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 id="2147483706" r:id="rId4"/>
    <p:sldMasterId id="2147483718" r:id="rId5"/>
    <p:sldMasterId id="2147483730" r:id="rId6"/>
    <p:sldMasterId id="2147483742" r:id="rId7"/>
  </p:sldMasterIdLst>
  <p:notesMasterIdLst>
    <p:notesMasterId r:id="rId41"/>
  </p:notesMasterIdLst>
  <p:sldIdLst>
    <p:sldId id="260" r:id="rId8"/>
    <p:sldId id="257" r:id="rId9"/>
    <p:sldId id="258" r:id="rId10"/>
    <p:sldId id="289" r:id="rId11"/>
    <p:sldId id="261" r:id="rId12"/>
    <p:sldId id="259" r:id="rId13"/>
    <p:sldId id="277" r:id="rId14"/>
    <p:sldId id="275" r:id="rId15"/>
    <p:sldId id="276" r:id="rId16"/>
    <p:sldId id="272" r:id="rId17"/>
    <p:sldId id="262" r:id="rId18"/>
    <p:sldId id="263" r:id="rId19"/>
    <p:sldId id="269" r:id="rId20"/>
    <p:sldId id="273" r:id="rId21"/>
    <p:sldId id="274" r:id="rId22"/>
    <p:sldId id="281" r:id="rId23"/>
    <p:sldId id="265" r:id="rId24"/>
    <p:sldId id="291" r:id="rId25"/>
    <p:sldId id="290" r:id="rId26"/>
    <p:sldId id="268" r:id="rId27"/>
    <p:sldId id="266" r:id="rId28"/>
    <p:sldId id="267" r:id="rId29"/>
    <p:sldId id="278" r:id="rId30"/>
    <p:sldId id="270" r:id="rId31"/>
    <p:sldId id="279" r:id="rId32"/>
    <p:sldId id="280" r:id="rId33"/>
    <p:sldId id="282" r:id="rId34"/>
    <p:sldId id="283" r:id="rId35"/>
    <p:sldId id="284" r:id="rId36"/>
    <p:sldId id="285" r:id="rId37"/>
    <p:sldId id="286" r:id="rId38"/>
    <p:sldId id="287" r:id="rId39"/>
    <p:sldId id="288" r:id="rId4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85" d="100"/>
          <a:sy n="85" d="100"/>
        </p:scale>
        <p:origin x="10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2C7F2-6C1E-4AF7-87C5-4750468BD4B1}"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s-ES"/>
        </a:p>
      </dgm:t>
    </dgm:pt>
    <dgm:pt modelId="{AFBE742D-049F-4524-8133-C79733F0882A}">
      <dgm:prSet phldrT="[Texto]"/>
      <dgm:spPr/>
      <dgm:t>
        <a:bodyPr/>
        <a:lstStyle/>
        <a:p>
          <a:r>
            <a:rPr lang="es-ES" dirty="0" smtClean="0"/>
            <a:t>Algunas personas en nuestras vidas</a:t>
          </a:r>
          <a:endParaRPr lang="es-ES" dirty="0"/>
        </a:p>
      </dgm:t>
    </dgm:pt>
    <dgm:pt modelId="{624D1D95-C4D0-457B-B8D3-353AC8577452}" type="parTrans" cxnId="{70BF3F8D-A022-45B4-BAF7-94D3A4BC9484}">
      <dgm:prSet/>
      <dgm:spPr/>
      <dgm:t>
        <a:bodyPr/>
        <a:lstStyle/>
        <a:p>
          <a:endParaRPr lang="es-ES"/>
        </a:p>
      </dgm:t>
    </dgm:pt>
    <dgm:pt modelId="{F4783CAD-96D8-4D57-9CC2-4C22CD967AE3}" type="sibTrans" cxnId="{70BF3F8D-A022-45B4-BAF7-94D3A4BC9484}">
      <dgm:prSet/>
      <dgm:spPr/>
      <dgm:t>
        <a:bodyPr/>
        <a:lstStyle/>
        <a:p>
          <a:endParaRPr lang="es-ES"/>
        </a:p>
      </dgm:t>
    </dgm:pt>
    <dgm:pt modelId="{86B0D2D4-1A68-484A-B054-C48B75FCA88C}">
      <dgm:prSet phldrT="[Texto]" custT="1"/>
      <dgm:spPr/>
      <dgm:t>
        <a:bodyPr/>
        <a:lstStyle/>
        <a:p>
          <a:r>
            <a:rPr lang="es-ES" sz="6600" b="1" dirty="0" smtClean="0"/>
            <a:t>SUMAN</a:t>
          </a:r>
          <a:endParaRPr lang="es-ES" sz="2500" b="1" dirty="0"/>
        </a:p>
      </dgm:t>
    </dgm:pt>
    <dgm:pt modelId="{E67DE2AC-86A8-46AA-86C0-92DCA530F62F}" type="parTrans" cxnId="{A9DE7A28-70AD-40F2-BDED-2346EEF3E151}">
      <dgm:prSet/>
      <dgm:spPr/>
      <dgm:t>
        <a:bodyPr/>
        <a:lstStyle/>
        <a:p>
          <a:endParaRPr lang="es-ES"/>
        </a:p>
      </dgm:t>
    </dgm:pt>
    <dgm:pt modelId="{2AD33F44-72FA-4D0A-B1F7-74D6730AE0A2}" type="sibTrans" cxnId="{A9DE7A28-70AD-40F2-BDED-2346EEF3E151}">
      <dgm:prSet/>
      <dgm:spPr/>
      <dgm:t>
        <a:bodyPr/>
        <a:lstStyle/>
        <a:p>
          <a:endParaRPr lang="es-ES"/>
        </a:p>
      </dgm:t>
    </dgm:pt>
    <dgm:pt modelId="{D4A707A2-E473-4B05-AB18-3671525151FA}">
      <dgm:prSet phldrT="[Texto]" custT="1"/>
      <dgm:spPr/>
      <dgm:t>
        <a:bodyPr/>
        <a:lstStyle/>
        <a:p>
          <a:r>
            <a:rPr lang="es-ES" sz="6600" b="1" dirty="0" smtClean="0"/>
            <a:t>RESTAN</a:t>
          </a:r>
          <a:endParaRPr lang="es-ES" sz="6600" b="1" dirty="0"/>
        </a:p>
      </dgm:t>
    </dgm:pt>
    <dgm:pt modelId="{F0FC6377-8FCC-4C49-9566-C62F0C3267F7}" type="parTrans" cxnId="{0B7CB943-D812-4DDF-ABA8-6841497ACE10}">
      <dgm:prSet/>
      <dgm:spPr/>
      <dgm:t>
        <a:bodyPr/>
        <a:lstStyle/>
        <a:p>
          <a:endParaRPr lang="es-ES"/>
        </a:p>
      </dgm:t>
    </dgm:pt>
    <dgm:pt modelId="{90F04DB3-93FD-49CC-9DB4-257BDD33CC7F}" type="sibTrans" cxnId="{0B7CB943-D812-4DDF-ABA8-6841497ACE10}">
      <dgm:prSet/>
      <dgm:spPr/>
      <dgm:t>
        <a:bodyPr/>
        <a:lstStyle/>
        <a:p>
          <a:endParaRPr lang="es-ES"/>
        </a:p>
      </dgm:t>
    </dgm:pt>
    <dgm:pt modelId="{189D8529-F273-4A6E-949B-99E096C6DB51}">
      <dgm:prSet phldrT="[Texto]" custT="1"/>
      <dgm:spPr/>
      <dgm:t>
        <a:bodyPr/>
        <a:lstStyle/>
        <a:p>
          <a:r>
            <a:rPr lang="es-ES" sz="5400" b="1" dirty="0" smtClean="0"/>
            <a:t>MULTIPLICAN</a:t>
          </a:r>
          <a:endParaRPr lang="es-ES" sz="5400" b="1" dirty="0"/>
        </a:p>
      </dgm:t>
    </dgm:pt>
    <dgm:pt modelId="{6B493CDA-A1D9-4D5A-A0BA-85E32DC91BD8}" type="parTrans" cxnId="{9BB32F4C-B1D7-44AB-B866-EB39EE3D89DA}">
      <dgm:prSet/>
      <dgm:spPr/>
      <dgm:t>
        <a:bodyPr/>
        <a:lstStyle/>
        <a:p>
          <a:endParaRPr lang="es-ES"/>
        </a:p>
      </dgm:t>
    </dgm:pt>
    <dgm:pt modelId="{B467B64A-6A9A-46E5-ABCC-5F0495933C0D}" type="sibTrans" cxnId="{9BB32F4C-B1D7-44AB-B866-EB39EE3D89DA}">
      <dgm:prSet/>
      <dgm:spPr/>
      <dgm:t>
        <a:bodyPr/>
        <a:lstStyle/>
        <a:p>
          <a:endParaRPr lang="es-ES"/>
        </a:p>
      </dgm:t>
    </dgm:pt>
    <dgm:pt modelId="{B44B2D37-74FB-4AE1-8AAD-10EEFFD696E8}">
      <dgm:prSet phldrT="[Texto]" custT="1"/>
      <dgm:spPr/>
      <dgm:t>
        <a:bodyPr/>
        <a:lstStyle/>
        <a:p>
          <a:r>
            <a:rPr lang="es-ES" sz="6600" b="1" dirty="0" smtClean="0"/>
            <a:t>DIVIDEN</a:t>
          </a:r>
          <a:endParaRPr lang="es-ES" sz="6600" b="1" dirty="0"/>
        </a:p>
      </dgm:t>
    </dgm:pt>
    <dgm:pt modelId="{F5A453DA-D7CC-453E-A9B7-E5A3605C5BA1}" type="parTrans" cxnId="{9B644C58-2A52-4EDD-B3A9-4B42132BD8EE}">
      <dgm:prSet/>
      <dgm:spPr/>
      <dgm:t>
        <a:bodyPr/>
        <a:lstStyle/>
        <a:p>
          <a:endParaRPr lang="es-ES"/>
        </a:p>
      </dgm:t>
    </dgm:pt>
    <dgm:pt modelId="{758B7CE2-9D19-4EC8-B1FB-000787BA4996}" type="sibTrans" cxnId="{9B644C58-2A52-4EDD-B3A9-4B42132BD8EE}">
      <dgm:prSet/>
      <dgm:spPr/>
      <dgm:t>
        <a:bodyPr/>
        <a:lstStyle/>
        <a:p>
          <a:endParaRPr lang="es-ES"/>
        </a:p>
      </dgm:t>
    </dgm:pt>
    <dgm:pt modelId="{5CF85F1E-0B3F-4466-891F-26EC264EB18A}" type="pres">
      <dgm:prSet presAssocID="{35D2C7F2-6C1E-4AF7-87C5-4750468BD4B1}" presName="diagram" presStyleCnt="0">
        <dgm:presLayoutVars>
          <dgm:chMax val="1"/>
          <dgm:dir/>
          <dgm:animLvl val="ctr"/>
          <dgm:resizeHandles val="exact"/>
        </dgm:presLayoutVars>
      </dgm:prSet>
      <dgm:spPr/>
      <dgm:t>
        <a:bodyPr/>
        <a:lstStyle/>
        <a:p>
          <a:endParaRPr lang="es-ES"/>
        </a:p>
      </dgm:t>
    </dgm:pt>
    <dgm:pt modelId="{1BEA35DE-8972-4BEB-B2BC-CA18EC796621}" type="pres">
      <dgm:prSet presAssocID="{35D2C7F2-6C1E-4AF7-87C5-4750468BD4B1}" presName="matrix" presStyleCnt="0"/>
      <dgm:spPr/>
      <dgm:t>
        <a:bodyPr/>
        <a:lstStyle/>
        <a:p>
          <a:endParaRPr lang="es-CR"/>
        </a:p>
      </dgm:t>
    </dgm:pt>
    <dgm:pt modelId="{81A39A6C-AE4B-4A21-B4A0-648DF64748B0}" type="pres">
      <dgm:prSet presAssocID="{35D2C7F2-6C1E-4AF7-87C5-4750468BD4B1}" presName="tile1" presStyleLbl="node1" presStyleIdx="0" presStyleCnt="4"/>
      <dgm:spPr/>
      <dgm:t>
        <a:bodyPr/>
        <a:lstStyle/>
        <a:p>
          <a:endParaRPr lang="es-ES"/>
        </a:p>
      </dgm:t>
    </dgm:pt>
    <dgm:pt modelId="{252337B5-963E-4CFF-A42A-E34D4180E5CF}" type="pres">
      <dgm:prSet presAssocID="{35D2C7F2-6C1E-4AF7-87C5-4750468BD4B1}" presName="tile1text" presStyleLbl="node1" presStyleIdx="0" presStyleCnt="4">
        <dgm:presLayoutVars>
          <dgm:chMax val="0"/>
          <dgm:chPref val="0"/>
          <dgm:bulletEnabled val="1"/>
        </dgm:presLayoutVars>
      </dgm:prSet>
      <dgm:spPr/>
      <dgm:t>
        <a:bodyPr/>
        <a:lstStyle/>
        <a:p>
          <a:endParaRPr lang="es-ES"/>
        </a:p>
      </dgm:t>
    </dgm:pt>
    <dgm:pt modelId="{3E7A6A2E-0202-454B-93A7-214D84C76529}" type="pres">
      <dgm:prSet presAssocID="{35D2C7F2-6C1E-4AF7-87C5-4750468BD4B1}" presName="tile2" presStyleLbl="node1" presStyleIdx="1" presStyleCnt="4"/>
      <dgm:spPr/>
      <dgm:t>
        <a:bodyPr/>
        <a:lstStyle/>
        <a:p>
          <a:endParaRPr lang="es-ES"/>
        </a:p>
      </dgm:t>
    </dgm:pt>
    <dgm:pt modelId="{5B5CA942-7080-4960-87DF-9A52CE0A7611}" type="pres">
      <dgm:prSet presAssocID="{35D2C7F2-6C1E-4AF7-87C5-4750468BD4B1}" presName="tile2text" presStyleLbl="node1" presStyleIdx="1" presStyleCnt="4">
        <dgm:presLayoutVars>
          <dgm:chMax val="0"/>
          <dgm:chPref val="0"/>
          <dgm:bulletEnabled val="1"/>
        </dgm:presLayoutVars>
      </dgm:prSet>
      <dgm:spPr/>
      <dgm:t>
        <a:bodyPr/>
        <a:lstStyle/>
        <a:p>
          <a:endParaRPr lang="es-ES"/>
        </a:p>
      </dgm:t>
    </dgm:pt>
    <dgm:pt modelId="{11165792-58B1-42AF-8790-A7C31CCED097}" type="pres">
      <dgm:prSet presAssocID="{35D2C7F2-6C1E-4AF7-87C5-4750468BD4B1}" presName="tile3" presStyleLbl="node1" presStyleIdx="2" presStyleCnt="4"/>
      <dgm:spPr/>
      <dgm:t>
        <a:bodyPr/>
        <a:lstStyle/>
        <a:p>
          <a:endParaRPr lang="es-ES"/>
        </a:p>
      </dgm:t>
    </dgm:pt>
    <dgm:pt modelId="{9CB1F811-1392-4954-BAD0-071C89404535}" type="pres">
      <dgm:prSet presAssocID="{35D2C7F2-6C1E-4AF7-87C5-4750468BD4B1}" presName="tile3text" presStyleLbl="node1" presStyleIdx="2" presStyleCnt="4">
        <dgm:presLayoutVars>
          <dgm:chMax val="0"/>
          <dgm:chPref val="0"/>
          <dgm:bulletEnabled val="1"/>
        </dgm:presLayoutVars>
      </dgm:prSet>
      <dgm:spPr/>
      <dgm:t>
        <a:bodyPr/>
        <a:lstStyle/>
        <a:p>
          <a:endParaRPr lang="es-ES"/>
        </a:p>
      </dgm:t>
    </dgm:pt>
    <dgm:pt modelId="{CD141E7B-73D3-4DD5-95AA-0099362D6A94}" type="pres">
      <dgm:prSet presAssocID="{35D2C7F2-6C1E-4AF7-87C5-4750468BD4B1}" presName="tile4" presStyleLbl="node1" presStyleIdx="3" presStyleCnt="4"/>
      <dgm:spPr/>
      <dgm:t>
        <a:bodyPr/>
        <a:lstStyle/>
        <a:p>
          <a:endParaRPr lang="es-ES"/>
        </a:p>
      </dgm:t>
    </dgm:pt>
    <dgm:pt modelId="{3804301D-BD5A-490B-960D-E6CC2F80B07C}" type="pres">
      <dgm:prSet presAssocID="{35D2C7F2-6C1E-4AF7-87C5-4750468BD4B1}" presName="tile4text" presStyleLbl="node1" presStyleIdx="3" presStyleCnt="4">
        <dgm:presLayoutVars>
          <dgm:chMax val="0"/>
          <dgm:chPref val="0"/>
          <dgm:bulletEnabled val="1"/>
        </dgm:presLayoutVars>
      </dgm:prSet>
      <dgm:spPr/>
      <dgm:t>
        <a:bodyPr/>
        <a:lstStyle/>
        <a:p>
          <a:endParaRPr lang="es-ES"/>
        </a:p>
      </dgm:t>
    </dgm:pt>
    <dgm:pt modelId="{9BABD946-0F06-4289-AA6B-684EE3883321}" type="pres">
      <dgm:prSet presAssocID="{35D2C7F2-6C1E-4AF7-87C5-4750468BD4B1}" presName="centerTile" presStyleLbl="fgShp" presStyleIdx="0" presStyleCnt="1">
        <dgm:presLayoutVars>
          <dgm:chMax val="0"/>
          <dgm:chPref val="0"/>
        </dgm:presLayoutVars>
      </dgm:prSet>
      <dgm:spPr/>
      <dgm:t>
        <a:bodyPr/>
        <a:lstStyle/>
        <a:p>
          <a:endParaRPr lang="es-ES"/>
        </a:p>
      </dgm:t>
    </dgm:pt>
  </dgm:ptLst>
  <dgm:cxnLst>
    <dgm:cxn modelId="{844EA8B1-072A-41E7-80AC-674184E5BAAF}" type="presOf" srcId="{86B0D2D4-1A68-484A-B054-C48B75FCA88C}" destId="{81A39A6C-AE4B-4A21-B4A0-648DF64748B0}" srcOrd="0" destOrd="0" presId="urn:microsoft.com/office/officeart/2005/8/layout/matrix1"/>
    <dgm:cxn modelId="{290A6CD4-0A49-46D9-9DF5-55DE62B5FA96}" type="presOf" srcId="{AFBE742D-049F-4524-8133-C79733F0882A}" destId="{9BABD946-0F06-4289-AA6B-684EE3883321}" srcOrd="0" destOrd="0" presId="urn:microsoft.com/office/officeart/2005/8/layout/matrix1"/>
    <dgm:cxn modelId="{5A435823-C913-4D05-A44C-83FCB62A21A3}" type="presOf" srcId="{86B0D2D4-1A68-484A-B054-C48B75FCA88C}" destId="{252337B5-963E-4CFF-A42A-E34D4180E5CF}" srcOrd="1" destOrd="0" presId="urn:microsoft.com/office/officeart/2005/8/layout/matrix1"/>
    <dgm:cxn modelId="{A6511670-EA54-4E1D-888A-335B8DF9F1C1}" type="presOf" srcId="{D4A707A2-E473-4B05-AB18-3671525151FA}" destId="{5B5CA942-7080-4960-87DF-9A52CE0A7611}" srcOrd="1" destOrd="0" presId="urn:microsoft.com/office/officeart/2005/8/layout/matrix1"/>
    <dgm:cxn modelId="{70BF3F8D-A022-45B4-BAF7-94D3A4BC9484}" srcId="{35D2C7F2-6C1E-4AF7-87C5-4750468BD4B1}" destId="{AFBE742D-049F-4524-8133-C79733F0882A}" srcOrd="0" destOrd="0" parTransId="{624D1D95-C4D0-457B-B8D3-353AC8577452}" sibTransId="{F4783CAD-96D8-4D57-9CC2-4C22CD967AE3}"/>
    <dgm:cxn modelId="{9BB32F4C-B1D7-44AB-B866-EB39EE3D89DA}" srcId="{AFBE742D-049F-4524-8133-C79733F0882A}" destId="{189D8529-F273-4A6E-949B-99E096C6DB51}" srcOrd="2" destOrd="0" parTransId="{6B493CDA-A1D9-4D5A-A0BA-85E32DC91BD8}" sibTransId="{B467B64A-6A9A-46E5-ABCC-5F0495933C0D}"/>
    <dgm:cxn modelId="{FA5860E0-2654-4506-B067-2E41CBC5F2C3}" type="presOf" srcId="{D4A707A2-E473-4B05-AB18-3671525151FA}" destId="{3E7A6A2E-0202-454B-93A7-214D84C76529}" srcOrd="0" destOrd="0" presId="urn:microsoft.com/office/officeart/2005/8/layout/matrix1"/>
    <dgm:cxn modelId="{0B7CB943-D812-4DDF-ABA8-6841497ACE10}" srcId="{AFBE742D-049F-4524-8133-C79733F0882A}" destId="{D4A707A2-E473-4B05-AB18-3671525151FA}" srcOrd="1" destOrd="0" parTransId="{F0FC6377-8FCC-4C49-9566-C62F0C3267F7}" sibTransId="{90F04DB3-93FD-49CC-9DB4-257BDD33CC7F}"/>
    <dgm:cxn modelId="{A9DE7A28-70AD-40F2-BDED-2346EEF3E151}" srcId="{AFBE742D-049F-4524-8133-C79733F0882A}" destId="{86B0D2D4-1A68-484A-B054-C48B75FCA88C}" srcOrd="0" destOrd="0" parTransId="{E67DE2AC-86A8-46AA-86C0-92DCA530F62F}" sibTransId="{2AD33F44-72FA-4D0A-B1F7-74D6730AE0A2}"/>
    <dgm:cxn modelId="{2EEECB39-2FE7-44E9-8E0D-1B94C3F91CA6}" type="presOf" srcId="{189D8529-F273-4A6E-949B-99E096C6DB51}" destId="{11165792-58B1-42AF-8790-A7C31CCED097}" srcOrd="0" destOrd="0" presId="urn:microsoft.com/office/officeart/2005/8/layout/matrix1"/>
    <dgm:cxn modelId="{E6B72CBE-7CBB-494E-8595-FC14CB6B39B5}" type="presOf" srcId="{B44B2D37-74FB-4AE1-8AAD-10EEFFD696E8}" destId="{CD141E7B-73D3-4DD5-95AA-0099362D6A94}" srcOrd="0" destOrd="0" presId="urn:microsoft.com/office/officeart/2005/8/layout/matrix1"/>
    <dgm:cxn modelId="{4E9FF7A5-4212-4BAB-B82F-F433CAF0936D}" type="presOf" srcId="{189D8529-F273-4A6E-949B-99E096C6DB51}" destId="{9CB1F811-1392-4954-BAD0-071C89404535}" srcOrd="1" destOrd="0" presId="urn:microsoft.com/office/officeart/2005/8/layout/matrix1"/>
    <dgm:cxn modelId="{5D7C83F3-B7B9-4CE8-9717-D6DDEA11B926}" type="presOf" srcId="{B44B2D37-74FB-4AE1-8AAD-10EEFFD696E8}" destId="{3804301D-BD5A-490B-960D-E6CC2F80B07C}" srcOrd="1" destOrd="0" presId="urn:microsoft.com/office/officeart/2005/8/layout/matrix1"/>
    <dgm:cxn modelId="{337409D4-60FD-412D-A4F7-3F4CF0260FA9}" type="presOf" srcId="{35D2C7F2-6C1E-4AF7-87C5-4750468BD4B1}" destId="{5CF85F1E-0B3F-4466-891F-26EC264EB18A}" srcOrd="0" destOrd="0" presId="urn:microsoft.com/office/officeart/2005/8/layout/matrix1"/>
    <dgm:cxn modelId="{9B644C58-2A52-4EDD-B3A9-4B42132BD8EE}" srcId="{AFBE742D-049F-4524-8133-C79733F0882A}" destId="{B44B2D37-74FB-4AE1-8AAD-10EEFFD696E8}" srcOrd="3" destOrd="0" parTransId="{F5A453DA-D7CC-453E-A9B7-E5A3605C5BA1}" sibTransId="{758B7CE2-9D19-4EC8-B1FB-000787BA4996}"/>
    <dgm:cxn modelId="{8654FCB2-FFE9-4A5C-BB59-C845DB4CFFBC}" type="presParOf" srcId="{5CF85F1E-0B3F-4466-891F-26EC264EB18A}" destId="{1BEA35DE-8972-4BEB-B2BC-CA18EC796621}" srcOrd="0" destOrd="0" presId="urn:microsoft.com/office/officeart/2005/8/layout/matrix1"/>
    <dgm:cxn modelId="{BE120215-9759-4FD4-8900-72E286DD425B}" type="presParOf" srcId="{1BEA35DE-8972-4BEB-B2BC-CA18EC796621}" destId="{81A39A6C-AE4B-4A21-B4A0-648DF64748B0}" srcOrd="0" destOrd="0" presId="urn:microsoft.com/office/officeart/2005/8/layout/matrix1"/>
    <dgm:cxn modelId="{86A29267-5F59-48F6-BD36-ECC997B178BD}" type="presParOf" srcId="{1BEA35DE-8972-4BEB-B2BC-CA18EC796621}" destId="{252337B5-963E-4CFF-A42A-E34D4180E5CF}" srcOrd="1" destOrd="0" presId="urn:microsoft.com/office/officeart/2005/8/layout/matrix1"/>
    <dgm:cxn modelId="{4D8DC713-D46C-4D31-9EF5-5369DDDB93D0}" type="presParOf" srcId="{1BEA35DE-8972-4BEB-B2BC-CA18EC796621}" destId="{3E7A6A2E-0202-454B-93A7-214D84C76529}" srcOrd="2" destOrd="0" presId="urn:microsoft.com/office/officeart/2005/8/layout/matrix1"/>
    <dgm:cxn modelId="{8E18793F-D2F7-4835-8570-3A807C694F09}" type="presParOf" srcId="{1BEA35DE-8972-4BEB-B2BC-CA18EC796621}" destId="{5B5CA942-7080-4960-87DF-9A52CE0A7611}" srcOrd="3" destOrd="0" presId="urn:microsoft.com/office/officeart/2005/8/layout/matrix1"/>
    <dgm:cxn modelId="{A19611C9-7CAD-43C5-A9F7-B327F211BA14}" type="presParOf" srcId="{1BEA35DE-8972-4BEB-B2BC-CA18EC796621}" destId="{11165792-58B1-42AF-8790-A7C31CCED097}" srcOrd="4" destOrd="0" presId="urn:microsoft.com/office/officeart/2005/8/layout/matrix1"/>
    <dgm:cxn modelId="{ECBC2CFB-261A-4622-B112-03FFEF80F2D2}" type="presParOf" srcId="{1BEA35DE-8972-4BEB-B2BC-CA18EC796621}" destId="{9CB1F811-1392-4954-BAD0-071C89404535}" srcOrd="5" destOrd="0" presId="urn:microsoft.com/office/officeart/2005/8/layout/matrix1"/>
    <dgm:cxn modelId="{5A250BDA-E916-43ED-AEC0-471EC5D07375}" type="presParOf" srcId="{1BEA35DE-8972-4BEB-B2BC-CA18EC796621}" destId="{CD141E7B-73D3-4DD5-95AA-0099362D6A94}" srcOrd="6" destOrd="0" presId="urn:microsoft.com/office/officeart/2005/8/layout/matrix1"/>
    <dgm:cxn modelId="{EB8B0D69-6ED3-4198-B86E-2A48F6792428}" type="presParOf" srcId="{1BEA35DE-8972-4BEB-B2BC-CA18EC796621}" destId="{3804301D-BD5A-490B-960D-E6CC2F80B07C}" srcOrd="7" destOrd="0" presId="urn:microsoft.com/office/officeart/2005/8/layout/matrix1"/>
    <dgm:cxn modelId="{FDB17FA5-C191-4F6C-BAC5-75F2C9DC9E2D}" type="presParOf" srcId="{5CF85F1E-0B3F-4466-891F-26EC264EB18A}" destId="{9BABD946-0F06-4289-AA6B-684EE388332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E6AC1-1168-4A03-A011-1650178CB064}" type="datetimeFigureOut">
              <a:rPr lang="es-CO" smtClean="0"/>
              <a:t>16/06/2020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D6C90-BDD3-4971-8521-E45144C4EF24}" type="slidenum">
              <a:rPr lang="es-CO" smtClean="0"/>
              <a:t>‹Nº›</a:t>
            </a:fld>
            <a:endParaRPr lang="es-CO"/>
          </a:p>
        </p:txBody>
      </p:sp>
    </p:spTree>
    <p:extLst>
      <p:ext uri="{BB962C8B-B14F-4D97-AF65-F5344CB8AC3E}">
        <p14:creationId xmlns:p14="http://schemas.microsoft.com/office/powerpoint/2010/main" val="426787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b="1" i="1" dirty="0"/>
              <a:t>Exagerar el valor del habla: </a:t>
            </a:r>
            <a:r>
              <a:rPr lang="es-CR" dirty="0"/>
              <a:t>La mayoría de las personas exageran el valor de hablar y menosprecian el oír, Escuche el doble de lo que hable.</a:t>
            </a:r>
          </a:p>
          <a:p>
            <a:r>
              <a:rPr lang="es-CR" b="1" i="1" dirty="0"/>
              <a:t>Falta de enfoque: </a:t>
            </a:r>
            <a:r>
              <a:rPr lang="es-CR" dirty="0"/>
              <a:t>si desea convertirse en mejor oyente, necesita aprender a dirigir esa energía y atención positivamente concentrándose en la persona con quien está. Observe el lenguaje corporal. Mire los cambios en la expresión facial. Vea los ojos de la persona.</a:t>
            </a:r>
          </a:p>
          <a:p>
            <a:r>
              <a:rPr lang="es-CR" b="1" i="1" dirty="0"/>
              <a:t>La fatiga mental</a:t>
            </a:r>
          </a:p>
          <a:p>
            <a:r>
              <a:rPr lang="es-CR" b="1" i="1" dirty="0"/>
              <a:t>Los estereotipos: </a:t>
            </a:r>
            <a:r>
              <a:rPr lang="es-CR" dirty="0"/>
              <a:t>Estereotipar a otros puede ser una enorme barrera para escuchar. Tiende a hacer que escuchemos lo que esperamos en lugar de lo que dice el otro realmente.</a:t>
            </a:r>
          </a:p>
          <a:p>
            <a:r>
              <a:rPr lang="es-CR" b="1" i="1" dirty="0"/>
              <a:t>La carga emocional personal: </a:t>
            </a:r>
            <a:r>
              <a:rPr lang="es-CR" dirty="0"/>
              <a:t>Sus experiencias, tanto positivas como negativas, colorean la manera en la que ve la vida y moldea sus expectativas. Si jamás resuelve sus fuertes experiencias emocionales, es posible que filtre lo que otros digan mediante esas experiencias. EJEMPLO DEL GATO EN LA ESTUFA Si anda preocupado con ciertos temas, si uno en particular lo pone a la defensiva, o si frecuentemente proyecta su punto de vista en otros, es probable que tenga que resolver sus asuntos antes de que pueda convertirse en un líder efectivo.</a:t>
            </a:r>
          </a:p>
          <a:p>
            <a:r>
              <a:rPr lang="es-CR" b="1" i="1" dirty="0"/>
              <a:t>El egocentrismo: </a:t>
            </a:r>
            <a:r>
              <a:rPr lang="es-CR" dirty="0"/>
              <a:t>Si no le importa más nadie que usted, no escuchará a otros. Pero lo irónico es que cuando no </a:t>
            </a:r>
          </a:p>
        </p:txBody>
      </p:sp>
      <p:sp>
        <p:nvSpPr>
          <p:cNvPr id="4" name="Marcador de número de diapositiva 3"/>
          <p:cNvSpPr>
            <a:spLocks noGrp="1"/>
          </p:cNvSpPr>
          <p:nvPr>
            <p:ph type="sldNum" sz="quarter" idx="10"/>
          </p:nvPr>
        </p:nvSpPr>
        <p:spPr/>
        <p:txBody>
          <a:bodyPr/>
          <a:lstStyle/>
          <a:p>
            <a:pPr>
              <a:defRPr/>
            </a:pPr>
            <a:fld id="{1D319E8B-7AA2-42A1-A2A4-F888E33CBC07}" type="slidenum">
              <a:rPr lang="en-US" smtClean="0">
                <a:solidFill>
                  <a:prstClr val="black"/>
                </a:solidFill>
              </a:rPr>
              <a:pPr>
                <a:defRPr/>
              </a:pPr>
              <a:t>13</a:t>
            </a:fld>
            <a:endParaRPr lang="es-US">
              <a:solidFill>
                <a:prstClr val="black"/>
              </a:solidFill>
            </a:endParaRPr>
          </a:p>
        </p:txBody>
      </p:sp>
    </p:spTree>
    <p:extLst>
      <p:ext uri="{BB962C8B-B14F-4D97-AF65-F5344CB8AC3E}">
        <p14:creationId xmlns:p14="http://schemas.microsoft.com/office/powerpoint/2010/main" val="237522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a:t>Aumentar su influencia equivale a aumentar su liderazgo.</a:t>
            </a:r>
            <a:endParaRPr lang="es-US" dirty="0"/>
          </a:p>
        </p:txBody>
      </p:sp>
      <p:sp>
        <p:nvSpPr>
          <p:cNvPr id="4" name="Slide Number Placeholder 3"/>
          <p:cNvSpPr>
            <a:spLocks noGrp="1"/>
          </p:cNvSpPr>
          <p:nvPr>
            <p:ph type="sldNum" sz="quarter" idx="10"/>
          </p:nvPr>
        </p:nvSpPr>
        <p:spPr/>
        <p:txBody>
          <a:bodyPr/>
          <a:lstStyle/>
          <a:p>
            <a:fld id="{1D319E8B-7AA2-42A1-A2A4-F888E33CBC07}" type="slidenum">
              <a:rPr lang="en-US" smtClean="0">
                <a:solidFill>
                  <a:prstClr val="black"/>
                </a:solidFill>
              </a:rPr>
              <a:pPr/>
              <a:t>20</a:t>
            </a:fld>
            <a:endParaRPr lang="es-US">
              <a:solidFill>
                <a:prstClr val="black"/>
              </a:solidFill>
            </a:endParaRPr>
          </a:p>
        </p:txBody>
      </p:sp>
    </p:spTree>
    <p:extLst>
      <p:ext uri="{BB962C8B-B14F-4D97-AF65-F5344CB8AC3E}">
        <p14:creationId xmlns:p14="http://schemas.microsoft.com/office/powerpoint/2010/main" val="4158238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920568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399374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1" y="360364"/>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169783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Título 1"/>
          <p:cNvSpPr>
            <a:spLocks noGrp="1"/>
          </p:cNvSpPr>
          <p:nvPr>
            <p:ph type="title"/>
          </p:nvPr>
        </p:nvSpPr>
        <p:spPr>
          <a:xfrm>
            <a:off x="609600" y="457200"/>
            <a:ext cx="10972800" cy="1371600"/>
          </a:xfrm>
        </p:spPr>
        <p:txBody>
          <a:bodyPr/>
          <a:lstStyle/>
          <a:p>
            <a:r>
              <a:rPr lang="es-ES" smtClean="0"/>
              <a:t>Haga clic para modificar el estilo de título del patrón</a:t>
            </a:r>
            <a:endParaRPr lang="es-CO"/>
          </a:p>
        </p:txBody>
      </p:sp>
      <p:sp>
        <p:nvSpPr>
          <p:cNvPr id="3" name="Marcador de SmartArt 2"/>
          <p:cNvSpPr>
            <a:spLocks noGrp="1"/>
          </p:cNvSpPr>
          <p:nvPr>
            <p:ph type="dgm" idx="1"/>
          </p:nvPr>
        </p:nvSpPr>
        <p:spPr>
          <a:xfrm>
            <a:off x="609600" y="1981200"/>
            <a:ext cx="10972800" cy="3886200"/>
          </a:xfrm>
        </p:spPr>
        <p:txBody>
          <a:bodyPr/>
          <a:lstStyle/>
          <a:p>
            <a:endParaRPr lang="es-CO"/>
          </a:p>
        </p:txBody>
      </p:sp>
      <p:sp>
        <p:nvSpPr>
          <p:cNvPr id="4" name="Marcador de pie de página 3"/>
          <p:cNvSpPr>
            <a:spLocks noGrp="1"/>
          </p:cNvSpPr>
          <p:nvPr>
            <p:ph type="ftr" sz="quarter" idx="10"/>
          </p:nvPr>
        </p:nvSpPr>
        <p:spPr>
          <a:xfrm>
            <a:off x="4165600" y="6248400"/>
            <a:ext cx="3860800" cy="457200"/>
          </a:xfrm>
        </p:spPr>
        <p:txBody>
          <a:bodyPr/>
          <a:lstStyle>
            <a:lvl1pPr>
              <a:defRPr/>
            </a:lvl1pPr>
          </a:lstStyle>
          <a:p>
            <a:r>
              <a:rPr lang="es-ES" altLang="es-CO">
                <a:solidFill>
                  <a:prstClr val="black">
                    <a:lumMod val="65000"/>
                    <a:lumOff val="35000"/>
                  </a:prstClr>
                </a:solidFill>
              </a:rPr>
              <a:t>Carmen Mellado. Prof de FOL</a:t>
            </a:r>
          </a:p>
        </p:txBody>
      </p:sp>
      <p:sp>
        <p:nvSpPr>
          <p:cNvPr id="5" name="Marcador de número de diapositiva 4"/>
          <p:cNvSpPr>
            <a:spLocks noGrp="1"/>
          </p:cNvSpPr>
          <p:nvPr>
            <p:ph type="sldNum" sz="quarter" idx="11"/>
          </p:nvPr>
        </p:nvSpPr>
        <p:spPr>
          <a:xfrm>
            <a:off x="8737600" y="6248400"/>
            <a:ext cx="2844800" cy="457200"/>
          </a:xfrm>
        </p:spPr>
        <p:txBody>
          <a:bodyPr/>
          <a:lstStyle>
            <a:lvl1pPr>
              <a:defRPr/>
            </a:lvl1pPr>
          </a:lstStyle>
          <a:p>
            <a:fld id="{90E5CDE5-0162-4F7A-83B5-51016CA38188}" type="slidenum">
              <a:rPr lang="es-ES" altLang="es-CO">
                <a:solidFill>
                  <a:prstClr val="black">
                    <a:tint val="75000"/>
                  </a:prstClr>
                </a:solidFill>
              </a:rPr>
              <a:pPr/>
              <a:t>‹Nº›</a:t>
            </a:fld>
            <a:endParaRPr lang="es-ES" altLang="es-CO">
              <a:solidFill>
                <a:prstClr val="black">
                  <a:tint val="75000"/>
                </a:prstClr>
              </a:solidFill>
            </a:endParaRPr>
          </a:p>
        </p:txBody>
      </p:sp>
      <p:sp>
        <p:nvSpPr>
          <p:cNvPr id="6" name="Marcador de fecha 5"/>
          <p:cNvSpPr>
            <a:spLocks noGrp="1"/>
          </p:cNvSpPr>
          <p:nvPr>
            <p:ph type="dt" sz="half" idx="12"/>
          </p:nvPr>
        </p:nvSpPr>
        <p:spPr>
          <a:xfrm>
            <a:off x="609600" y="6245225"/>
            <a:ext cx="2844800" cy="476250"/>
          </a:xfrm>
        </p:spPr>
        <p:txBody>
          <a:bodyPr/>
          <a:lstStyle>
            <a:lvl1pPr>
              <a:defRPr/>
            </a:lvl1pPr>
          </a:lstStyle>
          <a:p>
            <a:endParaRPr lang="es-ES" altLang="es-CO">
              <a:solidFill>
                <a:prstClr val="black">
                  <a:lumMod val="65000"/>
                  <a:lumOff val="35000"/>
                </a:prstClr>
              </a:solidFill>
            </a:endParaRPr>
          </a:p>
        </p:txBody>
      </p:sp>
    </p:spTree>
    <p:extLst>
      <p:ext uri="{BB962C8B-B14F-4D97-AF65-F5344CB8AC3E}">
        <p14:creationId xmlns:p14="http://schemas.microsoft.com/office/powerpoint/2010/main" val="1506696331"/>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274639"/>
            <a:ext cx="109728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prstClr val="black">
                  <a:lumMod val="65000"/>
                  <a:lumOff val="3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prstClr val="black">
                  <a:lumMod val="65000"/>
                  <a:lumOff val="3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7CC8E5B-CFEF-45D5-B861-48641B7B6F61}" type="slidenum">
              <a:rPr lang="en-US" altLang="en-US">
                <a:solidFill>
                  <a:prstClr val="black">
                    <a:tint val="75000"/>
                  </a:prstClr>
                </a:solidFill>
              </a:rPr>
              <a:pPr>
                <a:defRPr/>
              </a:pPr>
              <a:t>‹Nº›</a:t>
            </a:fld>
            <a:endParaRPr lang="en-US" altLang="en-US">
              <a:solidFill>
                <a:prstClr val="black">
                  <a:tint val="75000"/>
                </a:prstClr>
              </a:solidFill>
            </a:endParaRPr>
          </a:p>
        </p:txBody>
      </p:sp>
    </p:spTree>
    <p:extLst>
      <p:ext uri="{BB962C8B-B14F-4D97-AF65-F5344CB8AC3E}">
        <p14:creationId xmlns:p14="http://schemas.microsoft.com/office/powerpoint/2010/main" val="74228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600" y="1600200"/>
            <a:ext cx="53848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6197600" y="1600200"/>
            <a:ext cx="5384800" cy="4495800"/>
          </a:xfrm>
        </p:spPr>
        <p:txBody>
          <a:bodyPr/>
          <a:lstStyle/>
          <a:p>
            <a:pPr lvl="0"/>
            <a:endParaRPr lang="es-E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1"/>
          <p:cNvSpPr>
            <a:spLocks noGrp="1" noChangeArrowheads="1"/>
          </p:cNvSpPr>
          <p:nvPr>
            <p:ph type="sldNum" sz="quarter" idx="12"/>
          </p:nvPr>
        </p:nvSpPr>
        <p:spPr>
          <a:ln/>
        </p:spPr>
        <p:txBody>
          <a:bodyPr/>
          <a:lstStyle>
            <a:lvl1pPr>
              <a:defRPr/>
            </a:lvl1pPr>
          </a:lstStyle>
          <a:p>
            <a:fld id="{156D61BD-B6D4-44D3-B687-BFFE42075BD3}" type="slidenum">
              <a:rPr lang="en-US" altLang="es-CO">
                <a:solidFill>
                  <a:srgbClr val="FFFFFF"/>
                </a:solidFill>
              </a:rPr>
              <a:pPr/>
              <a:t>‹Nº›</a:t>
            </a:fld>
            <a:endParaRPr lang="en-US" altLang="es-CO">
              <a:solidFill>
                <a:srgbClr val="FFFFFF"/>
              </a:solidFill>
            </a:endParaRPr>
          </a:p>
        </p:txBody>
      </p:sp>
    </p:spTree>
    <p:extLst>
      <p:ext uri="{BB962C8B-B14F-4D97-AF65-F5344CB8AC3E}">
        <p14:creationId xmlns:p14="http://schemas.microsoft.com/office/powerpoint/2010/main" val="3100242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lumMod val="65000"/>
                  <a:lumOff val="3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lumMod val="65000"/>
                  <a:lumOff val="35000"/>
                </a:prstClr>
              </a:solidFill>
            </a:endParaRPr>
          </a:p>
        </p:txBody>
      </p:sp>
      <p:sp>
        <p:nvSpPr>
          <p:cNvPr id="5" name="Rectangle 6"/>
          <p:cNvSpPr>
            <a:spLocks noGrp="1" noChangeArrowheads="1"/>
          </p:cNvSpPr>
          <p:nvPr>
            <p:ph type="sldNum" sz="quarter" idx="12"/>
          </p:nvPr>
        </p:nvSpPr>
        <p:spPr>
          <a:ln/>
        </p:spPr>
        <p:txBody>
          <a:bodyPr/>
          <a:lstStyle>
            <a:lvl1pPr>
              <a:defRPr/>
            </a:lvl1pPr>
          </a:lstStyle>
          <a:p>
            <a:fld id="{C9D18721-C88D-4EF7-B788-4B354E654E52}" type="slidenum">
              <a:rPr lang="en-US" altLang="es-CO">
                <a:solidFill>
                  <a:prstClr val="black">
                    <a:tint val="75000"/>
                  </a:prstClr>
                </a:solidFill>
              </a:rPr>
              <a:pPr/>
              <a:t>‹Nº›</a:t>
            </a:fld>
            <a:endParaRPr lang="en-US" altLang="es-CO">
              <a:solidFill>
                <a:prstClr val="black">
                  <a:tint val="75000"/>
                </a:prstClr>
              </a:solidFill>
            </a:endParaRPr>
          </a:p>
        </p:txBody>
      </p:sp>
    </p:spTree>
    <p:extLst>
      <p:ext uri="{BB962C8B-B14F-4D97-AF65-F5344CB8AC3E}">
        <p14:creationId xmlns:p14="http://schemas.microsoft.com/office/powerpoint/2010/main" val="286946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9538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362360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00044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844871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784181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CO">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5217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CO">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7565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CO">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738872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98451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CO">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236912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738055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O">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379650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556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556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89474-AE87-40C5-AED2-49A930C20BED}"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934460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125412-7C6F-40E7-927D-7E38237BD81E}"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076916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F16252-DADF-4184-8134-D4CA127D5F7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73114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12423"/>
            <a:ext cx="10515600" cy="2851208"/>
          </a:xfrm>
        </p:spPr>
        <p:txBody>
          <a:bodyPr anchor="b">
            <a:normAutofit/>
          </a:bodyPr>
          <a:lstStyle>
            <a:lvl1pPr>
              <a:defRPr sz="45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1" y="4552635"/>
            <a:ext cx="105156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s-UY">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863457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AD8C43-A19F-433A-A18D-BCD22B4A894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27362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B47987-3B18-4889-9641-1BA62D1E74D4}"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28600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E9AB89-9BCA-4460-9AC0-2E61AD02D7E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3928414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60B018-B2B7-4B87-99AC-33F933DF617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807157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1A24EC-FBCC-4A2F-8C8F-68698102029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054241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9DFBD4-0D69-4A98-AA64-20189B185CA3}"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386107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52EBB9-1C53-4C78-870F-FF14E4C22FC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038843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381000"/>
            <a:ext cx="2743200" cy="5715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381000"/>
            <a:ext cx="802640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1B9CE4-7489-430F-88DF-F07FAAC8B145}"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397273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600" y="1981200"/>
            <a:ext cx="10972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09600" y="4114800"/>
            <a:ext cx="10972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3A520B-B247-4818-96D0-BDA6136EB507}"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9045353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600" y="1981200"/>
            <a:ext cx="538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981200"/>
            <a:ext cx="538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2C73BB-CDFE-4ED2-9E64-DE6191EDC56F}"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25094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2"/>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2"/>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UY">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4134466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600" y="1981200"/>
            <a:ext cx="538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6197600" y="1981200"/>
            <a:ext cx="5384800" cy="4114800"/>
          </a:xfrm>
        </p:spPr>
        <p:txBody>
          <a:bodyPr/>
          <a:lstStyle/>
          <a:p>
            <a:pPr lvl="0"/>
            <a:endParaRPr lang="es-E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AFFB263-71A8-4C64-80E8-79E25040FE3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1914977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09600" y="1981200"/>
            <a:ext cx="538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6197600" y="1981200"/>
            <a:ext cx="538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6197600" y="4114800"/>
            <a:ext cx="5384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6607738-DCF6-4997-A61C-C5F50EC3BCF0}"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1640123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verTx" preserve="1">
  <p:cSld name="Título y objetos encima del texto">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1000"/>
            <a:ext cx="10972800" cy="13716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981200"/>
            <a:ext cx="10972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0" y="4114800"/>
            <a:ext cx="109728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C110BA-EBBD-4C9C-A304-62C832EA1CDC}"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41931674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09600" y="381000"/>
            <a:ext cx="109728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453DEF1-AD95-4D31-B7AC-46DBD2686196}" type="slidenum">
              <a:rPr lang="en-US" altLang="es-CO">
                <a:solidFill>
                  <a:srgbClr val="003366"/>
                </a:solidFill>
              </a:rPr>
              <a:pPr>
                <a:defRPr/>
              </a:pPr>
              <a:t>‹Nº›</a:t>
            </a:fld>
            <a:endParaRPr lang="en-US" altLang="es-CO">
              <a:solidFill>
                <a:srgbClr val="003366"/>
              </a:solidFill>
            </a:endParaRPr>
          </a:p>
        </p:txBody>
      </p:sp>
    </p:spTree>
    <p:extLst>
      <p:ext uri="{BB962C8B-B14F-4D97-AF65-F5344CB8AC3E}">
        <p14:creationId xmlns:p14="http://schemas.microsoft.com/office/powerpoint/2010/main" val="2181559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577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spTree>
    <p:extLst>
      <p:ext uri="{BB962C8B-B14F-4D97-AF65-F5344CB8AC3E}">
        <p14:creationId xmlns:p14="http://schemas.microsoft.com/office/powerpoint/2010/main" val="38962015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455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spTree>
    <p:extLst>
      <p:ext uri="{BB962C8B-B14F-4D97-AF65-F5344CB8AC3E}">
        <p14:creationId xmlns:p14="http://schemas.microsoft.com/office/powerpoint/2010/main" val="1758634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smtClean="0"/>
              <a:t>Haga clic para modificar el estilo de texto del patrón</a:t>
            </a:r>
          </a:p>
        </p:txBody>
      </p:sp>
      <p:sp>
        <p:nvSpPr>
          <p:cNvPr id="6" name="Content Placeholder 5"/>
          <p:cNvSpPr>
            <a:spLocks noGrp="1"/>
          </p:cNvSpPr>
          <p:nvPr>
            <p:ph sz="quarter" idx="4"/>
          </p:nvPr>
        </p:nvSpPr>
        <p:spPr>
          <a:xfrm>
            <a:off x="5989320" y="2967788"/>
            <a:ext cx="4754880" cy="33415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spTree>
    <p:extLst>
      <p:ext uri="{BB962C8B-B14F-4D97-AF65-F5344CB8AC3E}">
        <p14:creationId xmlns:p14="http://schemas.microsoft.com/office/powerpoint/2010/main" val="17205742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spTree>
    <p:extLst>
      <p:ext uri="{BB962C8B-B14F-4D97-AF65-F5344CB8AC3E}">
        <p14:creationId xmlns:p14="http://schemas.microsoft.com/office/powerpoint/2010/main" val="7040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2"/>
            <a:ext cx="515620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2"/>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1" y="1681851"/>
            <a:ext cx="51816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1" y="2507552"/>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s-UY">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2902664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spTree>
    <p:extLst>
      <p:ext uri="{BB962C8B-B14F-4D97-AF65-F5344CB8AC3E}">
        <p14:creationId xmlns:p14="http://schemas.microsoft.com/office/powerpoint/2010/main" val="18569333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spTree>
    <p:extLst>
      <p:ext uri="{BB962C8B-B14F-4D97-AF65-F5344CB8AC3E}">
        <p14:creationId xmlns:p14="http://schemas.microsoft.com/office/powerpoint/2010/main" val="14370823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8517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spTree>
    <p:extLst>
      <p:ext uri="{BB962C8B-B14F-4D97-AF65-F5344CB8AC3E}">
        <p14:creationId xmlns:p14="http://schemas.microsoft.com/office/powerpoint/2010/main" val="2874670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solidFill>
                  <a:prstClr val="black">
                    <a:lumMod val="95000"/>
                    <a:lumOff val="5000"/>
                  </a:prstClr>
                </a:solidFill>
              </a:rPr>
              <a:pPr/>
              <a:t>6/16/2020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‹Nº›</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58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029992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355555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3336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504350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6814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s-UY">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2200370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928167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604510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323068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83001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874129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505171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CR"/>
          </a:p>
        </p:txBody>
      </p:sp>
      <p:sp>
        <p:nvSpPr>
          <p:cNvPr id="4" name="Marcador de fecha 3"/>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569950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632036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CR"/>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497130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4819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s-UY">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15768601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C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n-U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691077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fecha 2"/>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n-U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72790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n-U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411895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CR"/>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70399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CR"/>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887522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5594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CR"/>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10"/>
          </p:nvPr>
        </p:nvSpPr>
        <p:spPr/>
        <p:txBody>
          <a:body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12423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F6F11-553C-B34D-88F7-5E0CC421CEB1}"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68994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D9153-598A-A74F-B5D8-E8B7E9337DB0}"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923192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16C84-486C-9744-BBC4-31090A9267EC}"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513751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2"/>
            <a:ext cx="3931920" cy="1600197"/>
          </a:xfrm>
        </p:spPr>
        <p:txBody>
          <a:bodyPr anchor="b">
            <a:normAutofit/>
          </a:bodyPr>
          <a:lstStyle>
            <a:lvl1pP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UY">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8007076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B5F6B-F622-D94B-A947-D97DDBACD55A}" type="datetime1">
              <a:rPr lang="en-US" smtClean="0">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71417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BDF85A-C16A-5F40-90A3-4C5922C4555D}" type="datetime1">
              <a:rPr lang="en-US" smtClean="0">
                <a:solidFill>
                  <a:prstClr val="black">
                    <a:tint val="75000"/>
                  </a:prstClr>
                </a:solidFill>
              </a:rPr>
              <a:pPr/>
              <a:t>6/16/2020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037456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4165A-836D-554F-B647-5A0D28002E3E}" type="datetime1">
              <a:rPr lang="en-US" smtClean="0">
                <a:solidFill>
                  <a:prstClr val="black">
                    <a:tint val="75000"/>
                  </a:prstClr>
                </a:solidFill>
              </a:rPr>
              <a:pPr/>
              <a:t>6/16/2020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50902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84BE6-C7C5-634B-BD12-C421C616B972}" type="datetime1">
              <a:rPr lang="en-US" smtClean="0">
                <a:solidFill>
                  <a:prstClr val="black">
                    <a:tint val="75000"/>
                  </a:prstClr>
                </a:solidFill>
              </a:rPr>
              <a:pPr/>
              <a:t>6/16/2020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939529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22ADB-E024-8242-BCB6-25E40B66346C}" type="datetime1">
              <a:rPr lang="en-US" smtClean="0">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592724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6B946E-A85A-694C-9942-BE32DADE49D8}" type="datetime1">
              <a:rPr lang="en-US" smtClean="0">
                <a:solidFill>
                  <a:prstClr val="black">
                    <a:tint val="75000"/>
                  </a:prstClr>
                </a:solidFill>
              </a:rPr>
              <a:pPr/>
              <a:t>6/16/2020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32276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281850-E136-B747-A302-B9F0BCFAC10D}"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982343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E92D18-B722-1642-8273-895E3DBF8DF3}" type="datetime1">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49E85F9-3293-E347-92CC-0B555122DAD0}"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23660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s-UY">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234495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2"/>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F4E287BB-9B6E-4FDF-B050-BF01E4F583BB}" type="datetimeFigureOut">
              <a:rPr lang="es-UY" smtClean="0">
                <a:solidFill>
                  <a:prstClr val="black">
                    <a:lumMod val="65000"/>
                    <a:lumOff val="35000"/>
                  </a:prstClr>
                </a:solidFill>
              </a:rPr>
              <a:pPr/>
              <a:t>16/6/2020</a:t>
            </a:fld>
            <a:endParaRPr lang="es-UY">
              <a:solidFill>
                <a:prstClr val="black">
                  <a:lumMod val="65000"/>
                  <a:lumOff val="3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s-UY">
              <a:solidFill>
                <a:prstClr val="black">
                  <a:lumMod val="65000"/>
                  <a:lumOff val="35000"/>
                </a:prstClr>
              </a:solidFill>
            </a:endParaRPr>
          </a:p>
        </p:txBody>
      </p:sp>
      <p:sp>
        <p:nvSpPr>
          <p:cNvPr id="6" name="Slide Number Placeholder 5"/>
          <p:cNvSpPr>
            <a:spLocks noGrp="1"/>
          </p:cNvSpPr>
          <p:nvPr>
            <p:ph type="sldNum" sz="quarter" idx="4"/>
          </p:nvPr>
        </p:nvSpPr>
        <p:spPr>
          <a:xfrm>
            <a:off x="8617527" y="6356352"/>
            <a:ext cx="27432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AAF2289C-A272-498E-AACA-4A646F7C55B4}" type="slidenum">
              <a:rPr lang="es-UY" smtClean="0">
                <a:solidFill>
                  <a:prstClr val="black">
                    <a:tint val="75000"/>
                  </a:prstClr>
                </a:solidFill>
              </a:rPr>
              <a:pPr/>
              <a:t>‹Nº›</a:t>
            </a:fld>
            <a:endParaRPr lang="es-UY">
              <a:solidFill>
                <a:prstClr val="black">
                  <a:tint val="75000"/>
                </a:prstClr>
              </a:solidFill>
            </a:endParaRPr>
          </a:p>
        </p:txBody>
      </p:sp>
    </p:spTree>
    <p:extLst>
      <p:ext uri="{BB962C8B-B14F-4D97-AF65-F5344CB8AC3E}">
        <p14:creationId xmlns:p14="http://schemas.microsoft.com/office/powerpoint/2010/main" val="194895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43443-EBB9-4E7C-A863-105F856447CA}" type="datetimeFigureOut">
              <a:rPr lang="es-CO" smtClean="0">
                <a:solidFill>
                  <a:prstClr val="black">
                    <a:tint val="75000"/>
                  </a:prstClr>
                </a:solidFill>
              </a:rPr>
              <a:pPr/>
              <a:t>16/06/2020</a:t>
            </a:fld>
            <a:endParaRPr lang="es-CO">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49DF4-AC76-4F5D-B88A-6CFAB5330A31}"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57928190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46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46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fontAlgn="base">
              <a:spcBef>
                <a:spcPct val="0"/>
              </a:spcBef>
              <a:spcAft>
                <a:spcPct val="0"/>
              </a:spcAft>
              <a:defRPr/>
            </a:pPr>
            <a:endParaRPr lang="en-US">
              <a:solidFill>
                <a:srgbClr val="003366"/>
              </a:solidFill>
            </a:endParaRPr>
          </a:p>
        </p:txBody>
      </p:sp>
      <p:sp>
        <p:nvSpPr>
          <p:cNvPr id="1546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fontAlgn="base">
              <a:spcBef>
                <a:spcPct val="0"/>
              </a:spcBef>
              <a:spcAft>
                <a:spcPct val="0"/>
              </a:spcAft>
              <a:defRPr/>
            </a:pPr>
            <a:fld id="{5B32DF40-357E-4C39-8029-7484DD4D97CD}" type="slidenum">
              <a:rPr lang="en-US" altLang="es-CO">
                <a:solidFill>
                  <a:srgbClr val="003366"/>
                </a:solidFill>
              </a:rPr>
              <a:pPr fontAlgn="base">
                <a:spcBef>
                  <a:spcPct val="0"/>
                </a:spcBef>
                <a:spcAft>
                  <a:spcPct val="0"/>
                </a:spcAft>
                <a:defRPr/>
              </a:pPr>
              <a:t>‹Nº›</a:t>
            </a:fld>
            <a:endParaRPr lang="en-US" altLang="es-CO">
              <a:solidFill>
                <a:srgbClr val="003366"/>
              </a:solidFill>
            </a:endParaRPr>
          </a:p>
        </p:txBody>
      </p:sp>
    </p:spTree>
    <p:extLst>
      <p:ext uri="{BB962C8B-B14F-4D97-AF65-F5344CB8AC3E}">
        <p14:creationId xmlns:p14="http://schemas.microsoft.com/office/powerpoint/2010/main" val="17631911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6DFF08F-DC6B-4601-B491-B0F83F6DD2DA}" type="datetimeFigureOut">
              <a:rPr lang="en-US" smtClean="0">
                <a:solidFill>
                  <a:prstClr val="black">
                    <a:lumMod val="95000"/>
                    <a:lumOff val="5000"/>
                  </a:prstClr>
                </a:solidFill>
              </a:rPr>
              <a:pPr defTabSz="457200"/>
              <a:t>6/16/2020</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smtClean="0">
                <a:solidFill>
                  <a:prstClr val="black">
                    <a:lumMod val="95000"/>
                    <a:lumOff val="5000"/>
                  </a:prstClr>
                </a:solidFill>
              </a:rPr>
              <a:pPr defTabSz="457200"/>
              <a:t>‹Nº›</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85216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B19C"/>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4584361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880D78-B2AC-4507-9502-E36231100F89}" type="datetimeFigureOut">
              <a:rPr lang="en-US" smtClean="0">
                <a:solidFill>
                  <a:prstClr val="black">
                    <a:tint val="75000"/>
                  </a:prstClr>
                </a:solidFill>
              </a:rPr>
              <a:pPr/>
              <a:t>6/16/2020</a:t>
            </a:fld>
            <a:endParaRPr lang="en-US">
              <a:solidFill>
                <a:prstClr val="black">
                  <a:tint val="75000"/>
                </a:prstClr>
              </a:solidFill>
            </a:endParaRPr>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01F945-D4A1-42A3-A929-6CB4907AA37E}"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984811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F943D1B-3E64-314A-B09B-1BC8E29C309E}" type="datetime1">
              <a:rPr lang="en-US" smtClean="0">
                <a:solidFill>
                  <a:prstClr val="black">
                    <a:tint val="75000"/>
                  </a:prstClr>
                </a:solidFill>
              </a:rPr>
              <a:pPr defTabSz="457200"/>
              <a:t>6/16/2020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49E85F9-3293-E347-92CC-0B555122DAD0}" type="slidenum">
              <a:rPr lang="en-US" smtClean="0">
                <a:solidFill>
                  <a:prstClr val="black">
                    <a:tint val="75000"/>
                  </a:prstClr>
                </a:solidFill>
              </a:rPr>
              <a:pPr defTabSz="457200"/>
              <a:t>‹Nº›</a:t>
            </a:fld>
            <a:endParaRPr lang="en-US">
              <a:solidFill>
                <a:prstClr val="black">
                  <a:tint val="75000"/>
                </a:prstClr>
              </a:solidFill>
            </a:endParaRPr>
          </a:p>
        </p:txBody>
      </p:sp>
    </p:spTree>
    <p:extLst>
      <p:ext uri="{BB962C8B-B14F-4D97-AF65-F5344CB8AC3E}">
        <p14:creationId xmlns:p14="http://schemas.microsoft.com/office/powerpoint/2010/main" val="371522241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3685495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8355" y="0"/>
            <a:ext cx="11537244" cy="7632859"/>
          </a:xfrm>
          <a:prstGeom prst="rect">
            <a:avLst/>
          </a:prstGeom>
        </p:spPr>
        <p:txBody>
          <a:bodyPr wrap="square">
            <a:spAutoFit/>
          </a:bodyPr>
          <a:lstStyle/>
          <a:p>
            <a:endParaRPr lang="es-CO" sz="1200" dirty="0">
              <a:solidFill>
                <a:srgbClr val="FF0000"/>
              </a:solidFill>
              <a:latin typeface="Gill Sans MT" panose="020B0502020104020203" pitchFamily="34" charset="0"/>
            </a:endParaRPr>
          </a:p>
          <a:p>
            <a:endParaRPr lang="es-CO" sz="1400" b="0" i="0" u="none" strike="noStrike" baseline="0" dirty="0" smtClean="0">
              <a:solidFill>
                <a:srgbClr val="000000"/>
              </a:solidFill>
              <a:latin typeface="Gill Sans MT" panose="020B0502020104020203" pitchFamily="34" charset="0"/>
            </a:endParaRPr>
          </a:p>
          <a:p>
            <a:r>
              <a:rPr lang="es-CO" sz="3600" b="1" i="0" u="none" strike="noStrike" baseline="0" dirty="0" smtClean="0">
                <a:solidFill>
                  <a:srgbClr val="C00000"/>
                </a:solidFill>
                <a:latin typeface="Gill Sans MT" panose="020B0502020104020203" pitchFamily="34" charset="0"/>
              </a:rPr>
              <a:t>DEFINICION DE COMUNICACION TRANSFORMACIONAL </a:t>
            </a:r>
          </a:p>
          <a:p>
            <a:endParaRPr lang="es-CO" sz="3600" b="0" i="0" u="none" strike="noStrike" baseline="0" dirty="0" smtClean="0">
              <a:latin typeface="Gill Sans MT" panose="020B0502020104020203" pitchFamily="34" charset="0"/>
            </a:endParaRPr>
          </a:p>
          <a:p>
            <a:r>
              <a:rPr lang="es-CO" sz="3200" b="0" i="0" u="none" strike="noStrike" baseline="0" dirty="0" smtClean="0">
                <a:latin typeface="Arial" panose="020B0604020202020204" pitchFamily="34" charset="0"/>
              </a:rPr>
              <a:t>Las metas de la comunicación transformacional son: </a:t>
            </a:r>
          </a:p>
          <a:p>
            <a:endParaRPr lang="es-CO" sz="3200" dirty="0">
              <a:latin typeface="Arial" panose="020B0604020202020204" pitchFamily="34" charset="0"/>
            </a:endParaRPr>
          </a:p>
          <a:p>
            <a:endParaRPr lang="es-CO" sz="3200" b="0" i="0" u="none" strike="noStrike" baseline="0" dirty="0" smtClean="0">
              <a:latin typeface="Arial" panose="020B0604020202020204" pitchFamily="34" charset="0"/>
            </a:endParaRPr>
          </a:p>
          <a:p>
            <a:pPr marL="457200" indent="-457200">
              <a:buFont typeface="Wingdings" panose="05000000000000000000" pitchFamily="2" charset="2"/>
              <a:buChar char="Ø"/>
            </a:pPr>
            <a:r>
              <a:rPr lang="es-CO" sz="3200" b="0" i="0" u="none" strike="noStrike" baseline="0" dirty="0" smtClean="0">
                <a:latin typeface="Arial" panose="020B0604020202020204" pitchFamily="34" charset="0"/>
              </a:rPr>
              <a:t>Transmitir un mensaje intencional </a:t>
            </a:r>
          </a:p>
          <a:p>
            <a:pPr marL="457200" indent="-457200">
              <a:buFont typeface="Wingdings" panose="05000000000000000000" pitchFamily="2" charset="2"/>
              <a:buChar char="Ø"/>
            </a:pPr>
            <a:r>
              <a:rPr lang="es-CO" sz="3200" b="0" i="0" u="none" strike="noStrike" baseline="0" dirty="0" smtClean="0">
                <a:latin typeface="Arial" panose="020B0604020202020204" pitchFamily="34" charset="0"/>
              </a:rPr>
              <a:t>Asegurarse que el mensaje sea claramente entendido </a:t>
            </a:r>
          </a:p>
          <a:p>
            <a:pPr marL="457200" indent="-457200">
              <a:buFont typeface="Wingdings" panose="05000000000000000000" pitchFamily="2" charset="2"/>
              <a:buChar char="Ø"/>
            </a:pPr>
            <a:r>
              <a:rPr lang="es-CO" sz="3200" b="0" i="0" u="none" strike="noStrike" baseline="0" dirty="0" smtClean="0">
                <a:latin typeface="Arial" panose="020B0604020202020204" pitchFamily="34" charset="0"/>
              </a:rPr>
              <a:t>Inspirar y motivar para la acción </a:t>
            </a:r>
          </a:p>
          <a:p>
            <a:pPr marL="457200" indent="-457200">
              <a:buFont typeface="Wingdings" panose="05000000000000000000" pitchFamily="2" charset="2"/>
              <a:buChar char="Ø"/>
            </a:pPr>
            <a:r>
              <a:rPr lang="es-CO" sz="3200" b="0" i="0" u="none" strike="noStrike" baseline="0" dirty="0" smtClean="0">
                <a:latin typeface="Arial" panose="020B0604020202020204" pitchFamily="34" charset="0"/>
              </a:rPr>
              <a:t>Hacer un impacto </a:t>
            </a:r>
          </a:p>
          <a:p>
            <a:pPr marL="457200" indent="-457200">
              <a:buFont typeface="Wingdings" panose="05000000000000000000" pitchFamily="2" charset="2"/>
              <a:buChar char="Ø"/>
            </a:pPr>
            <a:r>
              <a:rPr lang="es-CO" sz="3200" b="0" i="0" u="none" strike="noStrike" baseline="0" dirty="0" smtClean="0">
                <a:latin typeface="Arial" panose="020B0604020202020204" pitchFamily="34" charset="0"/>
              </a:rPr>
              <a:t>Crear un sentido de pertenencia del mensaje en la audiencia </a:t>
            </a:r>
          </a:p>
          <a:p>
            <a:endParaRPr lang="es-CO" sz="3200" b="0" i="0" u="none" strike="noStrike" baseline="0" dirty="0" smtClean="0">
              <a:latin typeface="Arial" panose="020B0604020202020204" pitchFamily="34" charset="0"/>
            </a:endParaRPr>
          </a:p>
          <a:p>
            <a:r>
              <a:rPr lang="es-CO" sz="1200" b="0" i="0" u="none" strike="noStrike" baseline="0" dirty="0" smtClean="0">
                <a:latin typeface="Calibri" panose="020F0502020204030204" pitchFamily="34" charset="0"/>
              </a:rPr>
              <a:t>15 </a:t>
            </a:r>
            <a:r>
              <a:rPr lang="es-CO" sz="3600" dirty="0" smtClean="0">
                <a:solidFill>
                  <a:prstClr val="black"/>
                </a:solidFill>
              </a:rPr>
              <a:t> </a:t>
            </a:r>
            <a:endParaRPr lang="es-CO" sz="3600" dirty="0">
              <a:solidFill>
                <a:prstClr val="black"/>
              </a:solidFill>
            </a:endParaRPr>
          </a:p>
        </p:txBody>
      </p:sp>
    </p:spTree>
    <p:extLst>
      <p:ext uri="{BB962C8B-B14F-4D97-AF65-F5344CB8AC3E}">
        <p14:creationId xmlns:p14="http://schemas.microsoft.com/office/powerpoint/2010/main" val="1785116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29 Imagen" descr="comunicacion%20efectiva.jpg"/>
          <p:cNvPicPr>
            <a:picLocks noChangeAspect="1"/>
          </p:cNvPicPr>
          <p:nvPr/>
        </p:nvPicPr>
        <p:blipFill>
          <a:blip r:embed="rId2" cstate="print"/>
          <a:stretch>
            <a:fillRect/>
          </a:stretch>
        </p:blipFill>
        <p:spPr>
          <a:xfrm>
            <a:off x="1524000" y="0"/>
            <a:ext cx="9144000" cy="6858000"/>
          </a:xfrm>
          <a:prstGeom prst="rect">
            <a:avLst/>
          </a:prstGeom>
          <a:effectLst>
            <a:softEdge rad="127000"/>
          </a:effectLst>
        </p:spPr>
      </p:pic>
      <p:sp>
        <p:nvSpPr>
          <p:cNvPr id="7184" name="Rectangle 24"/>
          <p:cNvSpPr>
            <a:spLocks noChangeArrowheads="1"/>
          </p:cNvSpPr>
          <p:nvPr/>
        </p:nvSpPr>
        <p:spPr bwMode="auto">
          <a:xfrm>
            <a:off x="2135560" y="5229200"/>
            <a:ext cx="1295400" cy="914400"/>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Efecto </a:t>
            </a:r>
          </a:p>
          <a:p>
            <a:pPr algn="ctr" fontAlgn="base">
              <a:spcBef>
                <a:spcPct val="0"/>
              </a:spcBef>
              <a:spcAft>
                <a:spcPct val="0"/>
              </a:spcAft>
              <a:defRPr/>
            </a:pPr>
            <a:r>
              <a:rPr lang="es-UY" dirty="0">
                <a:solidFill>
                  <a:srgbClr val="003366"/>
                </a:solidFill>
              </a:rPr>
              <a:t>deseado</a:t>
            </a:r>
            <a:endParaRPr lang="en-US" dirty="0">
              <a:solidFill>
                <a:srgbClr val="003366"/>
              </a:solidFill>
            </a:endParaRPr>
          </a:p>
        </p:txBody>
      </p:sp>
      <p:sp>
        <p:nvSpPr>
          <p:cNvPr id="9222" name="AutoShape 28"/>
          <p:cNvSpPr>
            <a:spLocks noChangeArrowheads="1"/>
          </p:cNvSpPr>
          <p:nvPr/>
        </p:nvSpPr>
        <p:spPr bwMode="auto">
          <a:xfrm rot="-4529460">
            <a:off x="2790825" y="2524125"/>
            <a:ext cx="617538" cy="46038"/>
          </a:xfrm>
          <a:prstGeom prst="rightArrow">
            <a:avLst>
              <a:gd name="adj1" fmla="val 50000"/>
              <a:gd name="adj2" fmla="val 256412"/>
            </a:avLst>
          </a:prstGeom>
          <a:solidFill>
            <a:schemeClr val="accent1"/>
          </a:solidFill>
          <a:ln w="9525">
            <a:solidFill>
              <a:srgbClr val="0000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23" name="AutoShape 30"/>
          <p:cNvSpPr>
            <a:spLocks noChangeArrowheads="1"/>
          </p:cNvSpPr>
          <p:nvPr/>
        </p:nvSpPr>
        <p:spPr bwMode="auto">
          <a:xfrm rot="17347200" flipH="1">
            <a:off x="2243138" y="4330701"/>
            <a:ext cx="865188" cy="71437"/>
          </a:xfrm>
          <a:prstGeom prst="rightArrow">
            <a:avLst>
              <a:gd name="adj1" fmla="val 50000"/>
              <a:gd name="adj2" fmla="val 302780"/>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grpSp>
        <p:nvGrpSpPr>
          <p:cNvPr id="9224" name="35 Grupo"/>
          <p:cNvGrpSpPr>
            <a:grpSpLocks/>
          </p:cNvGrpSpPr>
          <p:nvPr/>
        </p:nvGrpSpPr>
        <p:grpSpPr bwMode="auto">
          <a:xfrm>
            <a:off x="1992314" y="1196976"/>
            <a:ext cx="7775575" cy="5472113"/>
            <a:chOff x="467544" y="1196752"/>
            <a:chExt cx="7776120" cy="5472037"/>
          </a:xfrm>
        </p:grpSpPr>
        <p:sp>
          <p:nvSpPr>
            <p:cNvPr id="9227" name="AutoShape 13"/>
            <p:cNvSpPr>
              <a:spLocks noChangeArrowheads="1"/>
            </p:cNvSpPr>
            <p:nvPr/>
          </p:nvSpPr>
          <p:spPr bwMode="auto">
            <a:xfrm flipV="1">
              <a:off x="5868144" y="3861048"/>
              <a:ext cx="504825" cy="90488"/>
            </a:xfrm>
            <a:prstGeom prst="rightArrow">
              <a:avLst>
                <a:gd name="adj1" fmla="val 50000"/>
                <a:gd name="adj2" fmla="val 139473"/>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28" name="AutoShape 14"/>
            <p:cNvSpPr>
              <a:spLocks noChangeArrowheads="1"/>
            </p:cNvSpPr>
            <p:nvPr/>
          </p:nvSpPr>
          <p:spPr bwMode="auto">
            <a:xfrm flipV="1">
              <a:off x="4067944" y="3861048"/>
              <a:ext cx="504825" cy="90488"/>
            </a:xfrm>
            <a:prstGeom prst="rightArrow">
              <a:avLst>
                <a:gd name="adj1" fmla="val 50000"/>
                <a:gd name="adj2" fmla="val 139473"/>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grpSp>
          <p:nvGrpSpPr>
            <p:cNvPr id="9229" name="34 Grupo"/>
            <p:cNvGrpSpPr>
              <a:grpSpLocks/>
            </p:cNvGrpSpPr>
            <p:nvPr/>
          </p:nvGrpSpPr>
          <p:grpSpPr bwMode="auto">
            <a:xfrm>
              <a:off x="467544" y="1196752"/>
              <a:ext cx="7776120" cy="5472037"/>
              <a:chOff x="467544" y="1196752"/>
              <a:chExt cx="7776120" cy="5472037"/>
            </a:xfrm>
          </p:grpSpPr>
          <p:sp>
            <p:nvSpPr>
              <p:cNvPr id="7170" name="Rectangle 5"/>
              <p:cNvSpPr>
                <a:spLocks noChangeArrowheads="1"/>
              </p:cNvSpPr>
              <p:nvPr/>
            </p:nvSpPr>
            <p:spPr bwMode="auto">
              <a:xfrm>
                <a:off x="2699793" y="3573711"/>
                <a:ext cx="1224136" cy="627062"/>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Mensaje</a:t>
                </a:r>
                <a:endParaRPr lang="en-US" dirty="0">
                  <a:solidFill>
                    <a:srgbClr val="003366"/>
                  </a:solidFill>
                </a:endParaRPr>
              </a:p>
            </p:txBody>
          </p:sp>
          <p:sp>
            <p:nvSpPr>
              <p:cNvPr id="7171" name="Rectangle 6"/>
              <p:cNvSpPr>
                <a:spLocks noChangeArrowheads="1"/>
              </p:cNvSpPr>
              <p:nvPr/>
            </p:nvSpPr>
            <p:spPr bwMode="auto">
              <a:xfrm>
                <a:off x="1403648" y="3573016"/>
                <a:ext cx="1152525" cy="627062"/>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endParaRPr lang="es-UY" sz="1600" dirty="0">
                  <a:solidFill>
                    <a:srgbClr val="003366"/>
                  </a:solidFill>
                </a:endParaRPr>
              </a:p>
              <a:p>
                <a:pPr algn="ctr" fontAlgn="base">
                  <a:spcBef>
                    <a:spcPct val="0"/>
                  </a:spcBef>
                  <a:spcAft>
                    <a:spcPct val="0"/>
                  </a:spcAft>
                  <a:defRPr/>
                </a:pPr>
                <a:r>
                  <a:rPr lang="es-UY" sz="1600" dirty="0">
                    <a:solidFill>
                      <a:srgbClr val="003366"/>
                    </a:solidFill>
                  </a:rPr>
                  <a:t>Comunicador</a:t>
                </a:r>
              </a:p>
              <a:p>
                <a:pPr algn="ctr" fontAlgn="base">
                  <a:spcBef>
                    <a:spcPct val="0"/>
                  </a:spcBef>
                  <a:spcAft>
                    <a:spcPct val="0"/>
                  </a:spcAft>
                  <a:defRPr/>
                </a:pPr>
                <a:endParaRPr lang="en-US" sz="1600" dirty="0">
                  <a:solidFill>
                    <a:srgbClr val="003366"/>
                  </a:solidFill>
                </a:endParaRPr>
              </a:p>
            </p:txBody>
          </p:sp>
          <p:sp>
            <p:nvSpPr>
              <p:cNvPr id="7172" name="Rectangle 7"/>
              <p:cNvSpPr>
                <a:spLocks noChangeArrowheads="1"/>
              </p:cNvSpPr>
              <p:nvPr/>
            </p:nvSpPr>
            <p:spPr bwMode="auto">
              <a:xfrm>
                <a:off x="4932040" y="3573016"/>
                <a:ext cx="914400" cy="627062"/>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Canal</a:t>
                </a:r>
                <a:endParaRPr lang="en-US" dirty="0">
                  <a:solidFill>
                    <a:srgbClr val="003366"/>
                  </a:solidFill>
                </a:endParaRPr>
              </a:p>
            </p:txBody>
          </p:sp>
          <p:sp>
            <p:nvSpPr>
              <p:cNvPr id="7173" name="Rectangle 9"/>
              <p:cNvSpPr>
                <a:spLocks noChangeArrowheads="1"/>
              </p:cNvSpPr>
              <p:nvPr/>
            </p:nvSpPr>
            <p:spPr bwMode="auto">
              <a:xfrm>
                <a:off x="6372225" y="3573711"/>
                <a:ext cx="1152525" cy="627062"/>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Receptor</a:t>
                </a:r>
                <a:endParaRPr lang="en-US" dirty="0">
                  <a:solidFill>
                    <a:srgbClr val="003366"/>
                  </a:solidFill>
                </a:endParaRPr>
              </a:p>
            </p:txBody>
          </p:sp>
          <p:sp>
            <p:nvSpPr>
              <p:cNvPr id="9242" name="AutoShape 12"/>
              <p:cNvSpPr>
                <a:spLocks noChangeArrowheads="1"/>
              </p:cNvSpPr>
              <p:nvPr/>
            </p:nvSpPr>
            <p:spPr bwMode="auto">
              <a:xfrm>
                <a:off x="2195736" y="4221088"/>
                <a:ext cx="935757" cy="125536"/>
              </a:xfrm>
              <a:prstGeom prst="rightArrow">
                <a:avLst>
                  <a:gd name="adj1" fmla="val 50000"/>
                  <a:gd name="adj2" fmla="val 139488"/>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7177" name="Rectangle 15"/>
              <p:cNvSpPr>
                <a:spLocks noChangeArrowheads="1"/>
              </p:cNvSpPr>
              <p:nvPr/>
            </p:nvSpPr>
            <p:spPr bwMode="auto">
              <a:xfrm>
                <a:off x="467544" y="1700808"/>
                <a:ext cx="1440160" cy="914400"/>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Contenido </a:t>
                </a:r>
              </a:p>
              <a:p>
                <a:pPr algn="ctr" fontAlgn="base">
                  <a:spcBef>
                    <a:spcPct val="0"/>
                  </a:spcBef>
                  <a:spcAft>
                    <a:spcPct val="0"/>
                  </a:spcAft>
                  <a:defRPr/>
                </a:pPr>
                <a:r>
                  <a:rPr lang="es-UY" dirty="0">
                    <a:solidFill>
                      <a:srgbClr val="003366"/>
                    </a:solidFill>
                  </a:rPr>
                  <a:t>deseado</a:t>
                </a:r>
                <a:endParaRPr lang="en-US" dirty="0">
                  <a:solidFill>
                    <a:srgbClr val="003366"/>
                  </a:solidFill>
                </a:endParaRPr>
              </a:p>
            </p:txBody>
          </p:sp>
          <p:sp>
            <p:nvSpPr>
              <p:cNvPr id="7178" name="Rectangle 16"/>
              <p:cNvSpPr>
                <a:spLocks noChangeArrowheads="1"/>
              </p:cNvSpPr>
              <p:nvPr/>
            </p:nvSpPr>
            <p:spPr bwMode="auto">
              <a:xfrm>
                <a:off x="6732588" y="1773486"/>
                <a:ext cx="1295400" cy="914400"/>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Contenido</a:t>
                </a:r>
              </a:p>
              <a:p>
                <a:pPr algn="ctr" fontAlgn="base">
                  <a:spcBef>
                    <a:spcPct val="0"/>
                  </a:spcBef>
                  <a:spcAft>
                    <a:spcPct val="0"/>
                  </a:spcAft>
                  <a:defRPr/>
                </a:pPr>
                <a:r>
                  <a:rPr lang="es-UY" dirty="0">
                    <a:solidFill>
                      <a:srgbClr val="003366"/>
                    </a:solidFill>
                  </a:rPr>
                  <a:t>percibido</a:t>
                </a:r>
                <a:endParaRPr lang="en-US" dirty="0">
                  <a:solidFill>
                    <a:srgbClr val="003366"/>
                  </a:solidFill>
                </a:endParaRPr>
              </a:p>
            </p:txBody>
          </p:sp>
          <p:sp>
            <p:nvSpPr>
              <p:cNvPr id="7179" name="Rectangle 17"/>
              <p:cNvSpPr>
                <a:spLocks noChangeArrowheads="1"/>
              </p:cNvSpPr>
              <p:nvPr/>
            </p:nvSpPr>
            <p:spPr bwMode="auto">
              <a:xfrm>
                <a:off x="4427984" y="1196752"/>
                <a:ext cx="1006475" cy="698500"/>
              </a:xfrm>
              <a:prstGeom prst="rect">
                <a:avLst/>
              </a:prstGeom>
              <a:ln w="9525">
                <a:solidFill>
                  <a:srgbClr val="C00000"/>
                </a:solidFill>
                <a:miter lim="800000"/>
                <a:headEnd/>
                <a:tailEnd/>
              </a:ln>
            </p:spPr>
            <p:style>
              <a:lnRef idx="0">
                <a:scrgbClr r="0" g="0" b="0"/>
              </a:lnRef>
              <a:fillRef idx="1002">
                <a:schemeClr val="lt1"/>
              </a:fillRef>
              <a:effectRef idx="0">
                <a:scrgbClr r="0" g="0" b="0"/>
              </a:effectRef>
              <a:fontRef idx="major"/>
            </p:style>
            <p:txBody>
              <a:bodyPr wrap="none" anchor="ctr"/>
              <a:lstStyle/>
              <a:p>
                <a:pPr algn="ctr" fontAlgn="base">
                  <a:spcBef>
                    <a:spcPct val="0"/>
                  </a:spcBef>
                  <a:spcAft>
                    <a:spcPct val="0"/>
                  </a:spcAft>
                  <a:defRPr/>
                </a:pPr>
                <a:r>
                  <a:rPr lang="es-UY" dirty="0">
                    <a:solidFill>
                      <a:srgbClr val="003366"/>
                    </a:solidFill>
                  </a:rPr>
                  <a:t>Ruido</a:t>
                </a:r>
                <a:endParaRPr lang="en-US" dirty="0">
                  <a:solidFill>
                    <a:srgbClr val="003366"/>
                  </a:solidFill>
                </a:endParaRPr>
              </a:p>
            </p:txBody>
          </p:sp>
          <p:sp>
            <p:nvSpPr>
              <p:cNvPr id="9252" name="AutoShape 18"/>
              <p:cNvSpPr>
                <a:spLocks noChangeArrowheads="1"/>
              </p:cNvSpPr>
              <p:nvPr/>
            </p:nvSpPr>
            <p:spPr bwMode="auto">
              <a:xfrm rot="8290316">
                <a:off x="2032000" y="2641848"/>
                <a:ext cx="2016125" cy="71438"/>
              </a:xfrm>
              <a:prstGeom prst="rightArrow">
                <a:avLst>
                  <a:gd name="adj1" fmla="val 50000"/>
                  <a:gd name="adj2" fmla="val 705551"/>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53" name="AutoShape 21"/>
              <p:cNvSpPr>
                <a:spLocks noChangeArrowheads="1"/>
              </p:cNvSpPr>
              <p:nvPr/>
            </p:nvSpPr>
            <p:spPr bwMode="auto">
              <a:xfrm rot="7239329">
                <a:off x="3060701" y="2851398"/>
                <a:ext cx="1511300" cy="73025"/>
              </a:xfrm>
              <a:prstGeom prst="rightArrow">
                <a:avLst>
                  <a:gd name="adj1" fmla="val 50000"/>
                  <a:gd name="adj2" fmla="val 517391"/>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54" name="AutoShape 22"/>
              <p:cNvSpPr>
                <a:spLocks noChangeArrowheads="1"/>
              </p:cNvSpPr>
              <p:nvPr/>
            </p:nvSpPr>
            <p:spPr bwMode="auto">
              <a:xfrm rot="4022390">
                <a:off x="4103688" y="2818061"/>
                <a:ext cx="1296987" cy="71437"/>
              </a:xfrm>
              <a:prstGeom prst="rightArrow">
                <a:avLst>
                  <a:gd name="adj1" fmla="val 50000"/>
                  <a:gd name="adj2" fmla="val 453892"/>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55" name="AutoShape 23"/>
              <p:cNvSpPr>
                <a:spLocks noChangeArrowheads="1"/>
              </p:cNvSpPr>
              <p:nvPr/>
            </p:nvSpPr>
            <p:spPr bwMode="auto">
              <a:xfrm rot="2612954">
                <a:off x="4829175" y="2710111"/>
                <a:ext cx="1873250" cy="73025"/>
              </a:xfrm>
              <a:prstGeom prst="rightArrow">
                <a:avLst>
                  <a:gd name="adj1" fmla="val 50000"/>
                  <a:gd name="adj2" fmla="val 641304"/>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7185" name="Rectangle 25"/>
              <p:cNvSpPr>
                <a:spLocks noChangeArrowheads="1"/>
              </p:cNvSpPr>
              <p:nvPr/>
            </p:nvSpPr>
            <p:spPr bwMode="auto">
              <a:xfrm>
                <a:off x="6948264" y="5301208"/>
                <a:ext cx="1295400" cy="914400"/>
              </a:xfrm>
              <a:prstGeom prst="rect">
                <a:avLst/>
              </a:prstGeom>
              <a:ln w="9525">
                <a:solidFill>
                  <a:srgbClr val="C00000"/>
                </a:solidFill>
                <a:miter lim="800000"/>
                <a:headEnd/>
                <a:tailEnd/>
              </a:ln>
            </p:spPr>
            <p:style>
              <a:lnRef idx="0">
                <a:scrgbClr r="0" g="0" b="0"/>
              </a:lnRef>
              <a:fillRef idx="1003">
                <a:schemeClr val="lt1"/>
              </a:fillRef>
              <a:effectRef idx="0">
                <a:scrgbClr r="0" g="0" b="0"/>
              </a:effectRef>
              <a:fontRef idx="major"/>
            </p:style>
            <p:txBody>
              <a:bodyPr wrap="none" anchor="ctr"/>
              <a:lstStyle/>
              <a:p>
                <a:pPr algn="ctr" fontAlgn="base">
                  <a:spcBef>
                    <a:spcPct val="0"/>
                  </a:spcBef>
                  <a:spcAft>
                    <a:spcPct val="0"/>
                  </a:spcAft>
                  <a:defRPr/>
                </a:pPr>
                <a:r>
                  <a:rPr lang="es-UY">
                    <a:solidFill>
                      <a:srgbClr val="003366"/>
                    </a:solidFill>
                  </a:rPr>
                  <a:t>Efecto </a:t>
                </a:r>
              </a:p>
              <a:p>
                <a:pPr algn="ctr" fontAlgn="base">
                  <a:spcBef>
                    <a:spcPct val="0"/>
                  </a:spcBef>
                  <a:spcAft>
                    <a:spcPct val="0"/>
                  </a:spcAft>
                  <a:defRPr/>
                </a:pPr>
                <a:r>
                  <a:rPr lang="es-UY">
                    <a:solidFill>
                      <a:srgbClr val="003366"/>
                    </a:solidFill>
                  </a:rPr>
                  <a:t>percibido</a:t>
                </a:r>
                <a:endParaRPr lang="en-US">
                  <a:solidFill>
                    <a:srgbClr val="003366"/>
                  </a:solidFill>
                </a:endParaRPr>
              </a:p>
            </p:txBody>
          </p:sp>
          <p:sp>
            <p:nvSpPr>
              <p:cNvPr id="9259" name="AutoShape 26"/>
              <p:cNvSpPr>
                <a:spLocks noChangeArrowheads="1"/>
              </p:cNvSpPr>
              <p:nvPr/>
            </p:nvSpPr>
            <p:spPr bwMode="auto">
              <a:xfrm rot="-5400000">
                <a:off x="-648493" y="4041229"/>
                <a:ext cx="2592388" cy="73025"/>
              </a:xfrm>
              <a:prstGeom prst="leftRightArrow">
                <a:avLst>
                  <a:gd name="adj1" fmla="val 50000"/>
                  <a:gd name="adj2" fmla="val 710000"/>
                </a:avLst>
              </a:prstGeom>
              <a:solidFill>
                <a:srgbClr val="000000"/>
              </a:solidFill>
              <a:ln w="9525">
                <a:solidFill>
                  <a:srgbClr val="000000"/>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0" name="AutoShape 27"/>
              <p:cNvSpPr>
                <a:spLocks noChangeArrowheads="1"/>
              </p:cNvSpPr>
              <p:nvPr/>
            </p:nvSpPr>
            <p:spPr bwMode="auto">
              <a:xfrm rot="-5400000">
                <a:off x="6625432" y="4041229"/>
                <a:ext cx="2592388" cy="73025"/>
              </a:xfrm>
              <a:prstGeom prst="leftRightArrow">
                <a:avLst>
                  <a:gd name="adj1" fmla="val 50000"/>
                  <a:gd name="adj2" fmla="val 710000"/>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1" name="AutoShape 31"/>
              <p:cNvSpPr>
                <a:spLocks noChangeArrowheads="1"/>
              </p:cNvSpPr>
              <p:nvPr/>
            </p:nvSpPr>
            <p:spPr bwMode="auto">
              <a:xfrm rot="-3901893">
                <a:off x="6694487" y="3106986"/>
                <a:ext cx="720725" cy="69850"/>
              </a:xfrm>
              <a:prstGeom prst="rightArrow">
                <a:avLst>
                  <a:gd name="adj1" fmla="val 50000"/>
                  <a:gd name="adj2" fmla="val 25795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2" name="AutoShape 32"/>
              <p:cNvSpPr>
                <a:spLocks noChangeArrowheads="1"/>
              </p:cNvSpPr>
              <p:nvPr/>
            </p:nvSpPr>
            <p:spPr bwMode="auto">
              <a:xfrm rot="4132841">
                <a:off x="6767512" y="4691311"/>
                <a:ext cx="720725" cy="69850"/>
              </a:xfrm>
              <a:prstGeom prst="rightArrow">
                <a:avLst>
                  <a:gd name="adj1" fmla="val 50000"/>
                  <a:gd name="adj2" fmla="val 25795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3" name="AutoShape 33"/>
              <p:cNvSpPr>
                <a:spLocks noChangeArrowheads="1"/>
              </p:cNvSpPr>
              <p:nvPr/>
            </p:nvSpPr>
            <p:spPr bwMode="auto">
              <a:xfrm rot="10800000" flipV="1">
                <a:off x="2339752" y="6597352"/>
                <a:ext cx="4824413" cy="71437"/>
              </a:xfrm>
              <a:prstGeom prst="rightArrow">
                <a:avLst>
                  <a:gd name="adj1" fmla="val 50000"/>
                  <a:gd name="adj2" fmla="val 168834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4" name="AutoShape 34"/>
              <p:cNvSpPr>
                <a:spLocks noChangeArrowheads="1"/>
              </p:cNvSpPr>
              <p:nvPr/>
            </p:nvSpPr>
            <p:spPr bwMode="auto">
              <a:xfrm rot="5400000">
                <a:off x="5760244" y="4976267"/>
                <a:ext cx="1439863" cy="73025"/>
              </a:xfrm>
              <a:prstGeom prst="rightArrow">
                <a:avLst>
                  <a:gd name="adj1" fmla="val 50000"/>
                  <a:gd name="adj2" fmla="val 49293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5" name="AutoShape 35"/>
              <p:cNvSpPr>
                <a:spLocks noChangeArrowheads="1"/>
              </p:cNvSpPr>
              <p:nvPr/>
            </p:nvSpPr>
            <p:spPr bwMode="auto">
              <a:xfrm rot="5400000">
                <a:off x="4752677" y="5552579"/>
                <a:ext cx="1439863" cy="73025"/>
              </a:xfrm>
              <a:prstGeom prst="rightArrow">
                <a:avLst>
                  <a:gd name="adj1" fmla="val 50000"/>
                  <a:gd name="adj2" fmla="val 49293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6" name="AutoShape 36"/>
              <p:cNvSpPr>
                <a:spLocks noChangeArrowheads="1"/>
              </p:cNvSpPr>
              <p:nvPr/>
            </p:nvSpPr>
            <p:spPr bwMode="auto">
              <a:xfrm rot="5400000">
                <a:off x="2736453" y="5624587"/>
                <a:ext cx="1439863" cy="73025"/>
              </a:xfrm>
              <a:prstGeom prst="rightArrow">
                <a:avLst>
                  <a:gd name="adj1" fmla="val 50000"/>
                  <a:gd name="adj2" fmla="val 49293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sp>
            <p:nvSpPr>
              <p:cNvPr id="9267" name="AutoShape 37"/>
              <p:cNvSpPr>
                <a:spLocks noChangeArrowheads="1"/>
              </p:cNvSpPr>
              <p:nvPr/>
            </p:nvSpPr>
            <p:spPr bwMode="auto">
              <a:xfrm rot="-5400000">
                <a:off x="1296194" y="4976267"/>
                <a:ext cx="1439863" cy="73025"/>
              </a:xfrm>
              <a:prstGeom prst="rightArrow">
                <a:avLst>
                  <a:gd name="adj1" fmla="val 50000"/>
                  <a:gd name="adj2" fmla="val 492935"/>
                </a:avLst>
              </a:prstGeom>
              <a:solidFill>
                <a:srgbClr val="000000"/>
              </a:solidFill>
              <a:ln w="9525">
                <a:solidFill>
                  <a:schemeClr val="tx1"/>
                </a:solidFill>
                <a:miter lim="800000"/>
                <a:headEnd/>
                <a:tailEnd/>
              </a:ln>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FontTx/>
                  <a:buNone/>
                </a:pPr>
                <a:endParaRPr lang="es-ES" altLang="es-CO" sz="1800">
                  <a:solidFill>
                    <a:srgbClr val="003366"/>
                  </a:solidFill>
                </a:endParaRPr>
              </a:p>
            </p:txBody>
          </p:sp>
        </p:grpSp>
      </p:grpSp>
      <p:pic>
        <p:nvPicPr>
          <p:cNvPr id="33" name="32 Imagen" descr="c4.jpg"/>
          <p:cNvPicPr>
            <a:picLocks noChangeAspect="1"/>
          </p:cNvPicPr>
          <p:nvPr/>
        </p:nvPicPr>
        <p:blipFill>
          <a:blip r:embed="rId3" cstate="print"/>
          <a:srcRect l="31614" t="11777" b="19241"/>
          <a:stretch>
            <a:fillRect/>
          </a:stretch>
        </p:blipFill>
        <p:spPr>
          <a:xfrm>
            <a:off x="8904312" y="0"/>
            <a:ext cx="1763688" cy="1285696"/>
          </a:xfrm>
          <a:prstGeom prst="ellipse">
            <a:avLst/>
          </a:prstGeom>
          <a:ln>
            <a:noFill/>
          </a:ln>
          <a:effectLst>
            <a:outerShdw blurRad="152400" dist="317500" dir="5400000" sx="90000" sy="-19000" rotWithShape="0">
              <a:prstClr val="black">
                <a:alpha val="15000"/>
              </a:prstClr>
            </a:outerShdw>
            <a:softEdge rad="112500"/>
          </a:effectLst>
        </p:spPr>
      </p:pic>
      <p:sp>
        <p:nvSpPr>
          <p:cNvPr id="34" name="33 CuadroTexto"/>
          <p:cNvSpPr txBox="1"/>
          <p:nvPr/>
        </p:nvSpPr>
        <p:spPr>
          <a:xfrm>
            <a:off x="1703389" y="188914"/>
            <a:ext cx="8137525" cy="523875"/>
          </a:xfrm>
          <a:prstGeom prst="rect">
            <a:avLst/>
          </a:prstGeom>
          <a:noFill/>
        </p:spPr>
        <p:txBody>
          <a:bodyPr>
            <a:spAutoFit/>
          </a:bodyPr>
          <a:lstStyle/>
          <a:p>
            <a:pPr fontAlgn="base">
              <a:spcBef>
                <a:spcPct val="0"/>
              </a:spcBef>
              <a:spcAft>
                <a:spcPct val="0"/>
              </a:spcAft>
              <a:defRPr/>
            </a:pPr>
            <a:r>
              <a:rPr lang="es-ES" sz="2800" b="1" u="sng" dirty="0">
                <a:solidFill>
                  <a:srgbClr val="2D5C8A">
                    <a:lumMod val="50000"/>
                  </a:srgbClr>
                </a:solidFill>
                <a:effectLst>
                  <a:outerShdw blurRad="38100" dist="38100" dir="2700000" algn="tl">
                    <a:srgbClr val="FFFFFF">
                      <a:alpha val="43000"/>
                    </a:srgbClr>
                  </a:outerShdw>
                </a:effectLst>
              </a:rPr>
              <a:t>LA DINÁMICA DE LA COMUNICACIÓN</a:t>
            </a:r>
          </a:p>
        </p:txBody>
      </p:sp>
    </p:spTree>
    <p:extLst>
      <p:ext uri="{BB962C8B-B14F-4D97-AF65-F5344CB8AC3E}">
        <p14:creationId xmlns:p14="http://schemas.microsoft.com/office/powerpoint/2010/main" val="1410734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56823" y="0"/>
            <a:ext cx="11243255" cy="6858000"/>
          </a:xfrm>
          <a:prstGeom prst="rect">
            <a:avLst/>
          </a:prstGeom>
        </p:spPr>
      </p:pic>
    </p:spTree>
    <p:extLst>
      <p:ext uri="{BB962C8B-B14F-4D97-AF65-F5344CB8AC3E}">
        <p14:creationId xmlns:p14="http://schemas.microsoft.com/office/powerpoint/2010/main" val="941347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r="926"/>
          <a:stretch/>
        </p:blipFill>
        <p:spPr>
          <a:xfrm>
            <a:off x="1524000" y="-1"/>
            <a:ext cx="9144000" cy="6870319"/>
          </a:xfrm>
          <a:prstGeom prst="rect">
            <a:avLst/>
          </a:prstGeom>
        </p:spPr>
      </p:pic>
      <p:sp>
        <p:nvSpPr>
          <p:cNvPr id="2" name="Título 1"/>
          <p:cNvSpPr>
            <a:spLocks noGrp="1"/>
          </p:cNvSpPr>
          <p:nvPr>
            <p:ph type="title"/>
          </p:nvPr>
        </p:nvSpPr>
        <p:spPr>
          <a:xfrm>
            <a:off x="2667000" y="237989"/>
            <a:ext cx="7810500" cy="1362211"/>
          </a:xfrm>
        </p:spPr>
        <p:txBody>
          <a:bodyPr>
            <a:noAutofit/>
          </a:bodyPr>
          <a:lstStyle/>
          <a:p>
            <a:pPr algn="r"/>
            <a:r>
              <a:rPr lang="es-CR" sz="4000" b="1" dirty="0">
                <a:latin typeface="Franklin Gothic Demi Cond" panose="020B0706030402020204" pitchFamily="34" charset="0"/>
              </a:rPr>
              <a:t>Lo que comúnmente impide que escuchemos</a:t>
            </a:r>
            <a:endParaRPr lang="es-CR" sz="4000" dirty="0">
              <a:latin typeface="Franklin Gothic Demi Cond" panose="020B0706030402020204" pitchFamily="34" charset="0"/>
            </a:endParaRPr>
          </a:p>
        </p:txBody>
      </p:sp>
      <p:sp>
        <p:nvSpPr>
          <p:cNvPr id="3" name="Marcador de contenido 2"/>
          <p:cNvSpPr>
            <a:spLocks noGrp="1"/>
          </p:cNvSpPr>
          <p:nvPr>
            <p:ph idx="1"/>
          </p:nvPr>
        </p:nvSpPr>
        <p:spPr>
          <a:xfrm>
            <a:off x="6096000" y="3435158"/>
            <a:ext cx="4114800" cy="2830286"/>
          </a:xfrm>
        </p:spPr>
        <p:txBody>
          <a:bodyPr>
            <a:normAutofit/>
          </a:bodyPr>
          <a:lstStyle/>
          <a:p>
            <a:pPr>
              <a:buFont typeface="Wingdings" panose="05000000000000000000" pitchFamily="2" charset="2"/>
              <a:buChar char="§"/>
            </a:pPr>
            <a:r>
              <a:rPr lang="es-CR" sz="2400" b="1" i="1" dirty="0"/>
              <a:t>Exagerar el valor del habla.</a:t>
            </a:r>
          </a:p>
          <a:p>
            <a:pPr>
              <a:buFont typeface="Wingdings" panose="05000000000000000000" pitchFamily="2" charset="2"/>
              <a:buChar char="§"/>
            </a:pPr>
            <a:r>
              <a:rPr lang="es-CR" sz="2400" b="1" i="1" dirty="0"/>
              <a:t>Falta de enfoque.</a:t>
            </a:r>
            <a:endParaRPr lang="es-CR" sz="2400" dirty="0"/>
          </a:p>
          <a:p>
            <a:pPr>
              <a:buFont typeface="Wingdings" panose="05000000000000000000" pitchFamily="2" charset="2"/>
              <a:buChar char="§"/>
            </a:pPr>
            <a:r>
              <a:rPr lang="es-CR" sz="2400" b="1" i="1" dirty="0"/>
              <a:t>La fatiga mental.</a:t>
            </a:r>
          </a:p>
          <a:p>
            <a:pPr>
              <a:buFont typeface="Wingdings" panose="05000000000000000000" pitchFamily="2" charset="2"/>
              <a:buChar char="§"/>
            </a:pPr>
            <a:r>
              <a:rPr lang="es-CR" sz="2400" b="1" i="1" dirty="0"/>
              <a:t>Los estereotipos.</a:t>
            </a:r>
            <a:endParaRPr lang="es-CR" sz="2400" dirty="0"/>
          </a:p>
          <a:p>
            <a:pPr>
              <a:buFont typeface="Wingdings" panose="05000000000000000000" pitchFamily="2" charset="2"/>
              <a:buChar char="§"/>
            </a:pPr>
            <a:r>
              <a:rPr lang="es-CR" sz="2400" b="1" i="1" dirty="0"/>
              <a:t>La carga emocional personal.</a:t>
            </a:r>
          </a:p>
          <a:p>
            <a:pPr>
              <a:buFont typeface="Wingdings" panose="05000000000000000000" pitchFamily="2" charset="2"/>
              <a:buChar char="§"/>
            </a:pPr>
            <a:r>
              <a:rPr lang="es-CR" sz="2400" b="1" i="1" dirty="0"/>
              <a:t>El egocentrismo.</a:t>
            </a:r>
          </a:p>
        </p:txBody>
      </p:sp>
    </p:spTree>
    <p:extLst>
      <p:ext uri="{BB962C8B-B14F-4D97-AF65-F5344CB8AC3E}">
        <p14:creationId xmlns:p14="http://schemas.microsoft.com/office/powerpoint/2010/main" val="291780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8355" y="124053"/>
            <a:ext cx="11537244" cy="7386638"/>
          </a:xfrm>
          <a:prstGeom prst="rect">
            <a:avLst/>
          </a:prstGeom>
        </p:spPr>
        <p:txBody>
          <a:bodyPr wrap="square">
            <a:spAutoFit/>
          </a:bodyPr>
          <a:lstStyle/>
          <a:p>
            <a:endParaRPr lang="es-CO" sz="1200" dirty="0">
              <a:solidFill>
                <a:srgbClr val="FF0000"/>
              </a:solidFill>
              <a:latin typeface="Gill Sans MT" panose="020B0502020104020203" pitchFamily="34" charset="0"/>
            </a:endParaRPr>
          </a:p>
          <a:p>
            <a:endParaRPr lang="es-CO" sz="1400" b="0" i="0" u="none" strike="noStrike" baseline="0" dirty="0" smtClean="0">
              <a:solidFill>
                <a:srgbClr val="000000"/>
              </a:solidFill>
              <a:latin typeface="Gill Sans MT" panose="020B0502020104020203" pitchFamily="34" charset="0"/>
            </a:endParaRPr>
          </a:p>
          <a:p>
            <a:r>
              <a:rPr lang="es-CO" sz="3600" b="1" i="0" u="none" strike="noStrike" baseline="0" dirty="0" smtClean="0">
                <a:solidFill>
                  <a:srgbClr val="C00000"/>
                </a:solidFill>
                <a:latin typeface="Gill Sans MT" panose="020B0502020104020203" pitchFamily="34" charset="0"/>
              </a:rPr>
              <a:t>PROCESO DE COMUNICACION DE UNA ORGANIZACIÓN</a:t>
            </a:r>
            <a:endParaRPr lang="es-CO" sz="2400" dirty="0">
              <a:solidFill>
                <a:srgbClr val="C00000"/>
              </a:solidFill>
              <a:latin typeface="Gill Sans MT" panose="020B0502020104020203" pitchFamily="34" charset="0"/>
            </a:endParaRPr>
          </a:p>
          <a:p>
            <a:endParaRPr lang="es-CO" sz="2400" b="0" i="0" u="none" strike="noStrike" baseline="0" dirty="0" smtClean="0">
              <a:latin typeface="Gill Sans MT" panose="020B0502020104020203" pitchFamily="34" charset="0"/>
            </a:endParaRPr>
          </a:p>
          <a:p>
            <a:r>
              <a:rPr lang="es-CO" sz="3200" b="1" i="0" u="none" strike="noStrike" baseline="0" dirty="0" smtClean="0">
                <a:latin typeface="Arial" panose="020B0604020202020204" pitchFamily="34" charset="0"/>
              </a:rPr>
              <a:t>Ejercicio</a:t>
            </a:r>
            <a:endParaRPr lang="es-CO" sz="3200" b="0" i="0" u="none" strike="noStrike" baseline="0" dirty="0" smtClean="0">
              <a:latin typeface="Arial" panose="020B0604020202020204" pitchFamily="34" charset="0"/>
            </a:endParaRPr>
          </a:p>
          <a:p>
            <a:r>
              <a:rPr lang="es-CO" sz="3200" b="0" i="0" u="none" strike="noStrike" baseline="0" dirty="0" smtClean="0">
                <a:latin typeface="Arial" panose="020B0604020202020204" pitchFamily="34" charset="0"/>
              </a:rPr>
              <a:t>1.¿Qué tipo de comunicación se usa en tu organización? </a:t>
            </a:r>
          </a:p>
          <a:p>
            <a:r>
              <a:rPr lang="es-CO" sz="3200" b="0" i="0" u="none" strike="noStrike" baseline="0" dirty="0" smtClean="0">
                <a:latin typeface="Arial" panose="020B0604020202020204" pitchFamily="34" charset="0"/>
              </a:rPr>
              <a:t>2.¿Contribuyen esos tipos de comunicación a la transformación organizacional? Si no, ¿cuáles son las barreras o qué pasos deben tomar para mejorar la comunicación para que se produzca una transformación personal y organizacional? </a:t>
            </a:r>
          </a:p>
          <a:p>
            <a:r>
              <a:rPr lang="es-CO" sz="3200" b="0" i="0" u="none" strike="noStrike" baseline="0" dirty="0" smtClean="0">
                <a:latin typeface="Arial" panose="020B0604020202020204" pitchFamily="34" charset="0"/>
              </a:rPr>
              <a:t>3.Diseña un plan de acción para que se un cambio en la comunicación en tu vida y en tu organización </a:t>
            </a:r>
          </a:p>
          <a:p>
            <a:endParaRPr lang="es-CO" sz="2800" dirty="0">
              <a:solidFill>
                <a:prstClr val="black"/>
              </a:solidFill>
              <a:latin typeface="Arial" panose="020B0604020202020204" pitchFamily="34" charset="0"/>
              <a:cs typeface="Arial" panose="020B0604020202020204" pitchFamily="34" charset="0"/>
            </a:endParaRPr>
          </a:p>
          <a:p>
            <a:r>
              <a:rPr lang="es-CO" sz="3600" dirty="0" smtClean="0">
                <a:solidFill>
                  <a:prstClr val="black"/>
                </a:solidFill>
              </a:rPr>
              <a:t> </a:t>
            </a:r>
            <a:endParaRPr lang="es-CO" sz="3600" dirty="0">
              <a:solidFill>
                <a:prstClr val="black"/>
              </a:solidFill>
            </a:endParaRPr>
          </a:p>
        </p:txBody>
      </p:sp>
    </p:spTree>
    <p:extLst>
      <p:ext uri="{BB962C8B-B14F-4D97-AF65-F5344CB8AC3E}">
        <p14:creationId xmlns:p14="http://schemas.microsoft.com/office/powerpoint/2010/main" val="3459354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8355" y="124053"/>
            <a:ext cx="11537244" cy="7017306"/>
          </a:xfrm>
          <a:prstGeom prst="rect">
            <a:avLst/>
          </a:prstGeom>
        </p:spPr>
        <p:txBody>
          <a:bodyPr wrap="square">
            <a:spAutoFit/>
          </a:bodyPr>
          <a:lstStyle/>
          <a:p>
            <a:endParaRPr lang="es-CO" sz="1200" dirty="0">
              <a:solidFill>
                <a:srgbClr val="FF0000"/>
              </a:solidFill>
              <a:latin typeface="Gill Sans MT" panose="020B0502020104020203" pitchFamily="34" charset="0"/>
            </a:endParaRPr>
          </a:p>
          <a:p>
            <a:endParaRPr lang="es-CO" sz="1400" b="0" i="0" u="none" strike="noStrike" baseline="0" dirty="0" smtClean="0">
              <a:solidFill>
                <a:srgbClr val="000000"/>
              </a:solidFill>
              <a:latin typeface="Gill Sans MT" panose="020B0502020104020203" pitchFamily="34" charset="0"/>
            </a:endParaRPr>
          </a:p>
          <a:p>
            <a:r>
              <a:rPr lang="es-CO" sz="3600" b="1" i="0" u="none" strike="noStrike" baseline="0" dirty="0" smtClean="0">
                <a:solidFill>
                  <a:srgbClr val="C00000"/>
                </a:solidFill>
                <a:latin typeface="Gill Sans MT" panose="020B0502020104020203" pitchFamily="34" charset="0"/>
              </a:rPr>
              <a:t>BARRERAS DE COMUNICACION </a:t>
            </a:r>
          </a:p>
          <a:p>
            <a:endParaRPr lang="es-CO" sz="3600" b="0" i="0" u="none" strike="noStrike" baseline="0" dirty="0" smtClean="0">
              <a:latin typeface="Gill Sans MT" panose="020B0502020104020203" pitchFamily="34" charset="0"/>
            </a:endParaRPr>
          </a:p>
          <a:p>
            <a:r>
              <a:rPr lang="es-CO" sz="3200" b="0" i="0" u="none" strike="noStrike" baseline="0" dirty="0" smtClean="0">
                <a:latin typeface="Arial" panose="020B0604020202020204" pitchFamily="34" charset="0"/>
              </a:rPr>
              <a:t>1.Información distorsionada </a:t>
            </a:r>
          </a:p>
          <a:p>
            <a:r>
              <a:rPr lang="es-CO" sz="3200" b="0" i="0" u="none" strike="noStrike" baseline="0" dirty="0" smtClean="0">
                <a:latin typeface="Arial" panose="020B0604020202020204" pitchFamily="34" charset="0"/>
              </a:rPr>
              <a:t>2.Convertir inferencia en hechos </a:t>
            </a:r>
          </a:p>
          <a:p>
            <a:r>
              <a:rPr lang="es-CO" sz="3200" b="0" i="0" u="none" strike="noStrike" baseline="0" dirty="0" smtClean="0">
                <a:latin typeface="Arial" panose="020B0604020202020204" pitchFamily="34" charset="0"/>
              </a:rPr>
              <a:t>3.Confusión en cuanto al significado de las palabras </a:t>
            </a:r>
          </a:p>
          <a:p>
            <a:r>
              <a:rPr lang="es-CO" sz="3200" b="0" i="0" u="none" strike="noStrike" baseline="0" dirty="0" smtClean="0">
                <a:latin typeface="Arial" panose="020B0604020202020204" pitchFamily="34" charset="0"/>
              </a:rPr>
              <a:t>4.Tener una actitud equivocada o poco ética </a:t>
            </a:r>
          </a:p>
          <a:p>
            <a:r>
              <a:rPr lang="es-CO" sz="3200" b="0" i="0" u="none" strike="noStrike" baseline="0" dirty="0" smtClean="0">
                <a:latin typeface="Arial" panose="020B0604020202020204" pitchFamily="34" charset="0"/>
              </a:rPr>
              <a:t>5.Hacer las preguntas equivocadas </a:t>
            </a:r>
          </a:p>
          <a:p>
            <a:r>
              <a:rPr lang="es-CO" sz="3200" b="0" i="0" u="none" strike="noStrike" baseline="0" dirty="0" smtClean="0">
                <a:latin typeface="Arial" panose="020B0604020202020204" pitchFamily="34" charset="0"/>
              </a:rPr>
              <a:t>6.Poseer un espíritu argumentativo </a:t>
            </a:r>
          </a:p>
          <a:p>
            <a:r>
              <a:rPr lang="es-CO" sz="3200" b="0" i="0" u="none" strike="noStrike" baseline="0" dirty="0" smtClean="0">
                <a:latin typeface="Arial" panose="020B0604020202020204" pitchFamily="34" charset="0"/>
              </a:rPr>
              <a:t>7.Diferencias culturales </a:t>
            </a:r>
          </a:p>
          <a:p>
            <a:r>
              <a:rPr lang="es-CO" sz="3200" b="0" i="0" u="none" strike="noStrike" baseline="0" dirty="0" smtClean="0">
                <a:latin typeface="Arial" panose="020B0604020202020204" pitchFamily="34" charset="0"/>
              </a:rPr>
              <a:t>8.Prejuicios </a:t>
            </a:r>
          </a:p>
          <a:p>
            <a:r>
              <a:rPr lang="es-CO" sz="3200" b="0" i="0" u="none" strike="noStrike" baseline="0" dirty="0" smtClean="0">
                <a:latin typeface="Arial" panose="020B0604020202020204" pitchFamily="34" charset="0"/>
              </a:rPr>
              <a:t>9.Estereotipos </a:t>
            </a:r>
          </a:p>
          <a:p>
            <a:endParaRPr lang="es-CO" sz="2800" dirty="0">
              <a:solidFill>
                <a:prstClr val="black"/>
              </a:solidFill>
              <a:latin typeface="Arial" panose="020B0604020202020204" pitchFamily="34" charset="0"/>
              <a:cs typeface="Arial" panose="020B0604020202020204" pitchFamily="34" charset="0"/>
            </a:endParaRPr>
          </a:p>
          <a:p>
            <a:r>
              <a:rPr lang="es-CO" sz="3600" dirty="0" smtClean="0">
                <a:solidFill>
                  <a:prstClr val="black"/>
                </a:solidFill>
              </a:rPr>
              <a:t> </a:t>
            </a:r>
            <a:endParaRPr lang="es-CO" sz="3600" dirty="0">
              <a:solidFill>
                <a:prstClr val="black"/>
              </a:solidFill>
            </a:endParaRPr>
          </a:p>
        </p:txBody>
      </p:sp>
    </p:spTree>
    <p:extLst>
      <p:ext uri="{BB962C8B-B14F-4D97-AF65-F5344CB8AC3E}">
        <p14:creationId xmlns:p14="http://schemas.microsoft.com/office/powerpoint/2010/main" val="3260330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12799" y="756355"/>
            <a:ext cx="4459111" cy="5362222"/>
          </a:xfrm>
          <a:prstGeom prst="rect">
            <a:avLst/>
          </a:prstGeom>
        </p:spPr>
      </p:pic>
      <p:pic>
        <p:nvPicPr>
          <p:cNvPr id="3" name="Imagen 2"/>
          <p:cNvPicPr>
            <a:picLocks noChangeAspect="1"/>
          </p:cNvPicPr>
          <p:nvPr/>
        </p:nvPicPr>
        <p:blipFill>
          <a:blip r:embed="rId3"/>
          <a:stretch>
            <a:fillRect/>
          </a:stretch>
        </p:blipFill>
        <p:spPr>
          <a:xfrm>
            <a:off x="6497461" y="677333"/>
            <a:ext cx="5067300" cy="5587999"/>
          </a:xfrm>
          <a:prstGeom prst="rect">
            <a:avLst/>
          </a:prstGeom>
        </p:spPr>
      </p:pic>
    </p:spTree>
    <p:extLst>
      <p:ext uri="{BB962C8B-B14F-4D97-AF65-F5344CB8AC3E}">
        <p14:creationId xmlns:p14="http://schemas.microsoft.com/office/powerpoint/2010/main" val="2541318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91822" y="0"/>
            <a:ext cx="10227734" cy="6762043"/>
          </a:xfrm>
          <a:prstGeom prst="rect">
            <a:avLst/>
          </a:prstGeom>
        </p:spPr>
      </p:pic>
    </p:spTree>
    <p:extLst>
      <p:ext uri="{BB962C8B-B14F-4D97-AF65-F5344CB8AC3E}">
        <p14:creationId xmlns:p14="http://schemas.microsoft.com/office/powerpoint/2010/main" val="1032284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40267" y="-135467"/>
            <a:ext cx="11006666" cy="6716889"/>
          </a:xfrm>
          <a:prstGeom prst="rect">
            <a:avLst/>
          </a:prstGeom>
        </p:spPr>
      </p:pic>
    </p:spTree>
    <p:extLst>
      <p:ext uri="{BB962C8B-B14F-4D97-AF65-F5344CB8AC3E}">
        <p14:creationId xmlns:p14="http://schemas.microsoft.com/office/powerpoint/2010/main" val="2524844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388533" y="0"/>
            <a:ext cx="8432799" cy="6610350"/>
          </a:xfrm>
          <a:prstGeom prst="rect">
            <a:avLst/>
          </a:prstGeom>
        </p:spPr>
      </p:pic>
    </p:spTree>
    <p:extLst>
      <p:ext uri="{BB962C8B-B14F-4D97-AF65-F5344CB8AC3E}">
        <p14:creationId xmlns:p14="http://schemas.microsoft.com/office/powerpoint/2010/main" val="208040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89397" y="0"/>
            <a:ext cx="10864403" cy="1162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lgn="ctr"/>
            <a:r>
              <a:rPr lang="es-UY" altLang="es-CO" sz="6000" b="1" u="sng" dirty="0">
                <a:solidFill>
                  <a:srgbClr val="C00000"/>
                </a:solidFill>
              </a:rPr>
              <a:t>Verdades con respecto al  Coaching</a:t>
            </a:r>
          </a:p>
        </p:txBody>
      </p:sp>
      <p:sp>
        <p:nvSpPr>
          <p:cNvPr id="76803" name="Rectangle 3"/>
          <p:cNvSpPr>
            <a:spLocks noGrp="1" noChangeArrowheads="1"/>
          </p:cNvSpPr>
          <p:nvPr>
            <p:ph type="body" sz="half" idx="2"/>
          </p:nvPr>
        </p:nvSpPr>
        <p:spPr bwMode="auto">
          <a:xfrm>
            <a:off x="489397" y="1192167"/>
            <a:ext cx="11062952" cy="4691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buFont typeface="Arial" panose="020B0604020202020204" pitchFamily="34" charset="0"/>
              <a:buChar char="•"/>
            </a:pPr>
            <a:r>
              <a:rPr lang="es-UY" altLang="es-CO" sz="4000" dirty="0">
                <a:solidFill>
                  <a:srgbClr val="002060"/>
                </a:solidFill>
              </a:rPr>
              <a:t>El coaching no es algo reactivo que mira al pasado sino algo proactivo que mira hacia el futuro</a:t>
            </a:r>
          </a:p>
          <a:p>
            <a:pPr>
              <a:buFont typeface="Arial" panose="020B0604020202020204" pitchFamily="34" charset="0"/>
              <a:buChar char="•"/>
            </a:pPr>
            <a:endParaRPr lang="es-UY" altLang="es-CO" sz="4000" dirty="0">
              <a:solidFill>
                <a:srgbClr val="002060"/>
              </a:solidFill>
            </a:endParaRPr>
          </a:p>
          <a:p>
            <a:pPr>
              <a:buFont typeface="Arial" panose="020B0604020202020204" pitchFamily="34" charset="0"/>
              <a:buChar char="•"/>
            </a:pPr>
            <a:r>
              <a:rPr lang="es-UY" altLang="es-CO" sz="4000" dirty="0">
                <a:solidFill>
                  <a:srgbClr val="002060"/>
                </a:solidFill>
              </a:rPr>
              <a:t> El coaching no se trata de sanidad sino de crecimiento</a:t>
            </a:r>
          </a:p>
          <a:p>
            <a:pPr>
              <a:buFont typeface="Arial" panose="020B0604020202020204" pitchFamily="34" charset="0"/>
              <a:buChar char="•"/>
            </a:pPr>
            <a:endParaRPr lang="es-UY" altLang="es-CO" sz="4000" dirty="0">
              <a:solidFill>
                <a:srgbClr val="002060"/>
              </a:solidFill>
            </a:endParaRPr>
          </a:p>
          <a:p>
            <a:pPr>
              <a:buFont typeface="Arial" panose="020B0604020202020204" pitchFamily="34" charset="0"/>
              <a:buChar char="•"/>
            </a:pPr>
            <a:r>
              <a:rPr lang="es-UY" altLang="es-CO" sz="4000" dirty="0">
                <a:solidFill>
                  <a:srgbClr val="002060"/>
                </a:solidFill>
              </a:rPr>
              <a:t>El coaching no se enfoca tanto en vencer debilidades sino en desarrollar </a:t>
            </a:r>
            <a:r>
              <a:rPr lang="es-UY" altLang="es-CO" sz="4000" dirty="0" smtClean="0">
                <a:solidFill>
                  <a:srgbClr val="002060"/>
                </a:solidFill>
              </a:rPr>
              <a:t>habilidades y fortalezas</a:t>
            </a:r>
            <a:endParaRPr lang="es-UY" altLang="es-CO" sz="4000" dirty="0">
              <a:solidFill>
                <a:srgbClr val="002060"/>
              </a:solidFill>
            </a:endParaRPr>
          </a:p>
          <a:p>
            <a:r>
              <a:rPr lang="es-UY" altLang="es-CO" sz="4000" dirty="0">
                <a:solidFill>
                  <a:srgbClr val="002060"/>
                </a:solidFill>
              </a:rPr>
              <a:t> </a:t>
            </a:r>
          </a:p>
        </p:txBody>
      </p:sp>
      <p:sp>
        <p:nvSpPr>
          <p:cNvPr id="2" name="Marcador de contenido 1"/>
          <p:cNvSpPr>
            <a:spLocks noGrp="1"/>
          </p:cNvSpPr>
          <p:nvPr>
            <p:ph idx="1"/>
          </p:nvPr>
        </p:nvSpPr>
        <p:spPr/>
        <p:txBody>
          <a:bodyPr/>
          <a:lstStyle/>
          <a:p>
            <a:endParaRPr lang="es-CO"/>
          </a:p>
        </p:txBody>
      </p:sp>
    </p:spTree>
    <p:extLst>
      <p:ext uri="{BB962C8B-B14F-4D97-AF65-F5344CB8AC3E}">
        <p14:creationId xmlns:p14="http://schemas.microsoft.com/office/powerpoint/2010/main" val="294539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l="12572" r="12651"/>
          <a:stretch/>
        </p:blipFill>
        <p:spPr>
          <a:xfrm>
            <a:off x="1524000" y="0"/>
            <a:ext cx="9144000" cy="6875170"/>
          </a:xfrm>
          <a:prstGeom prst="rect">
            <a:avLst/>
          </a:prstGeom>
        </p:spPr>
      </p:pic>
      <p:sp>
        <p:nvSpPr>
          <p:cNvPr id="4" name="Right Arrow 3"/>
          <p:cNvSpPr/>
          <p:nvPr/>
        </p:nvSpPr>
        <p:spPr>
          <a:xfrm rot="16200000">
            <a:off x="1685365" y="2286000"/>
            <a:ext cx="3962400" cy="3048000"/>
          </a:xfrm>
          <a:prstGeom prst="rightArrow">
            <a:avLst/>
          </a:prstGeom>
          <a:solidFill>
            <a:srgbClr val="C7A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18000">
                  <a:noFill/>
                  <a:prstDash val="solid"/>
                  <a:miter lim="800000"/>
                </a:ln>
                <a:solidFill>
                  <a:prstClr val="white"/>
                </a:solidFill>
                <a:effectLst>
                  <a:outerShdw blurRad="25500" dist="23000" dir="7020000" algn="tl">
                    <a:srgbClr val="000000">
                      <a:alpha val="50000"/>
                    </a:srgbClr>
                  </a:outerShdw>
                </a:effectLst>
              </a:rPr>
              <a:t>INFLUENCIA</a:t>
            </a:r>
            <a:endParaRPr lang="es-US" sz="4400" b="1" dirty="0">
              <a:ln w="18000">
                <a:noFill/>
                <a:prstDash val="solid"/>
                <a:miter lim="800000"/>
              </a:ln>
              <a:solidFill>
                <a:prstClr val="white"/>
              </a:solidFill>
              <a:effectLst>
                <a:outerShdw blurRad="25500" dist="23000" dir="7020000" algn="tl">
                  <a:srgbClr val="000000">
                    <a:alpha val="50000"/>
                  </a:srgbClr>
                </a:outerShdw>
              </a:effectLst>
            </a:endParaRPr>
          </a:p>
        </p:txBody>
      </p:sp>
      <p:sp>
        <p:nvSpPr>
          <p:cNvPr id="6" name="Right Arrow 5"/>
          <p:cNvSpPr/>
          <p:nvPr/>
        </p:nvSpPr>
        <p:spPr>
          <a:xfrm rot="16200000">
            <a:off x="6485965" y="2286000"/>
            <a:ext cx="3962400" cy="3048000"/>
          </a:xfrm>
          <a:prstGeom prst="rightArrow">
            <a:avLst/>
          </a:prstGeom>
          <a:solidFill>
            <a:srgbClr val="C7A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18000">
                  <a:noFill/>
                  <a:prstDash val="solid"/>
                  <a:miter lim="800000"/>
                </a:ln>
                <a:solidFill>
                  <a:prstClr val="white"/>
                </a:solidFill>
                <a:effectLst>
                  <a:outerShdw blurRad="25500" dist="23000" dir="7020000" algn="tl">
                    <a:srgbClr val="000000">
                      <a:alpha val="50000"/>
                    </a:srgbClr>
                  </a:outerShdw>
                </a:effectLst>
              </a:rPr>
              <a:t>LIDERAZGO</a:t>
            </a:r>
            <a:endParaRPr lang="es-US" sz="4400" b="1" dirty="0">
              <a:ln w="18000">
                <a:noFill/>
                <a:prstDash val="solid"/>
                <a:miter lim="800000"/>
              </a:ln>
              <a:solidFill>
                <a:prstClr val="white"/>
              </a:solidFill>
              <a:effectLst>
                <a:outerShdw blurRad="25500" dist="23000" dir="7020000" algn="tl">
                  <a:srgbClr val="000000">
                    <a:alpha val="50000"/>
                  </a:srgbClr>
                </a:outerShdw>
              </a:effectLst>
            </a:endParaRPr>
          </a:p>
        </p:txBody>
      </p:sp>
      <p:sp>
        <p:nvSpPr>
          <p:cNvPr id="7" name="Rounded Rectangle 6"/>
          <p:cNvSpPr/>
          <p:nvPr/>
        </p:nvSpPr>
        <p:spPr>
          <a:xfrm>
            <a:off x="5419165" y="3657600"/>
            <a:ext cx="1524000" cy="228600"/>
          </a:xfrm>
          <a:prstGeom prst="roundRect">
            <a:avLst/>
          </a:prstGeom>
          <a:solidFill>
            <a:srgbClr val="C7A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5419165" y="4114800"/>
            <a:ext cx="1524000" cy="228600"/>
          </a:xfrm>
          <a:prstGeom prst="roundRect">
            <a:avLst/>
          </a:prstGeom>
          <a:solidFill>
            <a:srgbClr val="C7AF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1524000" y="457200"/>
            <a:ext cx="9144000" cy="152400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p>
            <a:pPr algn="ctr">
              <a:spcBef>
                <a:spcPct val="0"/>
              </a:spcBef>
              <a:defRPr/>
            </a:pPr>
            <a:r>
              <a:rPr lang="en-US" sz="4000" b="1" dirty="0">
                <a:ln w="11430"/>
                <a:solidFill>
                  <a:srgbClr val="C7AF6A"/>
                </a:solidFill>
                <a:effectLst>
                  <a:outerShdw blurRad="25400" algn="tl" rotWithShape="0">
                    <a:srgbClr val="000000">
                      <a:alpha val="43000"/>
                    </a:srgbClr>
                  </a:outerShdw>
                </a:effectLst>
                <a:latin typeface="Agency FB" panose="020B0503020202020204" pitchFamily="34" charset="0"/>
              </a:rPr>
              <a:t>El </a:t>
            </a:r>
            <a:r>
              <a:rPr lang="en-US" sz="4000" b="1" dirty="0" err="1">
                <a:ln w="11430"/>
                <a:solidFill>
                  <a:srgbClr val="C7AF6A"/>
                </a:solidFill>
                <a:effectLst>
                  <a:outerShdw blurRad="25400" algn="tl" rotWithShape="0">
                    <a:srgbClr val="000000">
                      <a:alpha val="43000"/>
                    </a:srgbClr>
                  </a:outerShdw>
                </a:effectLst>
                <a:latin typeface="Agency FB" panose="020B0503020202020204" pitchFamily="34" charset="0"/>
              </a:rPr>
              <a:t>objetivo</a:t>
            </a:r>
            <a:r>
              <a:rPr lang="en-US" sz="4000" b="1" dirty="0">
                <a:ln w="11430"/>
                <a:solidFill>
                  <a:srgbClr val="C7AF6A"/>
                </a:solidFill>
                <a:effectLst>
                  <a:outerShdw blurRad="25400" algn="tl" rotWithShape="0">
                    <a:srgbClr val="000000">
                      <a:alpha val="43000"/>
                    </a:srgbClr>
                  </a:outerShdw>
                </a:effectLst>
                <a:latin typeface="Agency FB" panose="020B0503020202020204" pitchFamily="34" charset="0"/>
              </a:rPr>
              <a:t> </a:t>
            </a:r>
            <a:r>
              <a:rPr lang="en-US" sz="4000" b="1" dirty="0" err="1">
                <a:ln w="11430"/>
                <a:solidFill>
                  <a:srgbClr val="C7AF6A"/>
                </a:solidFill>
                <a:effectLst>
                  <a:outerShdw blurRad="25400" algn="tl" rotWithShape="0">
                    <a:srgbClr val="000000">
                      <a:alpha val="43000"/>
                    </a:srgbClr>
                  </a:outerShdw>
                </a:effectLst>
                <a:latin typeface="Agency FB" panose="020B0503020202020204" pitchFamily="34" charset="0"/>
              </a:rPr>
              <a:t>es</a:t>
            </a:r>
            <a:r>
              <a:rPr lang="en-US" sz="4000" b="1" dirty="0">
                <a:ln w="11430"/>
                <a:solidFill>
                  <a:srgbClr val="C7AF6A"/>
                </a:solidFill>
                <a:effectLst>
                  <a:outerShdw blurRad="25400" algn="tl" rotWithShape="0">
                    <a:srgbClr val="000000">
                      <a:alpha val="43000"/>
                    </a:srgbClr>
                  </a:outerShdw>
                </a:effectLst>
                <a:latin typeface="Agency FB" panose="020B0503020202020204" pitchFamily="34" charset="0"/>
              </a:rPr>
              <a:t> </a:t>
            </a:r>
            <a:r>
              <a:rPr lang="en-US" sz="4000" b="1" u="sng" dirty="0">
                <a:ln w="11430"/>
                <a:solidFill>
                  <a:srgbClr val="FFC000"/>
                </a:solidFill>
                <a:effectLst>
                  <a:outerShdw blurRad="25400" algn="tl" rotWithShape="0">
                    <a:srgbClr val="000000">
                      <a:alpha val="43000"/>
                    </a:srgbClr>
                  </a:outerShdw>
                </a:effectLst>
                <a:latin typeface="Agency FB" panose="020B0503020202020204" pitchFamily="34" charset="0"/>
              </a:rPr>
              <a:t>AUMENTAR</a:t>
            </a:r>
            <a:r>
              <a:rPr lang="en-US" sz="4000" b="1" dirty="0">
                <a:ln w="11430"/>
                <a:solidFill>
                  <a:srgbClr val="FFC000"/>
                </a:solidFill>
                <a:effectLst>
                  <a:outerShdw blurRad="25400" algn="tl" rotWithShape="0">
                    <a:srgbClr val="000000">
                      <a:alpha val="43000"/>
                    </a:srgbClr>
                  </a:outerShdw>
                </a:effectLst>
                <a:latin typeface="Agency FB" panose="020B0503020202020204" pitchFamily="34" charset="0"/>
              </a:rPr>
              <a:t> </a:t>
            </a:r>
            <a:br>
              <a:rPr lang="en-US" sz="4000" b="1" dirty="0">
                <a:ln w="11430"/>
                <a:solidFill>
                  <a:srgbClr val="FFC000"/>
                </a:solidFill>
                <a:effectLst>
                  <a:outerShdw blurRad="25400" algn="tl" rotWithShape="0">
                    <a:srgbClr val="000000">
                      <a:alpha val="43000"/>
                    </a:srgbClr>
                  </a:outerShdw>
                </a:effectLst>
                <a:latin typeface="Agency FB" panose="020B0503020202020204" pitchFamily="34" charset="0"/>
              </a:rPr>
            </a:br>
            <a:r>
              <a:rPr lang="en-US" sz="4000" b="1" dirty="0" err="1">
                <a:ln w="11430"/>
                <a:solidFill>
                  <a:srgbClr val="C7AF6A"/>
                </a:solidFill>
                <a:effectLst>
                  <a:outerShdw blurRad="25400" algn="tl" rotWithShape="0">
                    <a:srgbClr val="000000">
                      <a:alpha val="43000"/>
                    </a:srgbClr>
                  </a:outerShdw>
                </a:effectLst>
                <a:latin typeface="Agency FB" panose="020B0503020202020204" pitchFamily="34" charset="0"/>
              </a:rPr>
              <a:t>su</a:t>
            </a:r>
            <a:r>
              <a:rPr lang="en-US" sz="4000" b="1" dirty="0">
                <a:ln w="11430"/>
                <a:solidFill>
                  <a:srgbClr val="C7AF6A"/>
                </a:solidFill>
                <a:effectLst>
                  <a:outerShdw blurRad="25400" algn="tl" rotWithShape="0">
                    <a:srgbClr val="000000">
                      <a:alpha val="43000"/>
                    </a:srgbClr>
                  </a:outerShdw>
                </a:effectLst>
                <a:latin typeface="Agency FB" panose="020B0503020202020204" pitchFamily="34" charset="0"/>
              </a:rPr>
              <a:t> </a:t>
            </a:r>
            <a:r>
              <a:rPr lang="en-US" sz="4000" b="1" dirty="0" err="1">
                <a:ln w="11430"/>
                <a:solidFill>
                  <a:srgbClr val="C7AF6A"/>
                </a:solidFill>
                <a:effectLst>
                  <a:outerShdw blurRad="25400" algn="tl" rotWithShape="0">
                    <a:srgbClr val="000000">
                      <a:alpha val="43000"/>
                    </a:srgbClr>
                  </a:outerShdw>
                </a:effectLst>
                <a:latin typeface="Agency FB" panose="020B0503020202020204" pitchFamily="34" charset="0"/>
              </a:rPr>
              <a:t>influencia</a:t>
            </a:r>
            <a:endParaRPr lang="en-US" sz="4000" b="1" dirty="0">
              <a:ln w="11430"/>
              <a:solidFill>
                <a:srgbClr val="C7AF6A"/>
              </a:solidFill>
              <a:effectLst>
                <a:outerShdw blurRad="25400" algn="tl" rotWithShape="0">
                  <a:srgbClr val="000000">
                    <a:alpha val="43000"/>
                  </a:srgbClr>
                </a:outerShdw>
              </a:effectLst>
              <a:latin typeface="Agency FB" panose="020B0503020202020204" pitchFamily="34" charset="0"/>
            </a:endParaRPr>
          </a:p>
        </p:txBody>
      </p:sp>
    </p:spTree>
    <p:extLst>
      <p:ext uri="{BB962C8B-B14F-4D97-AF65-F5344CB8AC3E}">
        <p14:creationId xmlns:p14="http://schemas.microsoft.com/office/powerpoint/2010/main" val="187769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ES" sz="6600" dirty="0" smtClean="0"/>
              <a:t>RELACIONES</a:t>
            </a:r>
            <a:endParaRPr lang="es-ES" sz="6600" dirty="0"/>
          </a:p>
        </p:txBody>
      </p:sp>
      <p:graphicFrame>
        <p:nvGraphicFramePr>
          <p:cNvPr id="4" name="Marcador de contenido 3"/>
          <p:cNvGraphicFramePr>
            <a:graphicFrameLocks noGrp="1"/>
          </p:cNvGraphicFramePr>
          <p:nvPr>
            <p:ph idx="1"/>
            <p:extLst/>
          </p:nvPr>
        </p:nvGraphicFramePr>
        <p:xfrm>
          <a:off x="1023938" y="1775014"/>
          <a:ext cx="9720262" cy="3697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7016565" y="5722563"/>
            <a:ext cx="4733925" cy="628650"/>
          </a:xfrm>
          <a:prstGeom prst="rect">
            <a:avLst/>
          </a:prstGeom>
        </p:spPr>
      </p:pic>
    </p:spTree>
    <p:extLst>
      <p:ext uri="{BB962C8B-B14F-4D97-AF65-F5344CB8AC3E}">
        <p14:creationId xmlns:p14="http://schemas.microsoft.com/office/powerpoint/2010/main" val="1700595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1942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LF_Powerpoint_Standard_1_Column_Body_Slid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176"/>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09800" y="1293730"/>
            <a:ext cx="7772400" cy="1470025"/>
          </a:xfrm>
        </p:spPr>
        <p:txBody>
          <a:bodyPr>
            <a:normAutofit/>
          </a:bodyPr>
          <a:lstStyle/>
          <a:p>
            <a:r>
              <a:rPr lang="es-CO" dirty="0" smtClean="0">
                <a:latin typeface="Gill Sans MT"/>
                <a:cs typeface="Gill Sans MT"/>
              </a:rPr>
              <a:t>Seminario Liderazgo Transformacional y Gobiern</a:t>
            </a:r>
            <a:r>
              <a:rPr lang="en-US" dirty="0" smtClean="0">
                <a:latin typeface="Gill Sans MT"/>
                <a:cs typeface="Gill Sans MT"/>
              </a:rPr>
              <a:t>o</a:t>
            </a:r>
            <a:endParaRPr lang="en-US" dirty="0">
              <a:latin typeface="Gill Sans MT"/>
              <a:cs typeface="Gill Sans MT"/>
            </a:endParaRPr>
          </a:p>
        </p:txBody>
      </p:sp>
      <p:sp>
        <p:nvSpPr>
          <p:cNvPr id="3" name="Subtitle 2"/>
          <p:cNvSpPr>
            <a:spLocks noGrp="1"/>
          </p:cNvSpPr>
          <p:nvPr>
            <p:ph type="subTitle" idx="1"/>
          </p:nvPr>
        </p:nvSpPr>
        <p:spPr>
          <a:xfrm>
            <a:off x="2894013" y="3284923"/>
            <a:ext cx="6400800" cy="3644142"/>
          </a:xfrm>
        </p:spPr>
        <p:txBody>
          <a:bodyPr>
            <a:normAutofit/>
          </a:bodyPr>
          <a:lstStyle/>
          <a:p>
            <a:r>
              <a:rPr lang="es-CO" sz="4700" dirty="0" smtClean="0">
                <a:solidFill>
                  <a:schemeClr val="accent5"/>
                </a:solidFill>
                <a:latin typeface="Gill Sans MT"/>
                <a:cs typeface="Gill Sans MT"/>
              </a:rPr>
              <a:t>Colaboración: </a:t>
            </a:r>
            <a:endParaRPr lang="es-CO" sz="4700" dirty="0">
              <a:solidFill>
                <a:schemeClr val="accent5"/>
              </a:solidFill>
              <a:latin typeface="Gill Sans MT"/>
              <a:cs typeface="Gill Sans MT"/>
            </a:endParaRPr>
          </a:p>
          <a:p>
            <a:r>
              <a:rPr lang="es-CO" i="1" dirty="0" smtClean="0">
                <a:solidFill>
                  <a:schemeClr val="accent5"/>
                </a:solidFill>
                <a:latin typeface="Gill Sans MT"/>
                <a:cs typeface="Gill Sans MT"/>
              </a:rPr>
              <a:t>Construyendo alianzas estratégicas adquisición para la Sinergia. </a:t>
            </a:r>
          </a:p>
          <a:p>
            <a:endParaRPr lang="en-US" dirty="0" smtClean="0">
              <a:solidFill>
                <a:schemeClr val="tx1"/>
              </a:solidFill>
              <a:latin typeface="Gill Sans MT"/>
              <a:cs typeface="Gill Sans MT"/>
            </a:endParaRPr>
          </a:p>
          <a:p>
            <a:endParaRPr lang="en-US" dirty="0" smtClean="0">
              <a:solidFill>
                <a:schemeClr val="tx1"/>
              </a:solidFill>
              <a:latin typeface="Gill Sans MT"/>
              <a:cs typeface="Gill Sans MT"/>
            </a:endParaRPr>
          </a:p>
        </p:txBody>
      </p:sp>
      <p:sp>
        <p:nvSpPr>
          <p:cNvPr id="6" name="Rectangle 5"/>
          <p:cNvSpPr>
            <a:spLocks noChangeArrowheads="1"/>
          </p:cNvSpPr>
          <p:nvPr/>
        </p:nvSpPr>
        <p:spPr bwMode="auto">
          <a:xfrm>
            <a:off x="4838793" y="6550026"/>
            <a:ext cx="4572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a:r>
              <a:rPr lang="en-GB" sz="1200" dirty="0">
                <a:solidFill>
                  <a:srgbClr val="898989"/>
                </a:solidFill>
              </a:rPr>
              <a:t>ILF © Copyright 2015 All rights reserved</a:t>
            </a:r>
            <a:endParaRPr lang="en-US" sz="1200" dirty="0">
              <a:solidFill>
                <a:srgbClr val="898989"/>
              </a:solidFill>
            </a:endParaRPr>
          </a:p>
        </p:txBody>
      </p:sp>
    </p:spTree>
    <p:extLst>
      <p:ext uri="{BB962C8B-B14F-4D97-AF65-F5344CB8AC3E}">
        <p14:creationId xmlns:p14="http://schemas.microsoft.com/office/powerpoint/2010/main" val="42056292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8355" y="124053"/>
            <a:ext cx="11537244" cy="6586418"/>
          </a:xfrm>
          <a:prstGeom prst="rect">
            <a:avLst/>
          </a:prstGeom>
        </p:spPr>
        <p:txBody>
          <a:bodyPr wrap="square">
            <a:spAutoFit/>
          </a:bodyPr>
          <a:lstStyle/>
          <a:p>
            <a:endParaRPr lang="es-CO" sz="1200" dirty="0">
              <a:solidFill>
                <a:srgbClr val="C00000"/>
              </a:solidFill>
              <a:latin typeface="Gill Sans MT" panose="020B0502020104020203" pitchFamily="34" charset="0"/>
            </a:endParaRPr>
          </a:p>
          <a:p>
            <a:endParaRPr lang="es-CO" sz="1400" b="0" i="0" u="none" strike="noStrike" baseline="0" dirty="0" smtClean="0">
              <a:solidFill>
                <a:srgbClr val="C00000"/>
              </a:solidFill>
              <a:latin typeface="Gill Sans MT" panose="020B0502020104020203" pitchFamily="34" charset="0"/>
            </a:endParaRPr>
          </a:p>
          <a:p>
            <a:r>
              <a:rPr lang="es-CO" sz="3600" b="1" i="0" u="none" strike="noStrike" baseline="0" dirty="0" smtClean="0">
                <a:solidFill>
                  <a:srgbClr val="C00000"/>
                </a:solidFill>
                <a:latin typeface="Gill Sans MT" panose="020B0502020104020203" pitchFamily="34" charset="0"/>
              </a:rPr>
              <a:t>INTRODUCCION </a:t>
            </a:r>
          </a:p>
          <a:p>
            <a:endParaRPr lang="es-CO" sz="3600" b="0" i="0" u="none" strike="noStrike" baseline="0" dirty="0" smtClean="0">
              <a:solidFill>
                <a:srgbClr val="C00000"/>
              </a:solidFill>
              <a:latin typeface="Gill Sans MT" panose="020B0502020104020203" pitchFamily="34" charset="0"/>
            </a:endParaRPr>
          </a:p>
          <a:p>
            <a:r>
              <a:rPr lang="es-CO" sz="3200" b="0" i="0" u="none" strike="noStrike" baseline="0" dirty="0" smtClean="0">
                <a:latin typeface="Arial" panose="020B0604020202020204" pitchFamily="34" charset="0"/>
              </a:rPr>
              <a:t>La colaboración es fundamental para toda iniciativa clave de transformación y abre nuevas posibilidades para liderar el cambio. También establece plataformas sinérgicas para la participación y la creación de nuevas soluciones a los desafíos locales, nacionales y globales. </a:t>
            </a:r>
          </a:p>
          <a:p>
            <a:endParaRPr lang="es-CO" sz="3200" b="0" i="0" u="none" strike="noStrike" baseline="0" dirty="0" smtClean="0">
              <a:latin typeface="Arial" panose="020B0604020202020204" pitchFamily="34" charset="0"/>
            </a:endParaRPr>
          </a:p>
          <a:p>
            <a:r>
              <a:rPr lang="es-CO" sz="3200" b="0" i="0" u="none" strike="noStrike" baseline="0" dirty="0" smtClean="0">
                <a:latin typeface="Arial" panose="020B0604020202020204" pitchFamily="34" charset="0"/>
              </a:rPr>
              <a:t>Tiene que ver con la creación de alianzas estratégicas para reunir habilidades complementarias y recursos que apuntan a encontrar nuevas soluciones a las situaciones desafiantes </a:t>
            </a:r>
            <a:endParaRPr lang="es-CO" sz="2800" dirty="0" smtClean="0">
              <a:solidFill>
                <a:prstClr val="black"/>
              </a:solidFill>
              <a:latin typeface="Arial" panose="020B0604020202020204" pitchFamily="34" charset="0"/>
              <a:cs typeface="Arial" panose="020B0604020202020204" pitchFamily="34" charset="0"/>
            </a:endParaRPr>
          </a:p>
          <a:p>
            <a:r>
              <a:rPr lang="es-CO" sz="3600" dirty="0" smtClean="0">
                <a:solidFill>
                  <a:prstClr val="black"/>
                </a:solidFill>
              </a:rPr>
              <a:t> </a:t>
            </a:r>
            <a:endParaRPr lang="es-CO" sz="3600" dirty="0">
              <a:solidFill>
                <a:prstClr val="black"/>
              </a:solidFill>
            </a:endParaRPr>
          </a:p>
        </p:txBody>
      </p:sp>
    </p:spTree>
    <p:extLst>
      <p:ext uri="{BB962C8B-B14F-4D97-AF65-F5344CB8AC3E}">
        <p14:creationId xmlns:p14="http://schemas.microsoft.com/office/powerpoint/2010/main" val="4104192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5777" y="-316213"/>
            <a:ext cx="11537244" cy="7694414"/>
          </a:xfrm>
          <a:prstGeom prst="rect">
            <a:avLst/>
          </a:prstGeom>
        </p:spPr>
        <p:txBody>
          <a:bodyPr wrap="square">
            <a:spAutoFit/>
          </a:bodyPr>
          <a:lstStyle/>
          <a:p>
            <a:endParaRPr lang="es-CO" sz="1200" dirty="0">
              <a:solidFill>
                <a:srgbClr val="C00000"/>
              </a:solidFill>
              <a:latin typeface="Gill Sans MT" panose="020B0502020104020203" pitchFamily="34" charset="0"/>
            </a:endParaRPr>
          </a:p>
          <a:p>
            <a:endParaRPr lang="es-CO" sz="1400" b="0" i="0" u="none" strike="noStrike" baseline="0" dirty="0" smtClean="0">
              <a:solidFill>
                <a:srgbClr val="C00000"/>
              </a:solidFill>
              <a:latin typeface="Gill Sans MT" panose="020B0502020104020203" pitchFamily="34" charset="0"/>
            </a:endParaRPr>
          </a:p>
          <a:p>
            <a:endParaRPr lang="es-CO" sz="3600" b="0" i="0" u="none" strike="noStrike" baseline="0" dirty="0" smtClean="0">
              <a:solidFill>
                <a:srgbClr val="000000"/>
              </a:solidFill>
              <a:latin typeface="Gill Sans MT" panose="020B0502020104020203" pitchFamily="34" charset="0"/>
            </a:endParaRPr>
          </a:p>
          <a:p>
            <a:r>
              <a:rPr lang="es-CO" sz="4000" b="1" i="0" u="none" strike="noStrike" baseline="0" dirty="0" smtClean="0">
                <a:solidFill>
                  <a:srgbClr val="C00000"/>
                </a:solidFill>
                <a:latin typeface="Gill Sans MT" panose="020B0502020104020203" pitchFamily="34" charset="0"/>
              </a:rPr>
              <a:t>CARACTERISTICAS DE UN LIDERAZGO COLABORATIVO</a:t>
            </a:r>
            <a:r>
              <a:rPr lang="es-CO" sz="4000" b="0" i="0" u="none" strike="noStrike" baseline="0" dirty="0" smtClean="0">
                <a:solidFill>
                  <a:srgbClr val="C00000"/>
                </a:solidFill>
                <a:latin typeface="Gill Sans MT" panose="020B0502020104020203" pitchFamily="34" charset="0"/>
              </a:rPr>
              <a:t> </a:t>
            </a:r>
          </a:p>
          <a:p>
            <a:r>
              <a:rPr lang="es-CO" sz="3000" b="1" i="0" u="none" strike="noStrike" baseline="0" dirty="0" smtClean="0">
                <a:latin typeface="Arial" panose="020B0604020202020204" pitchFamily="34" charset="0"/>
              </a:rPr>
              <a:t>1. Indicadores claves de un Liderazgo Colaborativo efectivo </a:t>
            </a:r>
            <a:endParaRPr lang="es-CO" sz="3000" b="0" i="0" u="none" strike="noStrike" baseline="0" dirty="0" smtClean="0">
              <a:latin typeface="Arial" panose="020B0604020202020204" pitchFamily="34" charset="0"/>
            </a:endParaRPr>
          </a:p>
          <a:p>
            <a:r>
              <a:rPr lang="es-CO" sz="3000" b="0" i="0" u="none" strike="noStrike" baseline="0" dirty="0" smtClean="0">
                <a:latin typeface="Arial" panose="020B0604020202020204" pitchFamily="34" charset="0"/>
              </a:rPr>
              <a:t>•Sinergia – Formar alianzas entre distintos grupos es como las teclas negras y blancas del piano. Cada grupo de teclas es capaz de producir música por si solos. Sin embargo, ambos grupos de teclas cuando se tocan juntas en unísono producen una hermosa armonía. </a:t>
            </a:r>
          </a:p>
          <a:p>
            <a:r>
              <a:rPr lang="es-CO" sz="3000" b="0" i="0" u="none" strike="noStrike" baseline="0" dirty="0" smtClean="0">
                <a:latin typeface="Arial" panose="020B0604020202020204" pitchFamily="34" charset="0"/>
              </a:rPr>
              <a:t>•La sinergia conlleva formar alianzas entre grupos, cada uno capaz de funcionar de manera independiente, pero que a través de la colaboración conjunta logran un mucho mayor resultado que el que logran la suma de las partes. </a:t>
            </a:r>
          </a:p>
          <a:p>
            <a:endParaRPr lang="es-CO" sz="3600" b="0" i="0" u="none" strike="noStrike" baseline="0" dirty="0" smtClean="0">
              <a:latin typeface="Arial" panose="020B0604020202020204" pitchFamily="34" charset="0"/>
            </a:endParaRPr>
          </a:p>
          <a:p>
            <a:r>
              <a:rPr lang="es-CO" sz="1600" b="0" i="0" u="none" strike="noStrike" baseline="0" dirty="0" smtClean="0">
                <a:latin typeface="Calibri" panose="020F0502020204030204" pitchFamily="34" charset="0"/>
              </a:rPr>
              <a:t>18 </a:t>
            </a:r>
            <a:endParaRPr lang="es-CO" sz="3600" dirty="0">
              <a:solidFill>
                <a:prstClr val="black"/>
              </a:solidFill>
            </a:endParaRPr>
          </a:p>
        </p:txBody>
      </p:sp>
    </p:spTree>
    <p:extLst>
      <p:ext uri="{BB962C8B-B14F-4D97-AF65-F5344CB8AC3E}">
        <p14:creationId xmlns:p14="http://schemas.microsoft.com/office/powerpoint/2010/main" val="353759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5777" y="-316213"/>
            <a:ext cx="11537244" cy="6986528"/>
          </a:xfrm>
          <a:prstGeom prst="rect">
            <a:avLst/>
          </a:prstGeom>
        </p:spPr>
        <p:txBody>
          <a:bodyPr wrap="square">
            <a:spAutoFit/>
          </a:bodyPr>
          <a:lstStyle/>
          <a:p>
            <a:endParaRPr lang="es-CO" sz="1200" dirty="0">
              <a:solidFill>
                <a:srgbClr val="C00000"/>
              </a:solidFill>
              <a:latin typeface="Gill Sans MT" panose="020B0502020104020203" pitchFamily="34" charset="0"/>
            </a:endParaRPr>
          </a:p>
          <a:p>
            <a:endParaRPr lang="es-CO" sz="1400" b="0" i="0" u="none" strike="noStrike" baseline="0" dirty="0" smtClean="0">
              <a:solidFill>
                <a:srgbClr val="C00000"/>
              </a:solidFill>
              <a:latin typeface="Gill Sans MT" panose="020B0502020104020203" pitchFamily="34" charset="0"/>
            </a:endParaRPr>
          </a:p>
          <a:p>
            <a:endParaRPr lang="es-CO" sz="3600" b="0" i="0" u="none" strike="noStrike" baseline="0" dirty="0" smtClean="0">
              <a:solidFill>
                <a:srgbClr val="000000"/>
              </a:solidFill>
              <a:latin typeface="Gill Sans MT" panose="020B0502020104020203" pitchFamily="34" charset="0"/>
            </a:endParaRPr>
          </a:p>
          <a:p>
            <a:r>
              <a:rPr lang="es-CO" sz="4000" b="1" i="0" u="none" strike="noStrike" baseline="0" dirty="0" smtClean="0">
                <a:solidFill>
                  <a:srgbClr val="C00000"/>
                </a:solidFill>
                <a:latin typeface="Gill Sans MT" panose="020B0502020104020203" pitchFamily="34" charset="0"/>
              </a:rPr>
              <a:t>CARACTERISTICAS DE UN LIDERAZGO COLABORATIVO</a:t>
            </a:r>
            <a:r>
              <a:rPr lang="es-CO" sz="4000" b="0" i="0" u="none" strike="noStrike" baseline="0" dirty="0" smtClean="0">
                <a:solidFill>
                  <a:srgbClr val="C00000"/>
                </a:solidFill>
                <a:latin typeface="Gill Sans MT" panose="020B0502020104020203" pitchFamily="34" charset="0"/>
              </a:rPr>
              <a:t> </a:t>
            </a:r>
          </a:p>
          <a:p>
            <a:endParaRPr lang="es-CO" sz="1400" b="0" i="0" u="none" strike="noStrike" baseline="0" dirty="0" smtClean="0">
              <a:solidFill>
                <a:srgbClr val="000000"/>
              </a:solidFill>
              <a:latin typeface="Arial" panose="020B0604020202020204" pitchFamily="34" charset="0"/>
            </a:endParaRPr>
          </a:p>
          <a:p>
            <a:r>
              <a:rPr lang="es-CO" sz="3200" b="1" i="0" u="none" strike="noStrike" baseline="0" dirty="0" smtClean="0">
                <a:latin typeface="Arial" panose="020B0604020202020204" pitchFamily="34" charset="0"/>
              </a:rPr>
              <a:t>b. Vida, Liderazgo e Impacto Social </a:t>
            </a:r>
            <a:r>
              <a:rPr lang="es-CO" sz="3200" b="0" i="0" u="none" strike="noStrike" baseline="0" dirty="0" smtClean="0">
                <a:latin typeface="Arial" panose="020B0604020202020204" pitchFamily="34" charset="0"/>
              </a:rPr>
              <a:t>–Estos líderes en cambio ayudan a sostener y expandir el sueño o la visión. </a:t>
            </a:r>
          </a:p>
          <a:p>
            <a:r>
              <a:rPr lang="es-CO" sz="3200" b="1" i="0" u="none" strike="noStrike" baseline="0" dirty="0" smtClean="0">
                <a:latin typeface="Arial" panose="020B0604020202020204" pitchFamily="34" charset="0"/>
              </a:rPr>
              <a:t>c. Misión, visión, valores, estrategias y objetivos compartidos y comunes. </a:t>
            </a:r>
            <a:endParaRPr lang="es-CO" sz="3200" b="0" i="0" u="none" strike="noStrike" baseline="0" dirty="0" smtClean="0">
              <a:latin typeface="Arial" panose="020B0604020202020204" pitchFamily="34" charset="0"/>
            </a:endParaRPr>
          </a:p>
          <a:p>
            <a:r>
              <a:rPr lang="es-CO" sz="3200" b="1" i="0" u="none" strike="noStrike" baseline="0" dirty="0" smtClean="0">
                <a:latin typeface="Arial" panose="020B0604020202020204" pitchFamily="34" charset="0"/>
              </a:rPr>
              <a:t>d. Trabajo en red </a:t>
            </a:r>
            <a:endParaRPr lang="es-CO" sz="3200" b="0" i="0" u="none" strike="noStrike" baseline="0" dirty="0" smtClean="0">
              <a:latin typeface="Arial" panose="020B0604020202020204" pitchFamily="34" charset="0"/>
            </a:endParaRPr>
          </a:p>
          <a:p>
            <a:r>
              <a:rPr lang="es-CO" sz="3200" b="1" i="0" u="none" strike="noStrike" baseline="0" dirty="0" smtClean="0">
                <a:latin typeface="Arial" panose="020B0604020202020204" pitchFamily="34" charset="0"/>
              </a:rPr>
              <a:t>e. Búsqueda de la Armonía </a:t>
            </a:r>
            <a:r>
              <a:rPr lang="es-CO" sz="3200" b="0" i="0" u="none" strike="noStrike" baseline="0" dirty="0" smtClean="0">
                <a:latin typeface="Arial" panose="020B0604020202020204" pitchFamily="34" charset="0"/>
              </a:rPr>
              <a:t>– Dirigida a la resolución de conflictos organizacionales </a:t>
            </a:r>
          </a:p>
          <a:p>
            <a:r>
              <a:rPr lang="es-CO" sz="3200" b="1" i="0" u="none" strike="noStrike" baseline="0" dirty="0" smtClean="0">
                <a:latin typeface="Arial" panose="020B0604020202020204" pitchFamily="34" charset="0"/>
              </a:rPr>
              <a:t>f. Compromisos a soluciones ganar - ganar </a:t>
            </a:r>
            <a:endParaRPr lang="es-CO" sz="3200" b="0" i="0" u="none" strike="noStrike" baseline="0" dirty="0" smtClean="0">
              <a:latin typeface="Arial" panose="020B0604020202020204" pitchFamily="34" charset="0"/>
            </a:endParaRPr>
          </a:p>
          <a:p>
            <a:endParaRPr lang="es-CO" sz="3600" dirty="0">
              <a:solidFill>
                <a:prstClr val="black"/>
              </a:solidFill>
            </a:endParaRPr>
          </a:p>
        </p:txBody>
      </p:sp>
    </p:spTree>
    <p:extLst>
      <p:ext uri="{BB962C8B-B14F-4D97-AF65-F5344CB8AC3E}">
        <p14:creationId xmlns:p14="http://schemas.microsoft.com/office/powerpoint/2010/main" val="2727458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062" y="164123"/>
            <a:ext cx="11652739" cy="6518031"/>
          </a:xfrm>
          <a:prstGeom prst="rect">
            <a:avLst/>
          </a:prstGeom>
        </p:spPr>
      </p:pic>
    </p:spTree>
    <p:extLst>
      <p:ext uri="{BB962C8B-B14F-4D97-AF65-F5344CB8AC3E}">
        <p14:creationId xmlns:p14="http://schemas.microsoft.com/office/powerpoint/2010/main" val="2993720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40523" y="0"/>
            <a:ext cx="8253046" cy="6858000"/>
          </a:xfrm>
          <a:prstGeom prst="rect">
            <a:avLst/>
          </a:prstGeom>
        </p:spPr>
      </p:pic>
    </p:spTree>
    <p:extLst>
      <p:ext uri="{BB962C8B-B14F-4D97-AF65-F5344CB8AC3E}">
        <p14:creationId xmlns:p14="http://schemas.microsoft.com/office/powerpoint/2010/main" val="1342768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65018" y="391887"/>
            <a:ext cx="10794670" cy="6092040"/>
          </a:xfrm>
          <a:prstGeom prst="rect">
            <a:avLst/>
          </a:prstGeom>
        </p:spPr>
      </p:pic>
    </p:spTree>
    <p:extLst>
      <p:ext uri="{BB962C8B-B14F-4D97-AF65-F5344CB8AC3E}">
        <p14:creationId xmlns:p14="http://schemas.microsoft.com/office/powerpoint/2010/main" val="2069585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CO"/>
          </a:p>
        </p:txBody>
      </p:sp>
      <p:sp>
        <p:nvSpPr>
          <p:cNvPr id="3" name="Subtítulo 2"/>
          <p:cNvSpPr>
            <a:spLocks noGrp="1"/>
          </p:cNvSpPr>
          <p:nvPr>
            <p:ph type="subTitle" idx="1"/>
          </p:nvPr>
        </p:nvSpPr>
        <p:spPr/>
        <p:txBody>
          <a:bodyPr/>
          <a:lstStyle/>
          <a:p>
            <a:endParaRPr lang="es-CO"/>
          </a:p>
        </p:txBody>
      </p:sp>
      <p:pic>
        <p:nvPicPr>
          <p:cNvPr id="4" name="Imagen 3"/>
          <p:cNvPicPr>
            <a:picLocks noChangeAspect="1"/>
          </p:cNvPicPr>
          <p:nvPr/>
        </p:nvPicPr>
        <p:blipFill>
          <a:blip r:embed="rId2"/>
          <a:stretch>
            <a:fillRect/>
          </a:stretch>
        </p:blipFill>
        <p:spPr>
          <a:xfrm>
            <a:off x="1395212" y="-15629"/>
            <a:ext cx="9079606" cy="7051183"/>
          </a:xfrm>
          <a:prstGeom prst="rect">
            <a:avLst/>
          </a:prstGeom>
        </p:spPr>
      </p:pic>
    </p:spTree>
    <p:extLst>
      <p:ext uri="{BB962C8B-B14F-4D97-AF65-F5344CB8AC3E}">
        <p14:creationId xmlns:p14="http://schemas.microsoft.com/office/powerpoint/2010/main" val="398171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25415" y="339968"/>
            <a:ext cx="10058400" cy="6236677"/>
          </a:xfrm>
          <a:prstGeom prst="rect">
            <a:avLst/>
          </a:prstGeom>
        </p:spPr>
      </p:pic>
    </p:spTree>
    <p:extLst>
      <p:ext uri="{BB962C8B-B14F-4D97-AF65-F5344CB8AC3E}">
        <p14:creationId xmlns:p14="http://schemas.microsoft.com/office/powerpoint/2010/main" val="200529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7538" y="0"/>
            <a:ext cx="11371385" cy="6705600"/>
          </a:xfrm>
          <a:prstGeom prst="rect">
            <a:avLst/>
          </a:prstGeom>
        </p:spPr>
      </p:pic>
    </p:spTree>
    <p:extLst>
      <p:ext uri="{BB962C8B-B14F-4D97-AF65-F5344CB8AC3E}">
        <p14:creationId xmlns:p14="http://schemas.microsoft.com/office/powerpoint/2010/main" val="1232294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93333" y="666044"/>
            <a:ext cx="8681156" cy="5667023"/>
          </a:xfrm>
          <a:prstGeom prst="rect">
            <a:avLst/>
          </a:prstGeom>
        </p:spPr>
      </p:pic>
    </p:spTree>
    <p:extLst>
      <p:ext uri="{BB962C8B-B14F-4D97-AF65-F5344CB8AC3E}">
        <p14:creationId xmlns:p14="http://schemas.microsoft.com/office/powerpoint/2010/main" val="13018629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599" y="-248480"/>
            <a:ext cx="11537244" cy="6832640"/>
          </a:xfrm>
          <a:prstGeom prst="rect">
            <a:avLst/>
          </a:prstGeom>
        </p:spPr>
        <p:txBody>
          <a:bodyPr wrap="square">
            <a:spAutoFit/>
          </a:bodyPr>
          <a:lstStyle/>
          <a:p>
            <a:endParaRPr lang="es-CO" sz="1200" dirty="0">
              <a:solidFill>
                <a:srgbClr val="C00000"/>
              </a:solidFill>
              <a:latin typeface="Gill Sans MT" panose="020B0502020104020203" pitchFamily="34" charset="0"/>
            </a:endParaRPr>
          </a:p>
          <a:p>
            <a:endParaRPr lang="es-CO" sz="1400" b="0" i="0" u="none" strike="noStrike" baseline="0" dirty="0" smtClean="0">
              <a:solidFill>
                <a:srgbClr val="C00000"/>
              </a:solidFill>
              <a:latin typeface="Gill Sans MT" panose="020B0502020104020203" pitchFamily="34" charset="0"/>
            </a:endParaRPr>
          </a:p>
          <a:p>
            <a:endParaRPr lang="es-CO" sz="1600" b="0" i="0" u="none" strike="noStrike" baseline="0" dirty="0" smtClean="0">
              <a:solidFill>
                <a:srgbClr val="000000"/>
              </a:solidFill>
              <a:latin typeface="Gill Sans MT" panose="020B0502020104020203" pitchFamily="34" charset="0"/>
            </a:endParaRPr>
          </a:p>
          <a:p>
            <a:r>
              <a:rPr lang="es-CO" sz="3600" b="1" i="0" u="none" strike="noStrike" baseline="0" dirty="0" smtClean="0">
                <a:solidFill>
                  <a:srgbClr val="C00000"/>
                </a:solidFill>
                <a:latin typeface="Gill Sans MT" panose="020B0502020104020203" pitchFamily="34" charset="0"/>
              </a:rPr>
              <a:t>MANTENER Y ALIMENTAR RELACIONES SALUDABLES CON LOS ALIADOS </a:t>
            </a:r>
            <a:endParaRPr lang="es-CO" sz="3600" b="0" i="0" u="none" strike="noStrike" baseline="0" dirty="0" smtClean="0">
              <a:solidFill>
                <a:srgbClr val="C00000"/>
              </a:solidFill>
              <a:latin typeface="Gill Sans MT" panose="020B0502020104020203" pitchFamily="34" charset="0"/>
            </a:endParaRPr>
          </a:p>
          <a:p>
            <a:r>
              <a:rPr lang="es-CO" sz="3600" b="0" i="1" u="none" strike="noStrike" baseline="0" dirty="0" smtClean="0">
                <a:latin typeface="Arial" panose="020B0604020202020204" pitchFamily="34" charset="0"/>
              </a:rPr>
              <a:t>“La Colaboración es como una danza en el cual cada persona está en el mismo paso (aún a veces con el mismo movimiento de los dedos de los pies) con la otra mientras se mueven juntos; y la música es la fuerza que está detrás proveyendo el ritmo y la melodía. En este tipo de danza, hay un sentido de mutualidad en sus metas y propósito. A veces hay pasos en falso, pero con persistencia y paciencia viene la gracia </a:t>
            </a:r>
            <a:r>
              <a:rPr lang="es-CO" sz="3600" b="0" i="1" u="none" strike="noStrike" baseline="0" dirty="0" smtClean="0">
                <a:latin typeface="Gill Sans MT" panose="020B0502020104020203" pitchFamily="34" charset="0"/>
              </a:rPr>
              <a:t>.” </a:t>
            </a:r>
            <a:r>
              <a:rPr lang="es-CO" sz="3600" b="0" i="0" u="none" strike="noStrike" baseline="0" dirty="0" smtClean="0">
                <a:latin typeface="Gill Sans MT" panose="020B0502020104020203" pitchFamily="34" charset="0"/>
              </a:rPr>
              <a:t>(</a:t>
            </a:r>
            <a:r>
              <a:rPr lang="es-CO" sz="3600" b="0" i="0" u="none" strike="noStrike" baseline="0" dirty="0" err="1" smtClean="0">
                <a:latin typeface="Gill Sans MT" panose="020B0502020104020203" pitchFamily="34" charset="0"/>
              </a:rPr>
              <a:t>Markland</a:t>
            </a:r>
            <a:r>
              <a:rPr lang="es-CO" sz="3600" b="0" i="0" u="none" strike="noStrike" baseline="0" dirty="0" smtClean="0">
                <a:latin typeface="Gill Sans MT" panose="020B0502020104020203" pitchFamily="34" charset="0"/>
              </a:rPr>
              <a:t> Geoffrey </a:t>
            </a:r>
            <a:r>
              <a:rPr lang="es-CO" sz="3600" b="0" i="0" u="none" strike="noStrike" baseline="0" dirty="0" err="1" smtClean="0">
                <a:latin typeface="Gill Sans MT" panose="020B0502020104020203" pitchFamily="34" charset="0"/>
              </a:rPr>
              <a:t>Scoot</a:t>
            </a:r>
            <a:r>
              <a:rPr lang="es-CO" sz="3600" b="0" i="0" u="none" strike="noStrike" baseline="0" dirty="0" smtClean="0">
                <a:latin typeface="Gill Sans MT" panose="020B0502020104020203" pitchFamily="34" charset="0"/>
              </a:rPr>
              <a:t>, 2009, 151). </a:t>
            </a:r>
            <a:endParaRPr lang="es-CO" sz="3600" dirty="0">
              <a:solidFill>
                <a:prstClr val="black"/>
              </a:solidFill>
            </a:endParaRPr>
          </a:p>
        </p:txBody>
      </p:sp>
    </p:spTree>
    <p:extLst>
      <p:ext uri="{BB962C8B-B14F-4D97-AF65-F5344CB8AC3E}">
        <p14:creationId xmlns:p14="http://schemas.microsoft.com/office/powerpoint/2010/main" val="985013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38488" y="0"/>
            <a:ext cx="7936089" cy="7112000"/>
          </a:xfrm>
          <a:prstGeom prst="rect">
            <a:avLst/>
          </a:prstGeom>
        </p:spPr>
      </p:pic>
    </p:spTree>
    <p:extLst>
      <p:ext uri="{BB962C8B-B14F-4D97-AF65-F5344CB8AC3E}">
        <p14:creationId xmlns:p14="http://schemas.microsoft.com/office/powerpoint/2010/main" val="88211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10247" y="0"/>
            <a:ext cx="9371506" cy="6858000"/>
          </a:xfrm>
          <a:prstGeom prst="rect">
            <a:avLst/>
          </a:prstGeom>
        </p:spPr>
      </p:pic>
    </p:spTree>
    <p:extLst>
      <p:ext uri="{BB962C8B-B14F-4D97-AF65-F5344CB8AC3E}">
        <p14:creationId xmlns:p14="http://schemas.microsoft.com/office/powerpoint/2010/main" val="23261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45039" y="0"/>
            <a:ext cx="9701922" cy="6858000"/>
          </a:xfrm>
          <a:prstGeom prst="rect">
            <a:avLst/>
          </a:prstGeom>
        </p:spPr>
      </p:pic>
    </p:spTree>
    <p:extLst>
      <p:ext uri="{BB962C8B-B14F-4D97-AF65-F5344CB8AC3E}">
        <p14:creationId xmlns:p14="http://schemas.microsoft.com/office/powerpoint/2010/main" val="259008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ILF_Powerpoint_Standard_1_Column_Body_Slide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534" y="206375"/>
            <a:ext cx="9140825" cy="685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209800" y="1293730"/>
            <a:ext cx="7772400" cy="1470025"/>
          </a:xfrm>
        </p:spPr>
        <p:txBody>
          <a:bodyPr>
            <a:normAutofit/>
          </a:bodyPr>
          <a:lstStyle/>
          <a:p>
            <a:r>
              <a:rPr lang="es-CO" dirty="0" smtClean="0">
                <a:latin typeface="Gill Sans MT"/>
                <a:cs typeface="Gill Sans MT"/>
              </a:rPr>
              <a:t>Seminario Liderazgo Transformacional y </a:t>
            </a:r>
            <a:r>
              <a:rPr lang="es-CO" dirty="0" err="1" smtClean="0">
                <a:latin typeface="Gill Sans MT"/>
                <a:cs typeface="Gill Sans MT"/>
              </a:rPr>
              <a:t>Gobiern</a:t>
            </a:r>
            <a:r>
              <a:rPr lang="en-US" dirty="0" smtClean="0">
                <a:latin typeface="Gill Sans MT"/>
                <a:cs typeface="Gill Sans MT"/>
              </a:rPr>
              <a:t>o</a:t>
            </a:r>
            <a:endParaRPr lang="en-US" dirty="0">
              <a:latin typeface="Gill Sans MT"/>
              <a:cs typeface="Gill Sans MT"/>
            </a:endParaRPr>
          </a:p>
        </p:txBody>
      </p:sp>
      <p:sp>
        <p:nvSpPr>
          <p:cNvPr id="3" name="Subtitle 2"/>
          <p:cNvSpPr>
            <a:spLocks noGrp="1"/>
          </p:cNvSpPr>
          <p:nvPr>
            <p:ph type="subTitle" idx="1"/>
          </p:nvPr>
        </p:nvSpPr>
        <p:spPr>
          <a:xfrm>
            <a:off x="2895600" y="3633787"/>
            <a:ext cx="6400800" cy="3644142"/>
          </a:xfrm>
        </p:spPr>
        <p:txBody>
          <a:bodyPr>
            <a:normAutofit/>
          </a:bodyPr>
          <a:lstStyle/>
          <a:p>
            <a:r>
              <a:rPr lang="es-CO" sz="4700" dirty="0" smtClean="0">
                <a:solidFill>
                  <a:schemeClr val="accent5"/>
                </a:solidFill>
                <a:latin typeface="Gill Sans MT"/>
                <a:cs typeface="Gill Sans MT"/>
              </a:rPr>
              <a:t>Comunicación: </a:t>
            </a:r>
            <a:endParaRPr lang="es-CO" sz="4700" dirty="0">
              <a:solidFill>
                <a:schemeClr val="accent5"/>
              </a:solidFill>
              <a:latin typeface="Gill Sans MT"/>
              <a:cs typeface="Gill Sans MT"/>
            </a:endParaRPr>
          </a:p>
          <a:p>
            <a:r>
              <a:rPr lang="es-CO" i="1" dirty="0" smtClean="0">
                <a:solidFill>
                  <a:schemeClr val="accent5"/>
                </a:solidFill>
                <a:latin typeface="Gill Sans MT"/>
                <a:cs typeface="Gill Sans MT"/>
              </a:rPr>
              <a:t>Comunicando para el Cambio </a:t>
            </a:r>
          </a:p>
          <a:p>
            <a:endParaRPr lang="en-US" dirty="0">
              <a:solidFill>
                <a:schemeClr val="tx1"/>
              </a:solidFill>
              <a:latin typeface="Gill Sans MT"/>
              <a:cs typeface="Gill Sans MT"/>
            </a:endParaRPr>
          </a:p>
          <a:p>
            <a:endParaRPr lang="en-US" dirty="0" smtClean="0">
              <a:solidFill>
                <a:schemeClr val="tx1"/>
              </a:solidFill>
              <a:latin typeface="Gill Sans MT"/>
              <a:cs typeface="Gill Sans MT"/>
            </a:endParaRPr>
          </a:p>
        </p:txBody>
      </p:sp>
      <p:sp>
        <p:nvSpPr>
          <p:cNvPr id="6" name="Rectangle 5"/>
          <p:cNvSpPr>
            <a:spLocks noChangeArrowheads="1"/>
          </p:cNvSpPr>
          <p:nvPr/>
        </p:nvSpPr>
        <p:spPr bwMode="auto">
          <a:xfrm>
            <a:off x="4838793" y="6550026"/>
            <a:ext cx="4572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57200"/>
            <a:r>
              <a:rPr lang="en-GB" sz="1200" dirty="0">
                <a:solidFill>
                  <a:srgbClr val="898989"/>
                </a:solidFill>
              </a:rPr>
              <a:t>ILF © Copyright 2015 All rights reserved</a:t>
            </a:r>
            <a:endParaRPr lang="en-US" sz="1200" dirty="0">
              <a:solidFill>
                <a:srgbClr val="898989"/>
              </a:solidFill>
            </a:endParaRPr>
          </a:p>
        </p:txBody>
      </p:sp>
    </p:spTree>
    <p:extLst>
      <p:ext uri="{BB962C8B-B14F-4D97-AF65-F5344CB8AC3E}">
        <p14:creationId xmlns:p14="http://schemas.microsoft.com/office/powerpoint/2010/main" val="25023641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488" y="-395236"/>
            <a:ext cx="11977512" cy="8648521"/>
          </a:xfrm>
          <a:prstGeom prst="rect">
            <a:avLst/>
          </a:prstGeom>
        </p:spPr>
        <p:txBody>
          <a:bodyPr wrap="square">
            <a:spAutoFit/>
          </a:bodyPr>
          <a:lstStyle/>
          <a:p>
            <a:endParaRPr lang="es-CO" sz="1200" dirty="0">
              <a:solidFill>
                <a:srgbClr val="FF0000"/>
              </a:solidFill>
              <a:latin typeface="Gill Sans MT" panose="020B0502020104020203" pitchFamily="34" charset="0"/>
            </a:endParaRPr>
          </a:p>
          <a:p>
            <a:endParaRPr lang="es-CO" sz="1600" b="0" i="0" u="none" strike="noStrike" baseline="0" dirty="0" smtClean="0">
              <a:solidFill>
                <a:srgbClr val="000000"/>
              </a:solidFill>
              <a:latin typeface="Gill Sans MT" panose="020B0502020104020203" pitchFamily="34" charset="0"/>
            </a:endParaRPr>
          </a:p>
          <a:p>
            <a:r>
              <a:rPr lang="es-CO" sz="4000" b="1" i="0" u="none" strike="noStrike" baseline="0" dirty="0" smtClean="0">
                <a:solidFill>
                  <a:srgbClr val="C00000"/>
                </a:solidFill>
                <a:latin typeface="Gill Sans MT" panose="020B0502020104020203" pitchFamily="34" charset="0"/>
              </a:rPr>
              <a:t>DEFINICION DE COMUNICACION TRANSFORMACIONAL</a:t>
            </a:r>
            <a:endParaRPr lang="es-CO" sz="2800" b="0" i="0" u="none" strike="noStrike" baseline="0" dirty="0" smtClean="0">
              <a:solidFill>
                <a:srgbClr val="C00000"/>
              </a:solidFill>
              <a:latin typeface="Gill Sans MT" panose="020B0502020104020203" pitchFamily="34" charset="0"/>
            </a:endParaRPr>
          </a:p>
          <a:p>
            <a:r>
              <a:rPr lang="es-CO" sz="2800" b="0" i="0" u="none" strike="noStrike" baseline="0" dirty="0" smtClean="0">
                <a:latin typeface="Arial" panose="020B0604020202020204" pitchFamily="34" charset="0"/>
              </a:rPr>
              <a:t>1.El liderazgo transformacional es un proceso en el cual los líderes y los seguidores se estimulan uno al otro a niveles más altos de moralidad, motivación y desempeño. </a:t>
            </a:r>
          </a:p>
          <a:p>
            <a:r>
              <a:rPr lang="es-CO" sz="2800" b="0" i="0" u="none" strike="noStrike" baseline="0" dirty="0" smtClean="0">
                <a:latin typeface="Arial" panose="020B0604020202020204" pitchFamily="34" charset="0"/>
              </a:rPr>
              <a:t>2.La comunicación transformacional tiene el objetivo de influenciar y motivar a los seguidores a aceptar, apoyar e implementar ideas de cambio. </a:t>
            </a:r>
          </a:p>
          <a:p>
            <a:r>
              <a:rPr lang="es-CO" sz="2800" b="0" i="0" u="none" strike="noStrike" baseline="0" dirty="0" smtClean="0">
                <a:latin typeface="Arial" panose="020B0604020202020204" pitchFamily="34" charset="0"/>
              </a:rPr>
              <a:t>3.La </a:t>
            </a:r>
            <a:r>
              <a:rPr lang="es-CO" sz="2800" b="0" i="1" u="none" strike="noStrike" baseline="0" dirty="0" smtClean="0">
                <a:latin typeface="Arial" panose="020B0604020202020204" pitchFamily="34" charset="0"/>
              </a:rPr>
              <a:t>Comunicación General </a:t>
            </a:r>
            <a:r>
              <a:rPr lang="es-CO" sz="2800" b="0" i="0" u="none" strike="noStrike" baseline="0" dirty="0" smtClean="0">
                <a:latin typeface="Arial" panose="020B0604020202020204" pitchFamily="34" charset="0"/>
              </a:rPr>
              <a:t>es el proceso de transmitir ideas, pensamientos, información, emociones, etc. entre personas para generar significado. </a:t>
            </a:r>
          </a:p>
          <a:p>
            <a:r>
              <a:rPr lang="es-CO" sz="2800" b="0" i="0" u="none" strike="noStrike" baseline="0" dirty="0" smtClean="0">
                <a:latin typeface="Arial" panose="020B0604020202020204" pitchFamily="34" charset="0"/>
              </a:rPr>
              <a:t>4.La </a:t>
            </a:r>
            <a:r>
              <a:rPr lang="es-CO" sz="2800" b="0" i="1" u="none" strike="noStrike" baseline="0" dirty="0" smtClean="0">
                <a:latin typeface="Arial" panose="020B0604020202020204" pitchFamily="34" charset="0"/>
              </a:rPr>
              <a:t>Comunicación Transformacional </a:t>
            </a:r>
            <a:r>
              <a:rPr lang="es-CO" sz="2800" b="0" i="0" u="none" strike="noStrike" baseline="0" dirty="0" smtClean="0">
                <a:latin typeface="Arial" panose="020B0604020202020204" pitchFamily="34" charset="0"/>
              </a:rPr>
              <a:t>es un proceso intencional que apunta a un cambio de paradigmas, perspectivas, valores, mentalidades, actitudes y comportamientos. El resultado general es una transformación de vida, y de la comprensión del liderazgo y sus acciones. </a:t>
            </a:r>
          </a:p>
          <a:p>
            <a:endParaRPr lang="es-CO" sz="2800" b="0" i="0" u="none" strike="noStrike" baseline="0" dirty="0" smtClean="0">
              <a:latin typeface="Arial" panose="020B0604020202020204" pitchFamily="34" charset="0"/>
            </a:endParaRPr>
          </a:p>
          <a:p>
            <a:r>
              <a:rPr lang="es-CO" sz="2800" b="0" i="0" u="none" strike="noStrike" baseline="0" dirty="0" smtClean="0">
                <a:latin typeface="Calibri" panose="020F0502020204030204" pitchFamily="34" charset="0"/>
              </a:rPr>
              <a:t>17 </a:t>
            </a:r>
            <a:endParaRPr lang="es-CO" sz="2800" dirty="0">
              <a:solidFill>
                <a:prstClr val="black"/>
              </a:solidFill>
              <a:latin typeface="Arial" panose="020B0604020202020204" pitchFamily="34" charset="0"/>
              <a:cs typeface="Arial" panose="020B0604020202020204" pitchFamily="34" charset="0"/>
            </a:endParaRPr>
          </a:p>
          <a:p>
            <a:r>
              <a:rPr lang="es-CO" sz="2800" dirty="0" smtClean="0">
                <a:solidFill>
                  <a:prstClr val="black"/>
                </a:solidFill>
              </a:rPr>
              <a:t> </a:t>
            </a:r>
            <a:endParaRPr lang="es-CO" sz="2800" dirty="0">
              <a:solidFill>
                <a:prstClr val="black"/>
              </a:solidFill>
            </a:endParaRPr>
          </a:p>
        </p:txBody>
      </p:sp>
    </p:spTree>
    <p:extLst>
      <p:ext uri="{BB962C8B-B14F-4D97-AF65-F5344CB8AC3E}">
        <p14:creationId xmlns:p14="http://schemas.microsoft.com/office/powerpoint/2010/main" val="3718084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064" y="-630327"/>
            <a:ext cx="12124267" cy="8217634"/>
          </a:xfrm>
          <a:prstGeom prst="rect">
            <a:avLst/>
          </a:prstGeom>
        </p:spPr>
        <p:txBody>
          <a:bodyPr wrap="square">
            <a:spAutoFit/>
          </a:bodyPr>
          <a:lstStyle/>
          <a:p>
            <a:endParaRPr lang="es-CO" sz="1200" dirty="0">
              <a:solidFill>
                <a:srgbClr val="FF0000"/>
              </a:solidFill>
              <a:latin typeface="Gill Sans MT" panose="020B0502020104020203" pitchFamily="34" charset="0"/>
            </a:endParaRPr>
          </a:p>
          <a:p>
            <a:endParaRPr lang="es-CO" sz="3200" b="0" i="0" u="none" strike="noStrike" baseline="0" dirty="0" smtClean="0">
              <a:solidFill>
                <a:srgbClr val="000000"/>
              </a:solidFill>
              <a:latin typeface="Arial" panose="020B0604020202020204" pitchFamily="34" charset="0"/>
            </a:endParaRPr>
          </a:p>
          <a:p>
            <a:endParaRPr lang="es-CO" sz="3200" b="0" i="0" u="none" strike="noStrike" baseline="0" dirty="0" smtClean="0">
              <a:latin typeface="Arial" panose="020B0604020202020204" pitchFamily="34" charset="0"/>
            </a:endParaRPr>
          </a:p>
          <a:p>
            <a:r>
              <a:rPr lang="es-CO" sz="4000" b="0" i="0" u="none" strike="noStrike" baseline="0" dirty="0" smtClean="0">
                <a:solidFill>
                  <a:srgbClr val="C00000"/>
                </a:solidFill>
                <a:latin typeface="Arial" panose="020B0604020202020204" pitchFamily="34" charset="0"/>
              </a:rPr>
              <a:t>Importancia de la Comunicación Transformacional</a:t>
            </a:r>
          </a:p>
          <a:p>
            <a:r>
              <a:rPr lang="es-CO" sz="4000" b="0" i="0" u="none" strike="noStrike" baseline="0" dirty="0" smtClean="0">
                <a:solidFill>
                  <a:srgbClr val="C00000"/>
                </a:solidFill>
                <a:latin typeface="Arial" panose="020B0604020202020204" pitchFamily="34" charset="0"/>
              </a:rPr>
              <a:t> </a:t>
            </a:r>
          </a:p>
          <a:p>
            <a:r>
              <a:rPr lang="es-CO" sz="2800" b="0" i="0" u="none" strike="noStrike" baseline="0" dirty="0" err="1" smtClean="0">
                <a:latin typeface="Arial" panose="020B0604020202020204" pitchFamily="34" charset="0"/>
              </a:rPr>
              <a:t>a.Cambiar</a:t>
            </a:r>
            <a:r>
              <a:rPr lang="es-CO" sz="2800" b="0" i="0" u="none" strike="noStrike" baseline="0" dirty="0" smtClean="0">
                <a:latin typeface="Arial" panose="020B0604020202020204" pitchFamily="34" charset="0"/>
              </a:rPr>
              <a:t> paradigmas, perspectivas y valores </a:t>
            </a:r>
          </a:p>
          <a:p>
            <a:r>
              <a:rPr lang="es-CO" sz="2800" b="0" i="0" u="none" strike="noStrike" baseline="0" dirty="0" err="1" smtClean="0">
                <a:latin typeface="Arial" panose="020B0604020202020204" pitchFamily="34" charset="0"/>
              </a:rPr>
              <a:t>b.Crear</a:t>
            </a:r>
            <a:r>
              <a:rPr lang="es-CO" sz="2800" b="0" i="0" u="none" strike="noStrike" baseline="0" dirty="0" smtClean="0">
                <a:latin typeface="Arial" panose="020B0604020202020204" pitchFamily="34" charset="0"/>
              </a:rPr>
              <a:t> cohesión en la sociedad </a:t>
            </a:r>
          </a:p>
          <a:p>
            <a:r>
              <a:rPr lang="es-CO" sz="2800" b="0" i="0" u="none" strike="noStrike" baseline="0" dirty="0" err="1" smtClean="0">
                <a:latin typeface="Arial" panose="020B0604020202020204" pitchFamily="34" charset="0"/>
              </a:rPr>
              <a:t>c.Ayudar</a:t>
            </a:r>
            <a:r>
              <a:rPr lang="es-CO" sz="2800" b="0" i="0" u="none" strike="noStrike" baseline="0" dirty="0" smtClean="0">
                <a:latin typeface="Arial" panose="020B0604020202020204" pitchFamily="34" charset="0"/>
              </a:rPr>
              <a:t> a combatir la suspicacia y los sentimientos de desconfianza </a:t>
            </a:r>
          </a:p>
          <a:p>
            <a:r>
              <a:rPr lang="es-CO" sz="2800" b="0" i="0" u="none" strike="noStrike" baseline="0" dirty="0" err="1" smtClean="0">
                <a:latin typeface="Arial" panose="020B0604020202020204" pitchFamily="34" charset="0"/>
              </a:rPr>
              <a:t>d.Dar</a:t>
            </a:r>
            <a:r>
              <a:rPr lang="es-CO" sz="2800" b="0" i="0" u="none" strike="noStrike" baseline="0" dirty="0" smtClean="0">
                <a:latin typeface="Arial" panose="020B0604020202020204" pitchFamily="34" charset="0"/>
              </a:rPr>
              <a:t> lugar a la educación y que la información sea diseminada </a:t>
            </a:r>
          </a:p>
          <a:p>
            <a:r>
              <a:rPr lang="es-CO" sz="2800" b="0" i="0" u="none" strike="noStrike" baseline="0" dirty="0" err="1" smtClean="0">
                <a:latin typeface="Arial" panose="020B0604020202020204" pitchFamily="34" charset="0"/>
              </a:rPr>
              <a:t>e.Resolver</a:t>
            </a:r>
            <a:r>
              <a:rPr lang="es-CO" sz="2800" b="0" i="0" u="none" strike="noStrike" baseline="0" dirty="0" smtClean="0">
                <a:latin typeface="Arial" panose="020B0604020202020204" pitchFamily="34" charset="0"/>
              </a:rPr>
              <a:t> los problemas y los conflictos </a:t>
            </a:r>
          </a:p>
          <a:p>
            <a:r>
              <a:rPr lang="es-CO" sz="2800" b="0" i="0" u="none" strike="noStrike" baseline="0" dirty="0" err="1" smtClean="0">
                <a:latin typeface="Arial" panose="020B0604020202020204" pitchFamily="34" charset="0"/>
              </a:rPr>
              <a:t>f.Fomentar</a:t>
            </a:r>
            <a:r>
              <a:rPr lang="es-CO" sz="2800" b="0" i="0" u="none" strike="noStrike" baseline="0" dirty="0" smtClean="0">
                <a:latin typeface="Arial" panose="020B0604020202020204" pitchFamily="34" charset="0"/>
              </a:rPr>
              <a:t> la colaboración entre los diferentes asociados </a:t>
            </a:r>
          </a:p>
          <a:p>
            <a:r>
              <a:rPr lang="es-CO" sz="2800" b="0" i="0" u="none" strike="noStrike" baseline="0" dirty="0" err="1" smtClean="0">
                <a:latin typeface="Arial" panose="020B0604020202020204" pitchFamily="34" charset="0"/>
              </a:rPr>
              <a:t>g.Mejorar</a:t>
            </a:r>
            <a:r>
              <a:rPr lang="es-CO" sz="2800" b="0" i="0" u="none" strike="noStrike" baseline="0" dirty="0" smtClean="0">
                <a:latin typeface="Arial" panose="020B0604020202020204" pitchFamily="34" charset="0"/>
              </a:rPr>
              <a:t> las relaciones entre familias, comunidades, instituciones y naciones </a:t>
            </a:r>
          </a:p>
          <a:p>
            <a:r>
              <a:rPr lang="es-CO" sz="2800" b="0" i="0" u="none" strike="noStrike" baseline="0" dirty="0" err="1" smtClean="0">
                <a:latin typeface="Arial" panose="020B0604020202020204" pitchFamily="34" charset="0"/>
              </a:rPr>
              <a:t>h.Permitir</a:t>
            </a:r>
            <a:r>
              <a:rPr lang="es-CO" sz="2800" b="0" i="0" u="none" strike="noStrike" baseline="0" dirty="0" smtClean="0">
                <a:latin typeface="Arial" panose="020B0604020202020204" pitchFamily="34" charset="0"/>
              </a:rPr>
              <a:t> la transparencia y la rendición de cuentas en el gobierno. </a:t>
            </a:r>
          </a:p>
          <a:p>
            <a:r>
              <a:rPr lang="es-CO" sz="2800" b="0" i="0" u="none" strike="noStrike" baseline="0" dirty="0" err="1" smtClean="0">
                <a:latin typeface="Arial" panose="020B0604020202020204" pitchFamily="34" charset="0"/>
              </a:rPr>
              <a:t>i.Proveer</a:t>
            </a:r>
            <a:r>
              <a:rPr lang="es-CO" sz="2800" b="0" i="0" u="none" strike="noStrike" baseline="0" dirty="0" smtClean="0">
                <a:latin typeface="Arial" panose="020B0604020202020204" pitchFamily="34" charset="0"/>
              </a:rPr>
              <a:t> una avenida para que el liderazgo involucre a los medios de comunicación a favor de la comunidad y el desarrollo nacional, etc. </a:t>
            </a:r>
          </a:p>
          <a:p>
            <a:r>
              <a:rPr lang="es-CO" sz="2800" b="0" i="0" u="none" strike="noStrike" baseline="0" dirty="0" smtClean="0">
                <a:latin typeface="Calibri" panose="020F0502020204030204" pitchFamily="34" charset="0"/>
              </a:rPr>
              <a:t> </a:t>
            </a:r>
            <a:endParaRPr lang="es-CO" sz="2800" dirty="0">
              <a:solidFill>
                <a:prstClr val="black"/>
              </a:solidFill>
              <a:latin typeface="Arial" panose="020B0604020202020204" pitchFamily="34" charset="0"/>
              <a:cs typeface="Arial" panose="020B0604020202020204" pitchFamily="34" charset="0"/>
            </a:endParaRPr>
          </a:p>
          <a:p>
            <a:r>
              <a:rPr lang="es-CO" sz="3600" dirty="0" smtClean="0">
                <a:solidFill>
                  <a:prstClr val="black"/>
                </a:solidFill>
              </a:rPr>
              <a:t> </a:t>
            </a:r>
            <a:endParaRPr lang="es-CO" sz="3600" dirty="0">
              <a:solidFill>
                <a:prstClr val="black"/>
              </a:solidFill>
            </a:endParaRPr>
          </a:p>
        </p:txBody>
      </p:sp>
    </p:spTree>
    <p:extLst>
      <p:ext uri="{BB962C8B-B14F-4D97-AF65-F5344CB8AC3E}">
        <p14:creationId xmlns:p14="http://schemas.microsoft.com/office/powerpoint/2010/main" val="2836940030"/>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Integ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1140</Words>
  <Application>Microsoft Office PowerPoint</Application>
  <PresentationFormat>Panorámica</PresentationFormat>
  <Paragraphs>152</Paragraphs>
  <Slides>33</Slides>
  <Notes>2</Notes>
  <HiddenSlides>0</HiddenSlides>
  <MMClips>0</MMClips>
  <ScaleCrop>false</ScaleCrop>
  <HeadingPairs>
    <vt:vector size="6" baseType="variant">
      <vt:variant>
        <vt:lpstr>Fuentes usadas</vt:lpstr>
      </vt:variant>
      <vt:variant>
        <vt:i4>13</vt:i4>
      </vt:variant>
      <vt:variant>
        <vt:lpstr>Tema</vt:lpstr>
      </vt:variant>
      <vt:variant>
        <vt:i4>7</vt:i4>
      </vt:variant>
      <vt:variant>
        <vt:lpstr>Títulos de diapositiva</vt:lpstr>
      </vt:variant>
      <vt:variant>
        <vt:i4>33</vt:i4>
      </vt:variant>
    </vt:vector>
  </HeadingPairs>
  <TitlesOfParts>
    <vt:vector size="53" baseType="lpstr">
      <vt:lpstr>Agency FB</vt:lpstr>
      <vt:lpstr>Arial</vt:lpstr>
      <vt:lpstr>Calibri</vt:lpstr>
      <vt:lpstr>Calibri Light</vt:lpstr>
      <vt:lpstr>Cambria</vt:lpstr>
      <vt:lpstr>Franklin Gothic Demi Cond</vt:lpstr>
      <vt:lpstr>Gill Sans MT</vt:lpstr>
      <vt:lpstr>Tahoma</vt:lpstr>
      <vt:lpstr>Tw Cen MT</vt:lpstr>
      <vt:lpstr>Tw Cen MT Condensed</vt:lpstr>
      <vt:lpstr>Wingdings</vt:lpstr>
      <vt:lpstr>Wingdings 2</vt:lpstr>
      <vt:lpstr>Wingdings 3</vt:lpstr>
      <vt:lpstr>2_HDOfficeLightV0</vt:lpstr>
      <vt:lpstr>1_Tema de Office</vt:lpstr>
      <vt:lpstr>Textured</vt:lpstr>
      <vt:lpstr>Integral</vt:lpstr>
      <vt:lpstr>3_Office Theme</vt:lpstr>
      <vt:lpstr>2_Tema de Office</vt:lpstr>
      <vt:lpstr>6_Office Theme</vt:lpstr>
      <vt:lpstr>Presentación de PowerPoint</vt:lpstr>
      <vt:lpstr>Verdades con respecto al  Coaching</vt:lpstr>
      <vt:lpstr>Presentación de PowerPoint</vt:lpstr>
      <vt:lpstr>Presentación de PowerPoint</vt:lpstr>
      <vt:lpstr>Presentación de PowerPoint</vt:lpstr>
      <vt:lpstr>Presentación de PowerPoint</vt:lpstr>
      <vt:lpstr>Seminario Liderazgo Transformacional y Gobierno</vt:lpstr>
      <vt:lpstr>Presentación de PowerPoint</vt:lpstr>
      <vt:lpstr>Presentación de PowerPoint</vt:lpstr>
      <vt:lpstr>Presentación de PowerPoint</vt:lpstr>
      <vt:lpstr>Presentación de PowerPoint</vt:lpstr>
      <vt:lpstr>Presentación de PowerPoint</vt:lpstr>
      <vt:lpstr>Lo que comúnmente impide que escuchemos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RELACIONES</vt:lpstr>
      <vt:lpstr>Presentación de PowerPoint</vt:lpstr>
      <vt:lpstr>Seminario Liderazgo Transformacional y Gobierno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22</cp:revision>
  <dcterms:created xsi:type="dcterms:W3CDTF">2020-06-16T13:57:27Z</dcterms:created>
  <dcterms:modified xsi:type="dcterms:W3CDTF">2020-06-16T22:41:26Z</dcterms:modified>
</cp:coreProperties>
</file>