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7"/>
  </p:notesMasterIdLst>
  <p:handoutMasterIdLst>
    <p:handoutMasterId r:id="rId58"/>
  </p:handoutMasterIdLst>
  <p:sldIdLst>
    <p:sldId id="256" r:id="rId2"/>
    <p:sldId id="257" r:id="rId3"/>
    <p:sldId id="314" r:id="rId4"/>
    <p:sldId id="331" r:id="rId5"/>
    <p:sldId id="332" r:id="rId6"/>
    <p:sldId id="258" r:id="rId7"/>
    <p:sldId id="259" r:id="rId8"/>
    <p:sldId id="260" r:id="rId9"/>
    <p:sldId id="320" r:id="rId10"/>
    <p:sldId id="315" r:id="rId11"/>
    <p:sldId id="261" r:id="rId12"/>
    <p:sldId id="316" r:id="rId13"/>
    <p:sldId id="334" r:id="rId14"/>
    <p:sldId id="333" r:id="rId15"/>
    <p:sldId id="262" r:id="rId16"/>
    <p:sldId id="263" r:id="rId17"/>
    <p:sldId id="264" r:id="rId18"/>
    <p:sldId id="321" r:id="rId19"/>
    <p:sldId id="335" r:id="rId20"/>
    <p:sldId id="336" r:id="rId21"/>
    <p:sldId id="337" r:id="rId22"/>
    <p:sldId id="338" r:id="rId23"/>
    <p:sldId id="339" r:id="rId24"/>
    <p:sldId id="340" r:id="rId25"/>
    <p:sldId id="265" r:id="rId26"/>
    <p:sldId id="266" r:id="rId27"/>
    <p:sldId id="267" r:id="rId28"/>
    <p:sldId id="341" r:id="rId29"/>
    <p:sldId id="342" r:id="rId30"/>
    <p:sldId id="343" r:id="rId31"/>
    <p:sldId id="344" r:id="rId32"/>
    <p:sldId id="345" r:id="rId33"/>
    <p:sldId id="346" r:id="rId34"/>
    <p:sldId id="347" r:id="rId35"/>
    <p:sldId id="348" r:id="rId36"/>
    <p:sldId id="349" r:id="rId37"/>
    <p:sldId id="350" r:id="rId38"/>
    <p:sldId id="351" r:id="rId39"/>
    <p:sldId id="352" r:id="rId40"/>
    <p:sldId id="322" r:id="rId41"/>
    <p:sldId id="353" r:id="rId42"/>
    <p:sldId id="324" r:id="rId43"/>
    <p:sldId id="354" r:id="rId44"/>
    <p:sldId id="317" r:id="rId45"/>
    <p:sldId id="306" r:id="rId46"/>
    <p:sldId id="325" r:id="rId47"/>
    <p:sldId id="326" r:id="rId48"/>
    <p:sldId id="327" r:id="rId49"/>
    <p:sldId id="328" r:id="rId50"/>
    <p:sldId id="318" r:id="rId51"/>
    <p:sldId id="310" r:id="rId52"/>
    <p:sldId id="329" r:id="rId53"/>
    <p:sldId id="311" r:id="rId54"/>
    <p:sldId id="313" r:id="rId55"/>
    <p:sldId id="319" r:id="rId5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7"/>
    <p:restoredTop sz="95135" autoAdjust="0"/>
  </p:normalViewPr>
  <p:slideViewPr>
    <p:cSldViewPr snapToGrid="0" snapToObjects="1">
      <p:cViewPr varScale="1">
        <p:scale>
          <a:sx n="82" d="100"/>
          <a:sy n="82" d="100"/>
        </p:scale>
        <p:origin x="105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A11443-1002-4522-863D-75EAF8BCD486}" type="doc">
      <dgm:prSet loTypeId="urn:microsoft.com/office/officeart/2005/8/layout/venn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CO"/>
        </a:p>
      </dgm:t>
    </dgm:pt>
    <dgm:pt modelId="{C7F8A838-69D9-4064-9015-4DFC06AA9CF6}">
      <dgm:prSet phldrT="[Texto]" custT="1"/>
      <dgm:spPr/>
      <dgm:t>
        <a:bodyPr/>
        <a:lstStyle/>
        <a:p>
          <a:r>
            <a:rPr lang="es-CO" sz="2000" dirty="0" smtClean="0"/>
            <a:t>Comportamiento</a:t>
          </a:r>
          <a:endParaRPr lang="es-CO" sz="2000" dirty="0"/>
        </a:p>
      </dgm:t>
    </dgm:pt>
    <dgm:pt modelId="{81402EE1-C7A1-4E8B-A264-5D72FC4600BB}" type="parTrans" cxnId="{FFB0A3B0-B4AB-4D97-AA68-2F27321D5442}">
      <dgm:prSet/>
      <dgm:spPr/>
      <dgm:t>
        <a:bodyPr/>
        <a:lstStyle/>
        <a:p>
          <a:endParaRPr lang="es-CO"/>
        </a:p>
      </dgm:t>
    </dgm:pt>
    <dgm:pt modelId="{CABF7633-6E29-4855-88F5-1459E22064BC}" type="sibTrans" cxnId="{FFB0A3B0-B4AB-4D97-AA68-2F27321D5442}">
      <dgm:prSet/>
      <dgm:spPr/>
      <dgm:t>
        <a:bodyPr/>
        <a:lstStyle/>
        <a:p>
          <a:endParaRPr lang="es-CO"/>
        </a:p>
      </dgm:t>
    </dgm:pt>
    <dgm:pt modelId="{C09751D8-4B2B-432F-BFDB-9E477F2C863D}">
      <dgm:prSet phldrT="[Texto]"/>
      <dgm:spPr/>
      <dgm:t>
        <a:bodyPr/>
        <a:lstStyle/>
        <a:p>
          <a:r>
            <a:rPr lang="es-CO" dirty="0" smtClean="0"/>
            <a:t>Valores</a:t>
          </a:r>
          <a:endParaRPr lang="es-CO" dirty="0"/>
        </a:p>
      </dgm:t>
    </dgm:pt>
    <dgm:pt modelId="{0D96B712-E32B-4172-8283-50E2D172EDD6}" type="parTrans" cxnId="{72D221FC-26A5-4F7D-8F2A-3F2CFCE79F36}">
      <dgm:prSet/>
      <dgm:spPr/>
      <dgm:t>
        <a:bodyPr/>
        <a:lstStyle/>
        <a:p>
          <a:endParaRPr lang="es-CO"/>
        </a:p>
      </dgm:t>
    </dgm:pt>
    <dgm:pt modelId="{C60FAB44-8296-4C3C-B7D3-D9E39C154D8F}" type="sibTrans" cxnId="{72D221FC-26A5-4F7D-8F2A-3F2CFCE79F36}">
      <dgm:prSet/>
      <dgm:spPr/>
      <dgm:t>
        <a:bodyPr/>
        <a:lstStyle/>
        <a:p>
          <a:endParaRPr lang="es-CO"/>
        </a:p>
      </dgm:t>
    </dgm:pt>
    <dgm:pt modelId="{95716A1D-7A66-489B-AEC7-ADBDF91243BE}">
      <dgm:prSet phldrT="[Texto]"/>
      <dgm:spPr/>
      <dgm:t>
        <a:bodyPr/>
        <a:lstStyle/>
        <a:p>
          <a:r>
            <a:rPr lang="es-CO" dirty="0" smtClean="0"/>
            <a:t>Creencias</a:t>
          </a:r>
          <a:endParaRPr lang="es-CO" dirty="0"/>
        </a:p>
      </dgm:t>
    </dgm:pt>
    <dgm:pt modelId="{1ACF97DF-9028-4564-A32D-FF16EFA2EB31}" type="parTrans" cxnId="{236E20A5-147E-4F8A-B86F-76E0FC081E93}">
      <dgm:prSet/>
      <dgm:spPr/>
      <dgm:t>
        <a:bodyPr/>
        <a:lstStyle/>
        <a:p>
          <a:endParaRPr lang="es-CO"/>
        </a:p>
      </dgm:t>
    </dgm:pt>
    <dgm:pt modelId="{BB507BB9-8269-4C00-969A-9E077DE41ED6}" type="sibTrans" cxnId="{236E20A5-147E-4F8A-B86F-76E0FC081E93}">
      <dgm:prSet/>
      <dgm:spPr/>
      <dgm:t>
        <a:bodyPr/>
        <a:lstStyle/>
        <a:p>
          <a:endParaRPr lang="es-CO"/>
        </a:p>
      </dgm:t>
    </dgm:pt>
    <dgm:pt modelId="{1037113D-FDFB-4C2A-8616-885E06F50A1F}">
      <dgm:prSet phldrT="[Texto]"/>
      <dgm:spPr/>
      <dgm:t>
        <a:bodyPr/>
        <a:lstStyle/>
        <a:p>
          <a:r>
            <a:rPr lang="es-CO" dirty="0" smtClean="0"/>
            <a:t>Cosmovisión</a:t>
          </a:r>
          <a:endParaRPr lang="es-CO" dirty="0"/>
        </a:p>
      </dgm:t>
    </dgm:pt>
    <dgm:pt modelId="{DBF7E53F-CA94-44C5-9E7C-98D4C023017C}" type="parTrans" cxnId="{18BBD301-173C-4729-9F46-409C311E8D0B}">
      <dgm:prSet/>
      <dgm:spPr/>
      <dgm:t>
        <a:bodyPr/>
        <a:lstStyle/>
        <a:p>
          <a:endParaRPr lang="es-CO"/>
        </a:p>
      </dgm:t>
    </dgm:pt>
    <dgm:pt modelId="{D74449CF-F9B8-479C-8748-7C36FCB7EA28}" type="sibTrans" cxnId="{18BBD301-173C-4729-9F46-409C311E8D0B}">
      <dgm:prSet/>
      <dgm:spPr/>
      <dgm:t>
        <a:bodyPr/>
        <a:lstStyle/>
        <a:p>
          <a:endParaRPr lang="es-CO"/>
        </a:p>
      </dgm:t>
    </dgm:pt>
    <dgm:pt modelId="{9A1CA20B-33C5-413F-8B0E-F4BD6236F443}" type="pres">
      <dgm:prSet presAssocID="{BFA11443-1002-4522-863D-75EAF8BCD486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4994AA5F-582B-49E6-B444-09310610FC55}" type="pres">
      <dgm:prSet presAssocID="{BFA11443-1002-4522-863D-75EAF8BCD486}" presName="comp1" presStyleCnt="0"/>
      <dgm:spPr/>
    </dgm:pt>
    <dgm:pt modelId="{E9E26842-DC54-47AA-A857-F87FD0987A5C}" type="pres">
      <dgm:prSet presAssocID="{BFA11443-1002-4522-863D-75EAF8BCD486}" presName="circle1" presStyleLbl="node1" presStyleIdx="0" presStyleCnt="4" custScaleX="153162" custLinFactNeighborX="-1121" custLinFactNeighborY="-3739"/>
      <dgm:spPr/>
      <dgm:t>
        <a:bodyPr/>
        <a:lstStyle/>
        <a:p>
          <a:endParaRPr lang="es-ES_tradnl"/>
        </a:p>
      </dgm:t>
    </dgm:pt>
    <dgm:pt modelId="{84047E9B-0F25-40FC-8C65-DF25EF128528}" type="pres">
      <dgm:prSet presAssocID="{BFA11443-1002-4522-863D-75EAF8BCD486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101637EE-20CE-4B82-B15C-D420CCE0638C}" type="pres">
      <dgm:prSet presAssocID="{BFA11443-1002-4522-863D-75EAF8BCD486}" presName="comp2" presStyleCnt="0"/>
      <dgm:spPr/>
    </dgm:pt>
    <dgm:pt modelId="{27FB1CD3-67F1-499F-B40A-B2647EF1919C}" type="pres">
      <dgm:prSet presAssocID="{BFA11443-1002-4522-863D-75EAF8BCD486}" presName="circle2" presStyleLbl="node1" presStyleIdx="1" presStyleCnt="4" custScaleX="154459" custScaleY="93307" custLinFactNeighborX="-352" custLinFactNeighborY="-7450"/>
      <dgm:spPr/>
      <dgm:t>
        <a:bodyPr/>
        <a:lstStyle/>
        <a:p>
          <a:endParaRPr lang="es-ES_tradnl"/>
        </a:p>
      </dgm:t>
    </dgm:pt>
    <dgm:pt modelId="{CB37EFC3-1CA0-49A9-9681-2A9FAA08D717}" type="pres">
      <dgm:prSet presAssocID="{BFA11443-1002-4522-863D-75EAF8BCD486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7A6C23E-6112-42F8-AC5D-BF05706BD51F}" type="pres">
      <dgm:prSet presAssocID="{BFA11443-1002-4522-863D-75EAF8BCD486}" presName="comp3" presStyleCnt="0"/>
      <dgm:spPr/>
    </dgm:pt>
    <dgm:pt modelId="{1A1DD4D1-29BF-4F02-B155-50A8B6C6E993}" type="pres">
      <dgm:prSet presAssocID="{BFA11443-1002-4522-863D-75EAF8BCD486}" presName="circle3" presStyleLbl="node1" presStyleIdx="2" presStyleCnt="4" custScaleX="149416" custScaleY="90910" custLinFactNeighborY="-14777"/>
      <dgm:spPr/>
      <dgm:t>
        <a:bodyPr/>
        <a:lstStyle/>
        <a:p>
          <a:endParaRPr lang="es-ES_tradnl"/>
        </a:p>
      </dgm:t>
    </dgm:pt>
    <dgm:pt modelId="{2FDDC1E3-B7D6-4B6A-B83F-44BEC75DE917}" type="pres">
      <dgm:prSet presAssocID="{BFA11443-1002-4522-863D-75EAF8BCD486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141EF8E-E4F2-49FC-AD00-336E899852F9}" type="pres">
      <dgm:prSet presAssocID="{BFA11443-1002-4522-863D-75EAF8BCD486}" presName="comp4" presStyleCnt="0"/>
      <dgm:spPr/>
    </dgm:pt>
    <dgm:pt modelId="{0BADBB7F-E526-4F9B-8AD6-9FA8DB96DAFA}" type="pres">
      <dgm:prSet presAssocID="{BFA11443-1002-4522-863D-75EAF8BCD486}" presName="circle4" presStyleLbl="node1" presStyleIdx="3" presStyleCnt="4" custScaleX="144754" custScaleY="82645" custLinFactNeighborY="-41597"/>
      <dgm:spPr/>
      <dgm:t>
        <a:bodyPr/>
        <a:lstStyle/>
        <a:p>
          <a:endParaRPr lang="es-CO"/>
        </a:p>
      </dgm:t>
    </dgm:pt>
    <dgm:pt modelId="{19E7A9F4-BD18-4B55-BA77-53A5A84CAE8E}" type="pres">
      <dgm:prSet presAssocID="{BFA11443-1002-4522-863D-75EAF8BCD486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23A8852E-6D79-437E-BA6D-BDD1E063FD50}" type="presOf" srcId="{C09751D8-4B2B-432F-BFDB-9E477F2C863D}" destId="{27FB1CD3-67F1-499F-B40A-B2647EF1919C}" srcOrd="0" destOrd="0" presId="urn:microsoft.com/office/officeart/2005/8/layout/venn2"/>
    <dgm:cxn modelId="{6E34834A-B6DA-4408-83D9-447C5692F802}" type="presOf" srcId="{C7F8A838-69D9-4064-9015-4DFC06AA9CF6}" destId="{84047E9B-0F25-40FC-8C65-DF25EF128528}" srcOrd="1" destOrd="0" presId="urn:microsoft.com/office/officeart/2005/8/layout/venn2"/>
    <dgm:cxn modelId="{236E20A5-147E-4F8A-B86F-76E0FC081E93}" srcId="{BFA11443-1002-4522-863D-75EAF8BCD486}" destId="{95716A1D-7A66-489B-AEC7-ADBDF91243BE}" srcOrd="2" destOrd="0" parTransId="{1ACF97DF-9028-4564-A32D-FF16EFA2EB31}" sibTransId="{BB507BB9-8269-4C00-969A-9E077DE41ED6}"/>
    <dgm:cxn modelId="{917DDB72-DC95-422C-AF79-F081D13EF28C}" type="presOf" srcId="{95716A1D-7A66-489B-AEC7-ADBDF91243BE}" destId="{1A1DD4D1-29BF-4F02-B155-50A8B6C6E993}" srcOrd="0" destOrd="0" presId="urn:microsoft.com/office/officeart/2005/8/layout/venn2"/>
    <dgm:cxn modelId="{18BBD301-173C-4729-9F46-409C311E8D0B}" srcId="{BFA11443-1002-4522-863D-75EAF8BCD486}" destId="{1037113D-FDFB-4C2A-8616-885E06F50A1F}" srcOrd="3" destOrd="0" parTransId="{DBF7E53F-CA94-44C5-9E7C-98D4C023017C}" sibTransId="{D74449CF-F9B8-479C-8748-7C36FCB7EA28}"/>
    <dgm:cxn modelId="{AD8676EB-A33A-400B-ABB9-A96766E62DDE}" type="presOf" srcId="{1037113D-FDFB-4C2A-8616-885E06F50A1F}" destId="{0BADBB7F-E526-4F9B-8AD6-9FA8DB96DAFA}" srcOrd="0" destOrd="0" presId="urn:microsoft.com/office/officeart/2005/8/layout/venn2"/>
    <dgm:cxn modelId="{54D8BA13-5C0B-4C3B-A800-222240B3C87F}" type="presOf" srcId="{C09751D8-4B2B-432F-BFDB-9E477F2C863D}" destId="{CB37EFC3-1CA0-49A9-9681-2A9FAA08D717}" srcOrd="1" destOrd="0" presId="urn:microsoft.com/office/officeart/2005/8/layout/venn2"/>
    <dgm:cxn modelId="{DB1F87C3-E1F1-485F-AD20-989B0A2EC3F3}" type="presOf" srcId="{95716A1D-7A66-489B-AEC7-ADBDF91243BE}" destId="{2FDDC1E3-B7D6-4B6A-B83F-44BEC75DE917}" srcOrd="1" destOrd="0" presId="urn:microsoft.com/office/officeart/2005/8/layout/venn2"/>
    <dgm:cxn modelId="{FFB0A3B0-B4AB-4D97-AA68-2F27321D5442}" srcId="{BFA11443-1002-4522-863D-75EAF8BCD486}" destId="{C7F8A838-69D9-4064-9015-4DFC06AA9CF6}" srcOrd="0" destOrd="0" parTransId="{81402EE1-C7A1-4E8B-A264-5D72FC4600BB}" sibTransId="{CABF7633-6E29-4855-88F5-1459E22064BC}"/>
    <dgm:cxn modelId="{0D9E06BF-B570-4D6D-9ADF-3883F40D4916}" type="presOf" srcId="{BFA11443-1002-4522-863D-75EAF8BCD486}" destId="{9A1CA20B-33C5-413F-8B0E-F4BD6236F443}" srcOrd="0" destOrd="0" presId="urn:microsoft.com/office/officeart/2005/8/layout/venn2"/>
    <dgm:cxn modelId="{66F34408-B898-4466-9558-16D41698FDB9}" type="presOf" srcId="{C7F8A838-69D9-4064-9015-4DFC06AA9CF6}" destId="{E9E26842-DC54-47AA-A857-F87FD0987A5C}" srcOrd="0" destOrd="0" presId="urn:microsoft.com/office/officeart/2005/8/layout/venn2"/>
    <dgm:cxn modelId="{72D221FC-26A5-4F7D-8F2A-3F2CFCE79F36}" srcId="{BFA11443-1002-4522-863D-75EAF8BCD486}" destId="{C09751D8-4B2B-432F-BFDB-9E477F2C863D}" srcOrd="1" destOrd="0" parTransId="{0D96B712-E32B-4172-8283-50E2D172EDD6}" sibTransId="{C60FAB44-8296-4C3C-B7D3-D9E39C154D8F}"/>
    <dgm:cxn modelId="{71B54ABD-BC09-4083-ABAD-46306D18CDE6}" type="presOf" srcId="{1037113D-FDFB-4C2A-8616-885E06F50A1F}" destId="{19E7A9F4-BD18-4B55-BA77-53A5A84CAE8E}" srcOrd="1" destOrd="0" presId="urn:microsoft.com/office/officeart/2005/8/layout/venn2"/>
    <dgm:cxn modelId="{C98291A4-881B-486D-93AC-8B488F5526C3}" type="presParOf" srcId="{9A1CA20B-33C5-413F-8B0E-F4BD6236F443}" destId="{4994AA5F-582B-49E6-B444-09310610FC55}" srcOrd="0" destOrd="0" presId="urn:microsoft.com/office/officeart/2005/8/layout/venn2"/>
    <dgm:cxn modelId="{54AFC677-EF84-41A2-9C5F-FF2B8146DA98}" type="presParOf" srcId="{4994AA5F-582B-49E6-B444-09310610FC55}" destId="{E9E26842-DC54-47AA-A857-F87FD0987A5C}" srcOrd="0" destOrd="0" presId="urn:microsoft.com/office/officeart/2005/8/layout/venn2"/>
    <dgm:cxn modelId="{09178D52-AA3B-4E0D-9B85-45B757C833D3}" type="presParOf" srcId="{4994AA5F-582B-49E6-B444-09310610FC55}" destId="{84047E9B-0F25-40FC-8C65-DF25EF128528}" srcOrd="1" destOrd="0" presId="urn:microsoft.com/office/officeart/2005/8/layout/venn2"/>
    <dgm:cxn modelId="{497B986E-8E27-4151-995F-0532DEC3AF9F}" type="presParOf" srcId="{9A1CA20B-33C5-413F-8B0E-F4BD6236F443}" destId="{101637EE-20CE-4B82-B15C-D420CCE0638C}" srcOrd="1" destOrd="0" presId="urn:microsoft.com/office/officeart/2005/8/layout/venn2"/>
    <dgm:cxn modelId="{E562F17F-A57B-4001-B339-C7F63DCF4C5A}" type="presParOf" srcId="{101637EE-20CE-4B82-B15C-D420CCE0638C}" destId="{27FB1CD3-67F1-499F-B40A-B2647EF1919C}" srcOrd="0" destOrd="0" presId="urn:microsoft.com/office/officeart/2005/8/layout/venn2"/>
    <dgm:cxn modelId="{05F579B1-968E-462C-AB5D-BFDF83EF7069}" type="presParOf" srcId="{101637EE-20CE-4B82-B15C-D420CCE0638C}" destId="{CB37EFC3-1CA0-49A9-9681-2A9FAA08D717}" srcOrd="1" destOrd="0" presId="urn:microsoft.com/office/officeart/2005/8/layout/venn2"/>
    <dgm:cxn modelId="{F77C2037-738B-40B8-A589-33184653FF31}" type="presParOf" srcId="{9A1CA20B-33C5-413F-8B0E-F4BD6236F443}" destId="{77A6C23E-6112-42F8-AC5D-BF05706BD51F}" srcOrd="2" destOrd="0" presId="urn:microsoft.com/office/officeart/2005/8/layout/venn2"/>
    <dgm:cxn modelId="{71EACBA9-E05E-4EA4-86FD-CD1CED900DCA}" type="presParOf" srcId="{77A6C23E-6112-42F8-AC5D-BF05706BD51F}" destId="{1A1DD4D1-29BF-4F02-B155-50A8B6C6E993}" srcOrd="0" destOrd="0" presId="urn:microsoft.com/office/officeart/2005/8/layout/venn2"/>
    <dgm:cxn modelId="{62A6D73B-BA11-4FA7-B78C-EC24BD2BA551}" type="presParOf" srcId="{77A6C23E-6112-42F8-AC5D-BF05706BD51F}" destId="{2FDDC1E3-B7D6-4B6A-B83F-44BEC75DE917}" srcOrd="1" destOrd="0" presId="urn:microsoft.com/office/officeart/2005/8/layout/venn2"/>
    <dgm:cxn modelId="{EE053AE2-0F60-4877-AE4E-A360933D9313}" type="presParOf" srcId="{9A1CA20B-33C5-413F-8B0E-F4BD6236F443}" destId="{3141EF8E-E4F2-49FC-AD00-336E899852F9}" srcOrd="3" destOrd="0" presId="urn:microsoft.com/office/officeart/2005/8/layout/venn2"/>
    <dgm:cxn modelId="{880E26AD-BE7F-42CC-93CA-D28319635544}" type="presParOf" srcId="{3141EF8E-E4F2-49FC-AD00-336E899852F9}" destId="{0BADBB7F-E526-4F9B-8AD6-9FA8DB96DAFA}" srcOrd="0" destOrd="0" presId="urn:microsoft.com/office/officeart/2005/8/layout/venn2"/>
    <dgm:cxn modelId="{DA2B4F03-C97C-40C0-807E-684AF7CAE4B6}" type="presParOf" srcId="{3141EF8E-E4F2-49FC-AD00-336E899852F9}" destId="{19E7A9F4-BD18-4B55-BA77-53A5A84CAE8E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0DCFF1-BB58-C444-AA44-78B8A91F1B62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AB41F-6929-CB42-9D2C-927B73C2AD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4599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3F659C-9160-B843-B4C7-F82C702724A3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13F025-DCFC-9A44-B024-D68AE1F3BDD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038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6F11-553C-B34D-88F7-5E0CC421CEB1}" type="datetime1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37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1850-E136-B747-A302-B9F0BCFAC10D}" type="datetime1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35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92D18-B722-1642-8273-895E3DBF8DF3}" type="datetime1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672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D9153-598A-A74F-B5D8-E8B7E9337DB0}" type="datetime1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400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16C84-486C-9744-BBC4-31090A9267EC}" type="datetime1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46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B5F6B-F622-D94B-A947-D97DDBACD55A}" type="datetime1">
              <a:rPr lang="en-US" smtClean="0"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246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DF85A-C16A-5F40-90A3-4C5922C4555D}" type="datetime1">
              <a:rPr lang="en-US" smtClean="0"/>
              <a:t>6/19/2018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13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4165A-836D-554F-B647-5A0D28002E3E}" type="datetime1">
              <a:rPr lang="en-US" smtClean="0"/>
              <a:t>6/19/2018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174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84BE6-C7C5-634B-BD12-C421C616B972}" type="datetime1">
              <a:rPr lang="en-US" smtClean="0"/>
              <a:t>6/19/2018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210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22ADB-E024-8242-BCB6-25E40B66346C}" type="datetime1">
              <a:rPr lang="en-US" smtClean="0"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658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946E-A85A-694C-9942-BE32DADE49D8}" type="datetime1">
              <a:rPr lang="en-US" smtClean="0"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822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43D1B-3E64-314A-B09B-1BC8E29C309E}" type="datetime1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E85F9-3293-E347-92CC-0B555122D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781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ILF_Powerpoint_Standard_1_Column_Body_Slide_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3729"/>
            <a:ext cx="7772400" cy="1470025"/>
          </a:xfrm>
        </p:spPr>
        <p:txBody>
          <a:bodyPr>
            <a:normAutofit/>
          </a:bodyPr>
          <a:lstStyle/>
          <a:p>
            <a:r>
              <a:rPr lang="es-CO" dirty="0" smtClean="0">
                <a:latin typeface="Gill Sans MT"/>
                <a:cs typeface="Gill Sans MT"/>
              </a:rPr>
              <a:t>Seminario Liderazgo Transformacional y Gobiern</a:t>
            </a:r>
            <a:r>
              <a:rPr lang="en-US" dirty="0" smtClean="0">
                <a:latin typeface="Gill Sans MT"/>
                <a:cs typeface="Gill Sans MT"/>
              </a:rPr>
              <a:t>o</a:t>
            </a:r>
            <a:endParaRPr lang="en-US" dirty="0">
              <a:latin typeface="Gill Sans MT"/>
              <a:cs typeface="Gill Sans M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74799"/>
            <a:ext cx="6400800" cy="3644142"/>
          </a:xfrm>
        </p:spPr>
        <p:txBody>
          <a:bodyPr>
            <a:normAutofit/>
          </a:bodyPr>
          <a:lstStyle/>
          <a:p>
            <a:r>
              <a:rPr lang="es-CO" sz="4700" dirty="0" smtClean="0">
                <a:solidFill>
                  <a:schemeClr val="accent5"/>
                </a:solidFill>
                <a:latin typeface="Gill Sans MT"/>
                <a:cs typeface="Gill Sans MT"/>
              </a:rPr>
              <a:t>Competencias: </a:t>
            </a:r>
          </a:p>
          <a:p>
            <a:r>
              <a:rPr lang="es-CO" i="1" dirty="0" smtClean="0">
                <a:solidFill>
                  <a:schemeClr val="accent5"/>
                </a:solidFill>
                <a:latin typeface="Gill Sans MT"/>
                <a:cs typeface="Gill Sans MT"/>
              </a:rPr>
              <a:t>La adquisición de nuevos conocimientos, actitudes y habilidades necesarias para liderar el cambio. </a:t>
            </a:r>
          </a:p>
          <a:p>
            <a:endParaRPr lang="en-US" dirty="0">
              <a:solidFill>
                <a:schemeClr val="tx1"/>
              </a:solidFill>
              <a:latin typeface="Gill Sans MT"/>
              <a:cs typeface="Gill Sans MT"/>
            </a:endParaRPr>
          </a:p>
          <a:p>
            <a:endParaRPr lang="en-US" dirty="0" smtClean="0">
              <a:solidFill>
                <a:schemeClr val="tx1"/>
              </a:solidFill>
              <a:latin typeface="Gill Sans MT"/>
              <a:cs typeface="Gill Sans M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314793" y="6550025"/>
            <a:ext cx="4572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1200" dirty="0">
                <a:solidFill>
                  <a:srgbClr val="898989"/>
                </a:solidFill>
              </a:rPr>
              <a:t>ILF © Copyright </a:t>
            </a:r>
            <a:r>
              <a:rPr lang="en-GB" sz="1200" dirty="0" smtClean="0">
                <a:solidFill>
                  <a:srgbClr val="898989"/>
                </a:solidFill>
              </a:rPr>
              <a:t>2015 </a:t>
            </a:r>
            <a:r>
              <a:rPr lang="en-GB" sz="1200" dirty="0">
                <a:solidFill>
                  <a:srgbClr val="898989"/>
                </a:solidFill>
              </a:rPr>
              <a:t>All rights reserved</a:t>
            </a:r>
            <a:endParaRPr 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217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77240"/>
            <a:ext cx="8229600" cy="4525963"/>
          </a:xfrm>
        </p:spPr>
        <p:txBody>
          <a:bodyPr anchor="ctr">
            <a:noAutofit/>
          </a:bodyPr>
          <a:lstStyle/>
          <a:p>
            <a:pPr marL="0" indent="0" algn="ctr">
              <a:buClr>
                <a:srgbClr val="008000"/>
              </a:buClr>
              <a:buNone/>
            </a:pPr>
            <a:r>
              <a:rPr lang="es-ES_tradnl" sz="3600" dirty="0" smtClean="0">
                <a:solidFill>
                  <a:srgbClr val="E68422"/>
                </a:solidFill>
                <a:latin typeface="Gill Sans MT"/>
                <a:cs typeface="Gill Sans MT"/>
              </a:rPr>
              <a:t>III. Resultados Deseados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510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8662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III. 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RESULTADOS DESEADOS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72063"/>
            <a:ext cx="8229600" cy="5949412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r>
              <a:rPr lang="es-ES_tradnl" sz="2500" dirty="0" smtClean="0">
                <a:latin typeface="Gill Sans MT"/>
                <a:cs typeface="Gill Sans MT"/>
              </a:rPr>
              <a:t>Al concluir la sesión tu podrás:</a:t>
            </a:r>
          </a:p>
          <a:p>
            <a:pPr marL="457200" lvl="0" indent="-457200">
              <a:buClr>
                <a:srgbClr val="008000"/>
              </a:buClr>
              <a:buFont typeface="+mj-lt"/>
              <a:buAutoNum type="alphaUcPeriod"/>
            </a:pPr>
            <a:r>
              <a:rPr lang="es-ES" sz="2500" dirty="0" smtClean="0">
                <a:latin typeface="Gill Sans MT"/>
                <a:cs typeface="Gill Sans MT"/>
              </a:rPr>
              <a:t>Desarrollar una visión y un plan </a:t>
            </a:r>
            <a:r>
              <a:rPr lang="es-ES" sz="2500" dirty="0">
                <a:latin typeface="Gill Sans MT"/>
                <a:cs typeface="Gill Sans MT"/>
              </a:rPr>
              <a:t>de su nuevo futuro deseado.</a:t>
            </a:r>
            <a:r>
              <a:rPr lang="en-US" sz="2500" dirty="0" smtClean="0">
                <a:latin typeface="Gill Sans MT"/>
                <a:cs typeface="Gill Sans MT"/>
              </a:rPr>
              <a:t> </a:t>
            </a:r>
            <a:endParaRPr lang="en-US" sz="2500" dirty="0">
              <a:latin typeface="Gill Sans MT"/>
              <a:cs typeface="Gill Sans MT"/>
            </a:endParaRPr>
          </a:p>
          <a:p>
            <a:pPr marL="457200" lvl="0" indent="-457200">
              <a:buClr>
                <a:srgbClr val="008000"/>
              </a:buClr>
              <a:buFont typeface="+mj-lt"/>
              <a:buAutoNum type="alphaUcPeriod"/>
            </a:pPr>
            <a:r>
              <a:rPr lang="es-ES" sz="2500" dirty="0" smtClean="0">
                <a:latin typeface="Gill Sans MT"/>
                <a:cs typeface="Gill Sans MT"/>
              </a:rPr>
              <a:t>Identificar </a:t>
            </a:r>
            <a:r>
              <a:rPr lang="es-ES" sz="2500" dirty="0">
                <a:latin typeface="Gill Sans MT"/>
                <a:cs typeface="Gill Sans MT"/>
              </a:rPr>
              <a:t>las competencias de liderazgo necesarias para ayudar a dirigir </a:t>
            </a:r>
            <a:r>
              <a:rPr lang="es-ES" sz="2500" dirty="0" smtClean="0">
                <a:latin typeface="Gill Sans MT"/>
                <a:cs typeface="Gill Sans MT"/>
              </a:rPr>
              <a:t>el </a:t>
            </a:r>
            <a:r>
              <a:rPr lang="es-ES" sz="2500" dirty="0">
                <a:latin typeface="Gill Sans MT"/>
                <a:cs typeface="Gill Sans MT"/>
              </a:rPr>
              <a:t>nuevo futuro.</a:t>
            </a:r>
          </a:p>
          <a:p>
            <a:pPr marL="457200" lvl="0" indent="-457200">
              <a:buClr>
                <a:srgbClr val="008000"/>
              </a:buClr>
              <a:buFont typeface="+mj-lt"/>
              <a:buAutoNum type="alphaUcPeriod"/>
            </a:pPr>
            <a:r>
              <a:rPr lang="es-ES" sz="2500" dirty="0" smtClean="0">
                <a:latin typeface="Gill Sans MT"/>
                <a:cs typeface="Gill Sans MT"/>
              </a:rPr>
              <a:t>Explicar </a:t>
            </a:r>
            <a:r>
              <a:rPr lang="es-ES" sz="2500" dirty="0">
                <a:latin typeface="Gill Sans MT"/>
                <a:cs typeface="Gill Sans MT"/>
              </a:rPr>
              <a:t>los procesos para la adquisición de las competencias necesarias para liderar el cambio. Los procesos de aprendizaje deben ser personalizados basados en sus estilos de aprendizaje y preferencias únicas de acción de liderazgo.</a:t>
            </a:r>
          </a:p>
          <a:p>
            <a:pPr marL="457200" lvl="0" indent="-457200">
              <a:buClr>
                <a:srgbClr val="008000"/>
              </a:buClr>
              <a:buFont typeface="+mj-lt"/>
              <a:buAutoNum type="alphaUcPeriod"/>
            </a:pPr>
            <a:r>
              <a:rPr lang="es-ES" sz="2500" dirty="0" smtClean="0">
                <a:latin typeface="Gill Sans MT"/>
                <a:cs typeface="Gill Sans MT"/>
              </a:rPr>
              <a:t>Desarrollar </a:t>
            </a:r>
            <a:r>
              <a:rPr lang="es-ES" sz="2500" dirty="0">
                <a:latin typeface="Gill Sans MT"/>
                <a:cs typeface="Gill Sans MT"/>
              </a:rPr>
              <a:t>e implementar planes para la adquisición de las competencias de liderazgo que necesitan para liderar la transformación en áreas específicas en </a:t>
            </a:r>
            <a:endParaRPr lang="es-ES" sz="2500" dirty="0" smtClean="0">
              <a:latin typeface="Gill Sans MT"/>
              <a:cs typeface="Gill Sans MT"/>
            </a:endParaRPr>
          </a:p>
          <a:p>
            <a:pPr marL="0" lvl="0" indent="0">
              <a:buClr>
                <a:srgbClr val="008000"/>
              </a:buClr>
              <a:buNone/>
            </a:pPr>
            <a:r>
              <a:rPr lang="es-ES" sz="2500" dirty="0">
                <a:latin typeface="Gill Sans MT"/>
                <a:cs typeface="Gill Sans MT"/>
              </a:rPr>
              <a:t> </a:t>
            </a:r>
            <a:r>
              <a:rPr lang="es-ES" sz="2500" dirty="0" smtClean="0">
                <a:latin typeface="Gill Sans MT"/>
                <a:cs typeface="Gill Sans MT"/>
              </a:rPr>
              <a:t>    sus instituciones o comunidades.</a:t>
            </a:r>
            <a:endParaRPr lang="en-US" sz="2500" dirty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556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pPr marL="0" indent="0" algn="ctr">
              <a:buClr>
                <a:srgbClr val="008000"/>
              </a:buClr>
              <a:buNone/>
            </a:pPr>
            <a:r>
              <a:rPr lang="en-US" sz="3600" dirty="0" smtClean="0">
                <a:solidFill>
                  <a:srgbClr val="E68422"/>
                </a:solidFill>
                <a:latin typeface="Gill Sans MT"/>
                <a:cs typeface="Gill Sans MT"/>
              </a:rPr>
              <a:t>IV</a:t>
            </a:r>
            <a:r>
              <a:rPr lang="es-ES_tradnl" sz="3600" dirty="0" smtClean="0">
                <a:solidFill>
                  <a:srgbClr val="E68422"/>
                </a:solidFill>
                <a:latin typeface="Gill Sans MT"/>
                <a:cs typeface="Gill Sans MT"/>
              </a:rPr>
              <a:t>. Descripción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07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IV. DESCRIPCIÓN</a:t>
            </a:r>
            <a:endParaRPr lang="en-US" sz="3200" b="1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r>
              <a:rPr lang="es-ES" sz="2800" dirty="0">
                <a:latin typeface="Gill Sans MT"/>
                <a:cs typeface="Gill Sans MT"/>
              </a:rPr>
              <a:t>"Competencia" se define como la condición de ser capaz y tener </a:t>
            </a:r>
            <a:r>
              <a:rPr lang="es-ES" sz="2800" dirty="0" smtClean="0">
                <a:latin typeface="Gill Sans MT"/>
                <a:cs typeface="Gill Sans MT"/>
              </a:rPr>
              <a:t>el </a:t>
            </a:r>
            <a:r>
              <a:rPr lang="es-ES" sz="2800" dirty="0">
                <a:latin typeface="Gill Sans MT"/>
                <a:cs typeface="Gill Sans MT"/>
              </a:rPr>
              <a:t>suficiente </a:t>
            </a:r>
            <a:r>
              <a:rPr lang="es-ES" sz="2800" dirty="0" smtClean="0">
                <a:latin typeface="Gill Sans MT"/>
                <a:cs typeface="Gill Sans MT"/>
              </a:rPr>
              <a:t>conocimiento y habilidad“.</a:t>
            </a:r>
            <a:endParaRPr lang="en-US" sz="2500" dirty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889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67512"/>
            <a:ext cx="8229600" cy="4525963"/>
          </a:xfrm>
        </p:spPr>
        <p:txBody>
          <a:bodyPr anchor="ctr">
            <a:noAutofit/>
          </a:bodyPr>
          <a:lstStyle/>
          <a:p>
            <a:pPr marL="0" indent="0" algn="ctr">
              <a:buClr>
                <a:srgbClr val="008000"/>
              </a:buClr>
              <a:buNone/>
            </a:pPr>
            <a:r>
              <a:rPr lang="en-US" sz="3600" dirty="0" smtClean="0">
                <a:solidFill>
                  <a:srgbClr val="E68422"/>
                </a:solidFill>
                <a:latin typeface="Gill Sans MT"/>
                <a:cs typeface="Gill Sans MT"/>
              </a:rPr>
              <a:t>V. </a:t>
            </a:r>
            <a:r>
              <a:rPr lang="es-ES_tradnl" sz="3600" dirty="0" smtClean="0">
                <a:solidFill>
                  <a:srgbClr val="E68422"/>
                </a:solidFill>
                <a:latin typeface="Gill Sans MT"/>
                <a:cs typeface="Gill Sans MT"/>
              </a:rPr>
              <a:t>Contenido Básico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26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8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V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. </a:t>
            </a:r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CONTENIDO BÁSICO </a:t>
            </a:r>
            <a:endParaRPr lang="en-US" sz="3200" b="1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880"/>
            <a:ext cx="8229600" cy="4525963"/>
          </a:xfrm>
        </p:spPr>
        <p:txBody>
          <a:bodyPr>
            <a:noAutofit/>
          </a:bodyPr>
          <a:lstStyle/>
          <a:p>
            <a:pPr marL="457200" lvl="0" indent="-457200">
              <a:buClr>
                <a:srgbClr val="008000"/>
              </a:buClr>
              <a:buFont typeface="+mj-lt"/>
              <a:buAutoNum type="alphaUcPeriod"/>
            </a:pPr>
            <a:r>
              <a:rPr lang="es-ES" sz="2300" dirty="0" smtClean="0"/>
              <a:t>Definición</a:t>
            </a:r>
            <a:endParaRPr lang="es-ES" sz="2300" dirty="0"/>
          </a:p>
          <a:p>
            <a:pPr marL="457200" lvl="0" indent="-457200">
              <a:buClr>
                <a:srgbClr val="008000"/>
              </a:buClr>
              <a:buFont typeface="+mj-lt"/>
              <a:buAutoNum type="alphaUcPeriod"/>
            </a:pPr>
            <a:r>
              <a:rPr lang="es-ES" sz="2300" dirty="0" smtClean="0"/>
              <a:t>Cosmovisión </a:t>
            </a:r>
            <a:r>
              <a:rPr lang="es-ES" sz="2300" dirty="0"/>
              <a:t>y estilo de liderazgo</a:t>
            </a:r>
          </a:p>
          <a:p>
            <a:pPr marL="457200" lvl="0" indent="-457200">
              <a:buClr>
                <a:srgbClr val="008000"/>
              </a:buClr>
              <a:buFont typeface="+mj-lt"/>
              <a:buAutoNum type="alphaUcPeriod"/>
            </a:pPr>
            <a:r>
              <a:rPr lang="es-ES" sz="2300" dirty="0" smtClean="0"/>
              <a:t>Elementos </a:t>
            </a:r>
            <a:r>
              <a:rPr lang="es-ES" sz="2300" dirty="0"/>
              <a:t>de Competencia</a:t>
            </a:r>
          </a:p>
          <a:p>
            <a:pPr marL="457200" lvl="0" indent="-457200">
              <a:buClr>
                <a:srgbClr val="008000"/>
              </a:buClr>
              <a:buFont typeface="+mj-lt"/>
              <a:buAutoNum type="alphaUcPeriod"/>
            </a:pPr>
            <a:r>
              <a:rPr lang="es-ES" sz="2300" dirty="0" smtClean="0"/>
              <a:t>Áreas </a:t>
            </a:r>
            <a:r>
              <a:rPr lang="es-ES" sz="2300" dirty="0"/>
              <a:t>de Competencia</a:t>
            </a:r>
          </a:p>
          <a:p>
            <a:pPr marL="457200" lvl="0" indent="-457200">
              <a:buClr>
                <a:srgbClr val="008000"/>
              </a:buClr>
              <a:buFont typeface="+mj-lt"/>
              <a:buAutoNum type="alphaUcPeriod"/>
            </a:pPr>
            <a:r>
              <a:rPr lang="es-ES" sz="2300" dirty="0" smtClean="0"/>
              <a:t>Los </a:t>
            </a:r>
            <a:r>
              <a:rPr lang="es-ES" sz="2300" dirty="0"/>
              <a:t>niveles de competencia</a:t>
            </a:r>
          </a:p>
          <a:p>
            <a:pPr marL="457200" lvl="0" indent="-457200">
              <a:buClr>
                <a:srgbClr val="008000"/>
              </a:buClr>
              <a:buFont typeface="+mj-lt"/>
              <a:buAutoNum type="alphaUcPeriod"/>
            </a:pPr>
            <a:r>
              <a:rPr lang="es-ES" sz="2300" dirty="0" smtClean="0"/>
              <a:t>Preferencia </a:t>
            </a:r>
            <a:r>
              <a:rPr lang="es-ES" sz="2300" dirty="0"/>
              <a:t>de Acción del Liderazgo (PAL)</a:t>
            </a:r>
          </a:p>
          <a:p>
            <a:pPr marL="457200" lvl="0" indent="-457200">
              <a:buClr>
                <a:srgbClr val="008000"/>
              </a:buClr>
              <a:buFont typeface="+mj-lt"/>
              <a:buAutoNum type="alphaUcPeriod"/>
            </a:pPr>
            <a:r>
              <a:rPr lang="es-ES" sz="2300" dirty="0" smtClean="0"/>
              <a:t>PAL </a:t>
            </a:r>
            <a:r>
              <a:rPr lang="es-ES" sz="2300" dirty="0"/>
              <a:t>y Estilos de Comunicación</a:t>
            </a:r>
          </a:p>
          <a:p>
            <a:pPr marL="457200" lvl="0" indent="-457200">
              <a:buClr>
                <a:srgbClr val="008000"/>
              </a:buClr>
              <a:buFont typeface="+mj-lt"/>
              <a:buAutoNum type="alphaUcPeriod"/>
            </a:pPr>
            <a:r>
              <a:rPr lang="es-ES" sz="2300" dirty="0" smtClean="0"/>
              <a:t>PAL </a:t>
            </a:r>
            <a:r>
              <a:rPr lang="es-ES" sz="2300" dirty="0"/>
              <a:t>y Estilos de Motivación</a:t>
            </a:r>
          </a:p>
          <a:p>
            <a:pPr marL="457200" lvl="0" indent="-457200">
              <a:buClr>
                <a:srgbClr val="008000"/>
              </a:buClr>
              <a:buFont typeface="+mj-lt"/>
              <a:buAutoNum type="alphaUcPeriod"/>
            </a:pPr>
            <a:r>
              <a:rPr lang="es-ES" sz="2300" dirty="0" smtClean="0"/>
              <a:t>PAL </a:t>
            </a:r>
            <a:r>
              <a:rPr lang="es-ES" sz="2300" dirty="0"/>
              <a:t>y Estilos de Implementación / Ejecución</a:t>
            </a:r>
          </a:p>
          <a:p>
            <a:pPr marL="457200" lvl="0" indent="-457200">
              <a:buClr>
                <a:srgbClr val="008000"/>
              </a:buClr>
              <a:buFont typeface="+mj-lt"/>
              <a:buAutoNum type="alphaUcPeriod"/>
            </a:pPr>
            <a:r>
              <a:rPr lang="es-ES" sz="2300" dirty="0" smtClean="0"/>
              <a:t>Evaluación</a:t>
            </a:r>
            <a:r>
              <a:rPr lang="es-ES" sz="2300" dirty="0"/>
              <a:t>: Análisis de Brechas de Competencia</a:t>
            </a:r>
          </a:p>
          <a:p>
            <a:pPr marL="457200" lvl="0" indent="-457200">
              <a:buClr>
                <a:srgbClr val="008000"/>
              </a:buClr>
              <a:buFont typeface="+mj-lt"/>
              <a:buAutoNum type="alphaUcPeriod"/>
            </a:pPr>
            <a:r>
              <a:rPr lang="es-ES" sz="2300" dirty="0" smtClean="0"/>
              <a:t>Estilos </a:t>
            </a:r>
            <a:r>
              <a:rPr lang="es-ES" sz="2300" dirty="0"/>
              <a:t>de Aprendizaje </a:t>
            </a:r>
          </a:p>
          <a:p>
            <a:pPr marL="457200" lvl="0" indent="-457200">
              <a:buClr>
                <a:srgbClr val="008000"/>
              </a:buClr>
              <a:buFont typeface="+mj-lt"/>
              <a:buAutoNum type="alphaUcPeriod"/>
            </a:pPr>
            <a:r>
              <a:rPr lang="es-ES" sz="2300" dirty="0" smtClean="0"/>
              <a:t>Procesos </a:t>
            </a:r>
            <a:r>
              <a:rPr lang="es-ES" sz="2300" dirty="0"/>
              <a:t>de aprendizaje: 5Es</a:t>
            </a:r>
          </a:p>
          <a:p>
            <a:pPr marL="457200" lvl="0" indent="-457200">
              <a:lnSpc>
                <a:spcPct val="110000"/>
              </a:lnSpc>
              <a:buClr>
                <a:srgbClr val="008000"/>
              </a:buClr>
              <a:buFont typeface="+mj-lt"/>
              <a:buAutoNum type="alphaUcPeriod"/>
            </a:pPr>
            <a:endParaRPr lang="en-US" sz="2300" dirty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152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A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. </a:t>
            </a:r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DEFINICIÓN</a:t>
            </a:r>
            <a:endParaRPr lang="en-US" sz="3200" b="1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2988"/>
            <a:ext cx="8229600" cy="4853175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" sz="2600" dirty="0">
                <a:latin typeface="Gill Sans MT"/>
                <a:cs typeface="Gill Sans MT"/>
              </a:rPr>
              <a:t>Lideres transformadores necesitan </a:t>
            </a:r>
            <a:r>
              <a:rPr lang="es-ES" sz="2600" dirty="0" smtClean="0">
                <a:latin typeface="Gill Sans MT"/>
                <a:cs typeface="Gill Sans MT"/>
              </a:rPr>
              <a:t>competencias: </a:t>
            </a:r>
            <a:r>
              <a:rPr lang="es-ES" sz="2600" dirty="0">
                <a:latin typeface="Gill Sans MT"/>
                <a:cs typeface="Gill Sans MT"/>
              </a:rPr>
              <a:t>analítica, práctica y </a:t>
            </a:r>
            <a:r>
              <a:rPr lang="es-ES" sz="2600" dirty="0" smtClean="0">
                <a:latin typeface="Gill Sans MT"/>
                <a:cs typeface="Gill Sans MT"/>
              </a:rPr>
              <a:t>de evaluación.</a:t>
            </a:r>
            <a:r>
              <a:rPr lang="en-US" sz="2600" dirty="0" smtClean="0">
                <a:latin typeface="Gill Sans MT"/>
                <a:cs typeface="Gill Sans MT"/>
              </a:rPr>
              <a:t> </a:t>
            </a:r>
            <a:endParaRPr lang="en-US" sz="2600" dirty="0">
              <a:latin typeface="Gill Sans MT"/>
              <a:cs typeface="Gill Sans MT"/>
            </a:endParaRP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" sz="2600" dirty="0">
                <a:latin typeface="Gill Sans MT"/>
                <a:cs typeface="Gill Sans MT"/>
              </a:rPr>
              <a:t>La transformación debe ser integral, </a:t>
            </a:r>
            <a:r>
              <a:rPr lang="es-ES" sz="2600" dirty="0" smtClean="0">
                <a:latin typeface="Gill Sans MT"/>
                <a:cs typeface="Gill Sans MT"/>
              </a:rPr>
              <a:t>para afectar </a:t>
            </a:r>
            <a:r>
              <a:rPr lang="es-ES" sz="2600" dirty="0">
                <a:latin typeface="Gill Sans MT"/>
                <a:cs typeface="Gill Sans MT"/>
              </a:rPr>
              <a:t>las estructuras internas y externas.</a:t>
            </a:r>
            <a:r>
              <a:rPr lang="en-US" sz="2600" dirty="0" smtClean="0">
                <a:latin typeface="Gill Sans MT"/>
                <a:cs typeface="Gill Sans MT"/>
              </a:rPr>
              <a:t> </a:t>
            </a: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" sz="2600" dirty="0">
                <a:latin typeface="Gill Sans MT"/>
                <a:cs typeface="Gill Sans MT"/>
              </a:rPr>
              <a:t>El proceso </a:t>
            </a:r>
            <a:r>
              <a:rPr lang="es-ES" sz="2600" dirty="0" smtClean="0">
                <a:latin typeface="Gill Sans MT"/>
                <a:cs typeface="Gill Sans MT"/>
              </a:rPr>
              <a:t>requiere desarrollo </a:t>
            </a:r>
            <a:r>
              <a:rPr lang="es-ES" sz="2600" dirty="0">
                <a:latin typeface="Gill Sans MT"/>
                <a:cs typeface="Gill Sans MT"/>
              </a:rPr>
              <a:t>saludable de la </a:t>
            </a:r>
            <a:r>
              <a:rPr lang="es-ES" sz="2600" dirty="0" smtClean="0">
                <a:latin typeface="Gill Sans MT"/>
                <a:cs typeface="Gill Sans MT"/>
              </a:rPr>
              <a:t>vid personal y profesional del líder.</a:t>
            </a:r>
            <a:r>
              <a:rPr lang="en-US" sz="2600" dirty="0" smtClean="0">
                <a:latin typeface="Gill Sans MT"/>
                <a:cs typeface="Gill Sans MT"/>
              </a:rPr>
              <a:t> </a:t>
            </a: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" sz="2600" dirty="0">
                <a:latin typeface="Gill Sans MT"/>
                <a:cs typeface="Gill Sans MT"/>
              </a:rPr>
              <a:t>L</a:t>
            </a:r>
            <a:r>
              <a:rPr lang="es-ES" sz="2600" dirty="0" smtClean="0">
                <a:latin typeface="Gill Sans MT"/>
                <a:cs typeface="Gill Sans MT"/>
              </a:rPr>
              <a:t>a </a:t>
            </a:r>
            <a:r>
              <a:rPr lang="es-ES" sz="2600" dirty="0">
                <a:latin typeface="Gill Sans MT"/>
                <a:cs typeface="Gill Sans MT"/>
              </a:rPr>
              <a:t>transformación de la vida debe afectar el espíritu, la mente, las emociones y las dimensiones físicas de la vida humana y la existencia.</a:t>
            </a:r>
            <a:r>
              <a:rPr lang="en-US" sz="2600" dirty="0" smtClean="0">
                <a:latin typeface="Gill Sans MT"/>
                <a:cs typeface="Gill Sans MT"/>
              </a:rPr>
              <a:t> </a:t>
            </a:r>
            <a:endParaRPr lang="en-US" sz="2600" dirty="0">
              <a:latin typeface="Gill Sans MT"/>
              <a:cs typeface="Gill Sans MT"/>
            </a:endParaRPr>
          </a:p>
          <a:p>
            <a:pPr marL="0" indent="0">
              <a:lnSpc>
                <a:spcPct val="110000"/>
              </a:lnSpc>
              <a:buNone/>
            </a:pPr>
            <a:endParaRPr lang="en-US" sz="2600" dirty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975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A. 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DEFINICIÓN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(2)</a:t>
            </a:r>
            <a:endParaRPr lang="en-US" sz="2000" b="1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n-US" sz="2800" dirty="0" smtClean="0">
                <a:latin typeface="Gill Sans MT"/>
                <a:cs typeface="Gill Sans MT"/>
              </a:rPr>
              <a:t>La </a:t>
            </a:r>
            <a:r>
              <a:rPr lang="es-ES" sz="2800" dirty="0" smtClean="0">
                <a:latin typeface="Gill Sans MT"/>
                <a:cs typeface="Gill Sans MT"/>
              </a:rPr>
              <a:t>Transformación personal </a:t>
            </a:r>
            <a:r>
              <a:rPr lang="es-ES" sz="2800" dirty="0">
                <a:latin typeface="Gill Sans MT"/>
                <a:cs typeface="Gill Sans MT"/>
              </a:rPr>
              <a:t>debe ser la base para la transformación de la sociedad.</a:t>
            </a:r>
            <a:r>
              <a:rPr lang="en-US" sz="2800" dirty="0" smtClean="0">
                <a:latin typeface="Gill Sans MT"/>
                <a:cs typeface="Gill Sans MT"/>
              </a:rPr>
              <a:t> </a:t>
            </a: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" sz="2800" dirty="0">
                <a:latin typeface="Gill Sans MT"/>
                <a:cs typeface="Gill Sans MT"/>
              </a:rPr>
              <a:t>La mayoría de las instituciones y las naciones tienen suficientes ideas sobre su futuro deseado. Lo que por lo general carecen, son de líderes con las competencias para traducir las ideas en </a:t>
            </a:r>
            <a:r>
              <a:rPr lang="es-ES" sz="2800" dirty="0" smtClean="0">
                <a:latin typeface="Gill Sans MT"/>
                <a:cs typeface="Gill Sans MT"/>
              </a:rPr>
              <a:t>visiones</a:t>
            </a:r>
            <a:r>
              <a:rPr lang="es-ES" sz="2800" dirty="0">
                <a:latin typeface="Gill Sans MT"/>
                <a:cs typeface="Gill Sans MT"/>
              </a:rPr>
              <a:t>, estrategias y acciones ejecutables que darán como resultado una transformación sostenida.</a:t>
            </a:r>
            <a:r>
              <a:rPr lang="en-US" sz="2800" dirty="0" smtClean="0">
                <a:latin typeface="Gill Sans MT"/>
                <a:cs typeface="Gill Sans MT"/>
              </a:rPr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42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355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A. 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DEFINICIÓN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(3)</a:t>
            </a:r>
            <a:endParaRPr lang="en-US" sz="2000" b="1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1623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" sz="2600" dirty="0" smtClean="0">
                <a:latin typeface="Gill Sans MT"/>
                <a:cs typeface="Gill Sans MT"/>
              </a:rPr>
              <a:t>Debemos buscar mas que un </a:t>
            </a:r>
            <a:r>
              <a:rPr lang="es-ES" sz="2600" dirty="0">
                <a:latin typeface="Gill Sans MT"/>
                <a:cs typeface="Gill Sans MT"/>
              </a:rPr>
              <a:t>cambio de </a:t>
            </a:r>
            <a:r>
              <a:rPr lang="es-ES" sz="2600" dirty="0" smtClean="0">
                <a:latin typeface="Gill Sans MT"/>
                <a:cs typeface="Gill Sans MT"/>
              </a:rPr>
              <a:t>comportamiento: la </a:t>
            </a:r>
            <a:r>
              <a:rPr lang="es-ES" sz="2600" dirty="0">
                <a:latin typeface="Gill Sans MT"/>
                <a:cs typeface="Gill Sans MT"/>
              </a:rPr>
              <a:t>transformación del núcleo de la vida, que involucra las visiones del </a:t>
            </a:r>
            <a:r>
              <a:rPr lang="es-ES" sz="2600" dirty="0" smtClean="0">
                <a:latin typeface="Gill Sans MT"/>
                <a:cs typeface="Gill Sans MT"/>
              </a:rPr>
              <a:t>mundo, </a:t>
            </a:r>
            <a:r>
              <a:rPr lang="es-ES" sz="2600" dirty="0">
                <a:latin typeface="Gill Sans MT"/>
                <a:cs typeface="Gill Sans MT"/>
              </a:rPr>
              <a:t>de los individuos </a:t>
            </a:r>
            <a:r>
              <a:rPr lang="es-ES" sz="2600" dirty="0" smtClean="0">
                <a:latin typeface="Gill Sans MT"/>
                <a:cs typeface="Gill Sans MT"/>
              </a:rPr>
              <a:t>y de </a:t>
            </a:r>
            <a:r>
              <a:rPr lang="es-ES" sz="2600" dirty="0">
                <a:latin typeface="Gill Sans MT"/>
                <a:cs typeface="Gill Sans MT"/>
              </a:rPr>
              <a:t>las comunidades.</a:t>
            </a:r>
            <a:r>
              <a:rPr lang="en-US" sz="2600" dirty="0" smtClean="0">
                <a:latin typeface="Gill Sans MT"/>
                <a:cs typeface="Gill Sans MT"/>
              </a:rPr>
              <a:t> </a:t>
            </a: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" sz="2600" dirty="0">
                <a:latin typeface="Gill Sans MT"/>
                <a:cs typeface="Gill Sans MT"/>
              </a:rPr>
              <a:t>Visiones del mundo afectan directamente a los modos de pensar que las personas traen consigo al liderazgo, como sus perspectivas, creencias, suposiciones y prejuicios.</a:t>
            </a:r>
            <a:r>
              <a:rPr lang="en-US" sz="2600" dirty="0" smtClean="0">
                <a:latin typeface="Gill Sans MT"/>
                <a:cs typeface="Gill Sans MT"/>
              </a:rPr>
              <a:t>   </a:t>
            </a: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" sz="2600" dirty="0">
                <a:latin typeface="Gill Sans MT"/>
                <a:cs typeface="Gill Sans MT"/>
              </a:rPr>
              <a:t>Visiones del mundo, a su vez, </a:t>
            </a:r>
            <a:r>
              <a:rPr lang="es-ES" sz="2600" dirty="0" smtClean="0">
                <a:latin typeface="Gill Sans MT"/>
                <a:cs typeface="Gill Sans MT"/>
              </a:rPr>
              <a:t>forman las </a:t>
            </a:r>
            <a:r>
              <a:rPr lang="es-ES" sz="2600" dirty="0">
                <a:latin typeface="Gill Sans MT"/>
                <a:cs typeface="Gill Sans MT"/>
              </a:rPr>
              <a:t>creencias y </a:t>
            </a:r>
            <a:r>
              <a:rPr lang="es-ES" sz="2600" dirty="0" smtClean="0">
                <a:latin typeface="Gill Sans MT"/>
                <a:cs typeface="Gill Sans MT"/>
              </a:rPr>
              <a:t>valores, </a:t>
            </a:r>
            <a:r>
              <a:rPr lang="es-ES" sz="2600" dirty="0">
                <a:latin typeface="Gill Sans MT"/>
                <a:cs typeface="Gill Sans MT"/>
              </a:rPr>
              <a:t>tendencias a la acción de liderazgo o </a:t>
            </a:r>
            <a:r>
              <a:rPr lang="es-ES" sz="2600" dirty="0" smtClean="0">
                <a:latin typeface="Gill Sans MT"/>
                <a:cs typeface="Gill Sans MT"/>
              </a:rPr>
              <a:t>preferencias.</a:t>
            </a:r>
            <a:endParaRPr lang="en-US" sz="2600" dirty="0">
              <a:latin typeface="Gill Sans MT"/>
              <a:cs typeface="Gill Sans MT"/>
            </a:endParaRPr>
          </a:p>
          <a:p>
            <a:pPr>
              <a:lnSpc>
                <a:spcPct val="110000"/>
              </a:lnSpc>
              <a:buClr>
                <a:srgbClr val="008000"/>
              </a:buClr>
            </a:pPr>
            <a:endParaRPr lang="en-US" sz="2600" dirty="0" smtClean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18</a:t>
            </a:fld>
            <a:endParaRPr lang="en-US" dirty="0"/>
          </a:p>
        </p:txBody>
      </p:sp>
      <p:sp>
        <p:nvSpPr>
          <p:cNvPr id="6" name="CuadroTexto 5"/>
          <p:cNvSpPr txBox="1"/>
          <p:nvPr/>
        </p:nvSpPr>
        <p:spPr>
          <a:xfrm>
            <a:off x="1942081" y="5592839"/>
            <a:ext cx="4727276" cy="972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lnSpc>
                <a:spcPct val="110000"/>
              </a:lnSpc>
              <a:spcBef>
                <a:spcPct val="20000"/>
              </a:spcBef>
              <a:buClr>
                <a:srgbClr val="E68422"/>
              </a:buClr>
              <a:buFont typeface="Arial"/>
              <a:buChar char="–"/>
            </a:pPr>
            <a:r>
              <a:rPr lang="es-ES" sz="2600" i="1" dirty="0">
                <a:solidFill>
                  <a:prstClr val="black"/>
                </a:solidFill>
                <a:latin typeface="Gill Sans MT"/>
                <a:cs typeface="Gill Sans MT"/>
              </a:rPr>
              <a:t>Los </a:t>
            </a:r>
            <a:r>
              <a:rPr lang="es-ES" sz="2600" i="1" dirty="0" smtClean="0">
                <a:solidFill>
                  <a:prstClr val="black"/>
                </a:solidFill>
                <a:latin typeface="Gill Sans MT"/>
                <a:cs typeface="Gill Sans MT"/>
              </a:rPr>
              <a:t>chicos buenos </a:t>
            </a:r>
            <a:r>
              <a:rPr lang="es-ES" sz="2600" i="1" dirty="0">
                <a:solidFill>
                  <a:prstClr val="black"/>
                </a:solidFill>
                <a:latin typeface="Gill Sans MT"/>
                <a:cs typeface="Gill Sans MT"/>
              </a:rPr>
              <a:t>no cambian el mundo.</a:t>
            </a:r>
            <a:r>
              <a:rPr lang="en-US" sz="2600" dirty="0" smtClean="0">
                <a:solidFill>
                  <a:prstClr val="black"/>
                </a:solidFill>
                <a:latin typeface="Gill Sans MT"/>
                <a:cs typeface="Gill Sans MT"/>
              </a:rPr>
              <a:t> </a:t>
            </a:r>
            <a:r>
              <a:rPr lang="en-US" sz="2000" dirty="0">
                <a:solidFill>
                  <a:prstClr val="black"/>
                </a:solidFill>
                <a:latin typeface="Gill Sans MT"/>
                <a:cs typeface="Gill Sans MT"/>
              </a:rPr>
              <a:t>(</a:t>
            </a:r>
            <a:r>
              <a:rPr lang="en-US" sz="2000" dirty="0" err="1">
                <a:solidFill>
                  <a:prstClr val="black"/>
                </a:solidFill>
                <a:latin typeface="Gill Sans MT"/>
                <a:cs typeface="Gill Sans MT"/>
              </a:rPr>
              <a:t>Delanyo</a:t>
            </a:r>
            <a:r>
              <a:rPr lang="en-US" sz="2000" dirty="0">
                <a:solidFill>
                  <a:prstClr val="black"/>
                </a:solidFill>
                <a:latin typeface="Gill Sans MT"/>
                <a:cs typeface="Gill Sans MT"/>
              </a:rPr>
              <a:t> Adadevoh)</a:t>
            </a:r>
          </a:p>
        </p:txBody>
      </p:sp>
    </p:spTree>
    <p:extLst>
      <p:ext uri="{BB962C8B-B14F-4D97-AF65-F5344CB8AC3E}">
        <p14:creationId xmlns:p14="http://schemas.microsoft.com/office/powerpoint/2010/main" val="3281506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B. </a:t>
            </a:r>
            <a:r>
              <a:rPr lang="es-E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COSMOVISIÓN  </a:t>
            </a:r>
            <a:r>
              <a:rPr lang="es-ES" sz="3200" b="1" dirty="0">
                <a:solidFill>
                  <a:srgbClr val="008000"/>
                </a:solidFill>
                <a:latin typeface="Gill Sans MT"/>
                <a:cs typeface="Gill Sans MT"/>
              </a:rPr>
              <a:t>Y </a:t>
            </a:r>
            <a:r>
              <a:rPr lang="es-E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ESTILO </a:t>
            </a:r>
            <a:r>
              <a:rPr lang="es-ES" sz="3200" b="1" dirty="0">
                <a:solidFill>
                  <a:srgbClr val="008000"/>
                </a:solidFill>
                <a:latin typeface="Gill Sans MT"/>
                <a:cs typeface="Gill Sans MT"/>
              </a:rPr>
              <a:t>DE LIDERAZGO</a:t>
            </a:r>
            <a:r>
              <a:rPr lang="en-US" sz="3200" dirty="0" smtClean="0">
                <a:solidFill>
                  <a:srgbClr val="008000"/>
                </a:solidFill>
                <a:latin typeface="Gill Sans MT"/>
                <a:cs typeface="Gill Sans MT"/>
              </a:rPr>
              <a:t> </a:t>
            </a:r>
            <a:endParaRPr lang="en-US" sz="3200" b="1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593" y="1375911"/>
            <a:ext cx="8976232" cy="4525963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s-ES" sz="2800" dirty="0">
                <a:latin typeface="Gill Sans MT"/>
                <a:cs typeface="Gill Sans MT"/>
              </a:rPr>
              <a:t>No estamos buscando </a:t>
            </a:r>
            <a:r>
              <a:rPr lang="es-ES" sz="2800" dirty="0" smtClean="0">
                <a:latin typeface="Gill Sans MT"/>
                <a:cs typeface="Gill Sans MT"/>
              </a:rPr>
              <a:t>un </a:t>
            </a:r>
            <a:r>
              <a:rPr lang="es-ES" sz="2800" dirty="0">
                <a:latin typeface="Gill Sans MT"/>
                <a:cs typeface="Gill Sans MT"/>
              </a:rPr>
              <a:t>cambio de comportamiento; más bien, la transformación del núcleo de la vida, que involucra las visiones del mundo de los individuos y las comunidades.</a:t>
            </a:r>
            <a:endParaRPr lang="en-US" sz="2800" dirty="0">
              <a:latin typeface="Gill Sans MT"/>
              <a:cs typeface="Gill Sans MT"/>
            </a:endParaRPr>
          </a:p>
          <a:p>
            <a:pPr>
              <a:lnSpc>
                <a:spcPct val="110000"/>
              </a:lnSpc>
            </a:pPr>
            <a:r>
              <a:rPr lang="es-ES" sz="2800" dirty="0">
                <a:latin typeface="Gill Sans MT"/>
                <a:cs typeface="Gill Sans MT"/>
              </a:rPr>
              <a:t>Visiones del mundo, o cosmovisiones, afectan directamente a los modos de </a:t>
            </a:r>
            <a:r>
              <a:rPr lang="es-ES" sz="2800" dirty="0" smtClean="0">
                <a:latin typeface="Gill Sans MT"/>
                <a:cs typeface="Gill Sans MT"/>
              </a:rPr>
              <a:t>pensar. </a:t>
            </a:r>
            <a:r>
              <a:rPr lang="es-ES" sz="2800" dirty="0">
                <a:latin typeface="Gill Sans MT"/>
                <a:cs typeface="Gill Sans MT"/>
              </a:rPr>
              <a:t>L</a:t>
            </a:r>
            <a:r>
              <a:rPr lang="es-ES" sz="2800" dirty="0" smtClean="0">
                <a:latin typeface="Gill Sans MT"/>
                <a:cs typeface="Gill Sans MT"/>
              </a:rPr>
              <a:t>as </a:t>
            </a:r>
            <a:r>
              <a:rPr lang="es-ES" sz="2800" dirty="0">
                <a:latin typeface="Gill Sans MT"/>
                <a:cs typeface="Gill Sans MT"/>
              </a:rPr>
              <a:t>personas traen consigo al liderazgo como sus perspectivas, creencias, suposiciones y prejuicios.</a:t>
            </a:r>
            <a:r>
              <a:rPr lang="en-US" sz="2800" dirty="0" smtClean="0">
                <a:latin typeface="Gill Sans MT"/>
                <a:cs typeface="Gill Sans MT"/>
              </a:rPr>
              <a:t>  </a:t>
            </a:r>
            <a:endParaRPr lang="en-US" sz="2800" dirty="0">
              <a:latin typeface="Gill Sans MT"/>
              <a:cs typeface="Gill Sans MT"/>
            </a:endParaRPr>
          </a:p>
          <a:p>
            <a:pPr>
              <a:lnSpc>
                <a:spcPct val="110000"/>
              </a:lnSpc>
            </a:pPr>
            <a:r>
              <a:rPr lang="es-ES" sz="2800" dirty="0">
                <a:latin typeface="Gill Sans MT"/>
                <a:cs typeface="Gill Sans MT"/>
              </a:rPr>
              <a:t>Cosmovisiones, a su vez, forman </a:t>
            </a:r>
            <a:r>
              <a:rPr lang="es-ES" sz="2800" dirty="0" smtClean="0">
                <a:latin typeface="Gill Sans MT"/>
                <a:cs typeface="Gill Sans MT"/>
              </a:rPr>
              <a:t>las </a:t>
            </a:r>
            <a:r>
              <a:rPr lang="es-ES" sz="2800" dirty="0">
                <a:latin typeface="Gill Sans MT"/>
                <a:cs typeface="Gill Sans MT"/>
              </a:rPr>
              <a:t>creencias y </a:t>
            </a:r>
            <a:r>
              <a:rPr lang="es-ES" sz="2800" dirty="0" smtClean="0">
                <a:latin typeface="Gill Sans MT"/>
                <a:cs typeface="Gill Sans MT"/>
              </a:rPr>
              <a:t>valores, tendencias </a:t>
            </a:r>
            <a:r>
              <a:rPr lang="es-ES" sz="2800" dirty="0">
                <a:latin typeface="Gill Sans MT"/>
                <a:cs typeface="Gill Sans MT"/>
              </a:rPr>
              <a:t>a la acción de liderazgo o preferencias.</a:t>
            </a:r>
            <a:endParaRPr lang="en-US" sz="2800" dirty="0">
              <a:latin typeface="Gill Sans MT"/>
              <a:cs typeface="Gill Sans MT"/>
            </a:endParaRPr>
          </a:p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endParaRPr lang="en-US" sz="2600" dirty="0" smtClean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718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CONTENIDO</a:t>
            </a:r>
            <a:endParaRPr lang="en-US" sz="3200" b="1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71500" indent="-571500">
              <a:buClr>
                <a:srgbClr val="008000"/>
              </a:buClr>
              <a:buFont typeface="+mj-lt"/>
              <a:buAutoNum type="romanUcPeriod"/>
            </a:pPr>
            <a:r>
              <a:rPr lang="es-ES_tradnl" sz="2800" dirty="0" smtClean="0">
                <a:latin typeface="Gill Sans MT"/>
                <a:cs typeface="Gill Sans MT"/>
              </a:rPr>
              <a:t>Introducción</a:t>
            </a:r>
          </a:p>
          <a:p>
            <a:pPr marL="571500" indent="-571500">
              <a:buClr>
                <a:srgbClr val="008000"/>
              </a:buClr>
              <a:buFont typeface="+mj-lt"/>
              <a:buAutoNum type="romanUcPeriod"/>
            </a:pPr>
            <a:r>
              <a:rPr lang="es-ES_tradnl" sz="2800" dirty="0" smtClean="0">
                <a:latin typeface="Gill Sans MT"/>
                <a:cs typeface="Gill Sans MT"/>
              </a:rPr>
              <a:t>Historia de Apertura</a:t>
            </a:r>
          </a:p>
          <a:p>
            <a:pPr marL="571500" indent="-571500">
              <a:buClr>
                <a:srgbClr val="008000"/>
              </a:buClr>
              <a:buFont typeface="+mj-lt"/>
              <a:buAutoNum type="romanUcPeriod"/>
            </a:pPr>
            <a:r>
              <a:rPr lang="es-ES_tradnl" sz="2800" dirty="0" smtClean="0">
                <a:latin typeface="Gill Sans MT"/>
                <a:cs typeface="Gill Sans MT"/>
              </a:rPr>
              <a:t>Resultados Esperados</a:t>
            </a:r>
          </a:p>
          <a:p>
            <a:pPr marL="571500" indent="-571500">
              <a:buClr>
                <a:srgbClr val="008000"/>
              </a:buClr>
              <a:buFont typeface="+mj-lt"/>
              <a:buAutoNum type="romanUcPeriod"/>
            </a:pPr>
            <a:r>
              <a:rPr lang="es-ES_tradnl" sz="2800" dirty="0" smtClean="0">
                <a:latin typeface="Gill Sans MT"/>
                <a:cs typeface="Gill Sans MT"/>
              </a:rPr>
              <a:t>Descripción</a:t>
            </a:r>
          </a:p>
          <a:p>
            <a:pPr marL="571500" indent="-571500">
              <a:buClr>
                <a:srgbClr val="008000"/>
              </a:buClr>
              <a:buFont typeface="+mj-lt"/>
              <a:buAutoNum type="romanUcPeriod"/>
            </a:pPr>
            <a:r>
              <a:rPr lang="es-ES_tradnl" sz="2800" dirty="0" smtClean="0">
                <a:latin typeface="Gill Sans MT"/>
                <a:cs typeface="Gill Sans MT"/>
              </a:rPr>
              <a:t>Contenido Básico</a:t>
            </a:r>
          </a:p>
          <a:p>
            <a:pPr marL="571500" indent="-571500">
              <a:buClr>
                <a:srgbClr val="008000"/>
              </a:buClr>
              <a:buFont typeface="+mj-lt"/>
              <a:buAutoNum type="romanUcPeriod"/>
            </a:pPr>
            <a:r>
              <a:rPr lang="es-ES_tradnl" sz="2800" dirty="0" smtClean="0">
                <a:latin typeface="Gill Sans MT"/>
                <a:cs typeface="Gill Sans MT"/>
              </a:rPr>
              <a:t>Ejemplos Contextuales Relevantes</a:t>
            </a:r>
          </a:p>
          <a:p>
            <a:pPr marL="571500" indent="-571500">
              <a:buClr>
                <a:srgbClr val="008000"/>
              </a:buClr>
              <a:buFont typeface="+mj-lt"/>
              <a:buAutoNum type="romanUcPeriod"/>
            </a:pPr>
            <a:r>
              <a:rPr lang="es-ES_tradnl" sz="2800" dirty="0" smtClean="0">
                <a:latin typeface="Gill Sans MT"/>
                <a:cs typeface="Gill Sans MT"/>
              </a:rPr>
              <a:t>Aplicación para la transformación Personal, Relacional, Organizacional y Social</a:t>
            </a:r>
          </a:p>
          <a:p>
            <a:pPr marL="571500" indent="-571500">
              <a:buClr>
                <a:srgbClr val="008000"/>
              </a:buClr>
              <a:buFont typeface="+mj-lt"/>
              <a:buAutoNum type="romanUcPeriod"/>
            </a:pPr>
            <a:r>
              <a:rPr lang="es-ES_tradnl" sz="2800" dirty="0" smtClean="0">
                <a:latin typeface="Gill Sans MT"/>
                <a:cs typeface="Gill Sans MT"/>
              </a:rPr>
              <a:t>Citas y Referencias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540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B. </a:t>
            </a:r>
            <a:r>
              <a:rPr lang="es-ES" sz="3200" b="1" dirty="0">
                <a:solidFill>
                  <a:srgbClr val="008000"/>
                </a:solidFill>
                <a:latin typeface="Gill Sans MT"/>
                <a:cs typeface="Gill Sans MT"/>
              </a:rPr>
              <a:t>COSMOVISIÓN Y </a:t>
            </a:r>
            <a:r>
              <a:rPr lang="es-E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ESTILO </a:t>
            </a:r>
            <a:r>
              <a:rPr lang="es-ES" sz="3200" b="1" dirty="0">
                <a:solidFill>
                  <a:srgbClr val="008000"/>
                </a:solidFill>
                <a:latin typeface="Gill Sans MT"/>
                <a:cs typeface="Gill Sans MT"/>
              </a:rPr>
              <a:t>DE LIDERAZGO</a:t>
            </a:r>
            <a:r>
              <a:rPr lang="en-US" sz="3200" dirty="0" smtClean="0">
                <a:solidFill>
                  <a:srgbClr val="008000"/>
                </a:solidFill>
                <a:latin typeface="Gill Sans MT"/>
                <a:cs typeface="Gill Sans MT"/>
              </a:rPr>
              <a:t>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(2)</a:t>
            </a:r>
            <a:endParaRPr lang="en-US" sz="2000" b="1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20</a:t>
            </a:fld>
            <a:endParaRPr lang="en-US"/>
          </a:p>
        </p:txBody>
      </p:sp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" r="70923" b="81332"/>
          <a:stretch/>
        </p:blipFill>
        <p:spPr bwMode="auto">
          <a:xfrm>
            <a:off x="1121434" y="1417638"/>
            <a:ext cx="1915064" cy="101501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302323291"/>
              </p:ext>
            </p:extLst>
          </p:nvPr>
        </p:nvGraphicFramePr>
        <p:xfrm>
          <a:off x="457200" y="1417639"/>
          <a:ext cx="8229600" cy="5303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2314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B. </a:t>
            </a:r>
            <a:r>
              <a:rPr lang="es-E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COSMOVISIÓN  </a:t>
            </a:r>
            <a:r>
              <a:rPr lang="es-ES" sz="3200" b="1" dirty="0">
                <a:solidFill>
                  <a:srgbClr val="008000"/>
                </a:solidFill>
                <a:latin typeface="Gill Sans MT"/>
                <a:cs typeface="Gill Sans MT"/>
              </a:rPr>
              <a:t>Y </a:t>
            </a:r>
            <a:r>
              <a:rPr lang="es-E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ESTILO </a:t>
            </a:r>
            <a:r>
              <a:rPr lang="es-ES" sz="3200" b="1" dirty="0">
                <a:solidFill>
                  <a:srgbClr val="008000"/>
                </a:solidFill>
                <a:latin typeface="Gill Sans MT"/>
                <a:cs typeface="Gill Sans MT"/>
              </a:rPr>
              <a:t>DE LIDERAZGO</a:t>
            </a:r>
            <a:r>
              <a:rPr lang="en-US" sz="3200" dirty="0" smtClean="0">
                <a:solidFill>
                  <a:srgbClr val="008000"/>
                </a:solidFill>
                <a:latin typeface="Gill Sans MT"/>
                <a:cs typeface="Gill Sans MT"/>
              </a:rPr>
              <a:t>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(3)</a:t>
            </a:r>
            <a:endParaRPr lang="en-US" sz="2000" b="1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56" y="1417320"/>
            <a:ext cx="8668512" cy="4525963"/>
          </a:xfrm>
        </p:spPr>
        <p:txBody>
          <a:bodyPr>
            <a:noAutofit/>
          </a:bodyPr>
          <a:lstStyle/>
          <a:p>
            <a:pPr>
              <a:buClr>
                <a:srgbClr val="008000"/>
              </a:buClr>
            </a:pPr>
            <a:r>
              <a:rPr lang="es-ES_tradnl" sz="2800" dirty="0" smtClean="0">
                <a:latin typeface="Gill Sans MT"/>
                <a:cs typeface="Gill Sans MT"/>
              </a:rPr>
              <a:t>Visiones del mundo afectará directamente a la mentalidad que las personas traen consigo al liderazgo:</a:t>
            </a:r>
          </a:p>
          <a:p>
            <a:pPr lvl="1">
              <a:buClr>
                <a:schemeClr val="accent3"/>
              </a:buClr>
            </a:pPr>
            <a:r>
              <a:rPr lang="es-ES_tradnl" sz="2400" dirty="0" smtClean="0">
                <a:latin typeface="Gill Sans MT"/>
                <a:cs typeface="Gill Sans MT"/>
              </a:rPr>
              <a:t>Perspectivas </a:t>
            </a:r>
          </a:p>
          <a:p>
            <a:pPr lvl="1">
              <a:buClr>
                <a:schemeClr val="accent3"/>
              </a:buClr>
            </a:pPr>
            <a:r>
              <a:rPr lang="es-ES_tradnl" sz="2400" dirty="0" smtClean="0">
                <a:latin typeface="Gill Sans MT"/>
                <a:cs typeface="Gill Sans MT"/>
              </a:rPr>
              <a:t>Persuasiones </a:t>
            </a:r>
          </a:p>
          <a:p>
            <a:pPr lvl="1">
              <a:buClr>
                <a:schemeClr val="accent3"/>
              </a:buClr>
            </a:pPr>
            <a:r>
              <a:rPr lang="es-ES_tradnl" sz="2400" dirty="0" smtClean="0">
                <a:latin typeface="Gill Sans MT"/>
                <a:cs typeface="Gill Sans MT"/>
              </a:rPr>
              <a:t>Presuposiciones </a:t>
            </a:r>
          </a:p>
          <a:p>
            <a:pPr lvl="1">
              <a:buClr>
                <a:schemeClr val="accent3"/>
              </a:buClr>
            </a:pPr>
            <a:r>
              <a:rPr lang="es-ES_tradnl" sz="2400" dirty="0" smtClean="0">
                <a:latin typeface="Gill Sans MT"/>
                <a:cs typeface="Gill Sans MT"/>
              </a:rPr>
              <a:t>Prejuicios</a:t>
            </a:r>
          </a:p>
          <a:p>
            <a:pPr>
              <a:buClr>
                <a:srgbClr val="008000"/>
              </a:buClr>
            </a:pPr>
            <a:r>
              <a:rPr lang="es-ES_tradnl" sz="2800" dirty="0" smtClean="0">
                <a:latin typeface="Gill Sans MT"/>
                <a:cs typeface="Gill Sans MT"/>
              </a:rPr>
              <a:t>Visiones del mundo, mentalidad, valores, experiencias, intereses y educación forman una mezcla compleja que dan forma a los estilos de liderazgo de las personas.</a:t>
            </a:r>
          </a:p>
          <a:p>
            <a:pPr>
              <a:buClr>
                <a:srgbClr val="008000"/>
              </a:buClr>
            </a:pPr>
            <a:r>
              <a:rPr lang="es-ES_tradnl" sz="2800" dirty="0" smtClean="0">
                <a:latin typeface="Gill Sans MT"/>
                <a:cs typeface="Gill Sans MT"/>
              </a:rPr>
              <a:t>LIDERAZGO = Estilo de Liderazgo + Situaciones</a:t>
            </a:r>
          </a:p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endParaRPr lang="en-US" sz="2600" dirty="0" smtClean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419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B. 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COSMOVISIÓN  </a:t>
            </a:r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Y 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ESTILO DE LIDERAZGO</a:t>
            </a:r>
            <a:r>
              <a:rPr lang="en-US" sz="3200" dirty="0" smtClean="0">
                <a:solidFill>
                  <a:srgbClr val="008000"/>
                </a:solidFill>
                <a:latin typeface="Gill Sans MT"/>
                <a:cs typeface="Gill Sans MT"/>
              </a:rPr>
              <a:t>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(4)</a:t>
            </a:r>
            <a:endParaRPr lang="en-US" sz="2000" b="1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22</a:t>
            </a:fld>
            <a:endParaRPr lang="en-US"/>
          </a:p>
        </p:txBody>
      </p:sp>
      <p:pic>
        <p:nvPicPr>
          <p:cNvPr id="7" name="Content Placeholder 6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538" b="-1538"/>
          <a:stretch/>
        </p:blipFill>
        <p:spPr bwMode="auto">
          <a:xfrm>
            <a:off x="1316038" y="1773238"/>
            <a:ext cx="6400800" cy="49482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5593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B. 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COSMOVISIÓN  Y </a:t>
            </a:r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ESTILO 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DE LIDERAZGO</a:t>
            </a:r>
            <a:r>
              <a:rPr lang="en-US" sz="3200" dirty="0" smtClean="0">
                <a:solidFill>
                  <a:srgbClr val="008000"/>
                </a:solidFill>
                <a:latin typeface="Gill Sans MT"/>
                <a:cs typeface="Gill Sans MT"/>
              </a:rPr>
              <a:t>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(5)</a:t>
            </a:r>
            <a:endParaRPr lang="en-US" sz="2000" b="1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3624"/>
            <a:ext cx="8229600" cy="4525963"/>
          </a:xfrm>
        </p:spPr>
        <p:txBody>
          <a:bodyPr>
            <a:noAutofit/>
          </a:bodyPr>
          <a:lstStyle/>
          <a:p>
            <a:pPr lvl="0">
              <a:buClr>
                <a:srgbClr val="008000"/>
              </a:buClr>
            </a:pPr>
            <a:r>
              <a:rPr lang="es-ES_tradnl" sz="2800" dirty="0" smtClean="0">
                <a:latin typeface="Gill Sans MT"/>
                <a:cs typeface="Gill Sans MT"/>
              </a:rPr>
              <a:t>DONES:</a:t>
            </a:r>
          </a:p>
          <a:p>
            <a:pPr lvl="1">
              <a:buClr>
                <a:schemeClr val="accent3"/>
              </a:buClr>
            </a:pPr>
            <a:r>
              <a:rPr lang="es-ES_tradnl" dirty="0" smtClean="0">
                <a:latin typeface="Gill Sans MT"/>
                <a:cs typeface="Gill Sans MT"/>
              </a:rPr>
              <a:t>Personalidad</a:t>
            </a:r>
          </a:p>
          <a:p>
            <a:pPr lvl="1">
              <a:buClr>
                <a:schemeClr val="accent3"/>
              </a:buClr>
            </a:pPr>
            <a:r>
              <a:rPr lang="es-ES_tradnl" dirty="0" smtClean="0">
                <a:latin typeface="Gill Sans MT"/>
                <a:cs typeface="Gill Sans MT"/>
              </a:rPr>
              <a:t>Talentos Naturales</a:t>
            </a:r>
          </a:p>
          <a:p>
            <a:pPr lvl="1">
              <a:buClr>
                <a:schemeClr val="accent3"/>
              </a:buClr>
            </a:pPr>
            <a:r>
              <a:rPr lang="es-ES_tradnl" dirty="0" smtClean="0">
                <a:latin typeface="Gill Sans MT"/>
                <a:cs typeface="Gill Sans MT"/>
              </a:rPr>
              <a:t>Visión, Intereses y Pasión Personal</a:t>
            </a:r>
          </a:p>
          <a:p>
            <a:pPr lvl="1">
              <a:buClr>
                <a:schemeClr val="accent3"/>
              </a:buClr>
            </a:pPr>
            <a:r>
              <a:rPr lang="es-ES_tradnl" dirty="0" smtClean="0">
                <a:latin typeface="Gill Sans MT"/>
                <a:cs typeface="Gill Sans MT"/>
              </a:rPr>
              <a:t>Educación</a:t>
            </a:r>
          </a:p>
          <a:p>
            <a:pPr lvl="1">
              <a:buClr>
                <a:schemeClr val="accent3"/>
              </a:buClr>
            </a:pPr>
            <a:r>
              <a:rPr lang="es-ES_tradnl" dirty="0" smtClean="0">
                <a:latin typeface="Gill Sans MT"/>
                <a:cs typeface="Gill Sans MT"/>
              </a:rPr>
              <a:t>Experiencias</a:t>
            </a:r>
          </a:p>
          <a:p>
            <a:pPr>
              <a:buClr>
                <a:srgbClr val="008000"/>
              </a:buClr>
            </a:pPr>
            <a:r>
              <a:rPr lang="es-ES_tradnl" sz="2800" dirty="0" smtClean="0">
                <a:latin typeface="Gill Sans MT"/>
                <a:cs typeface="Gill Sans MT"/>
              </a:rPr>
              <a:t>Se trata de una comprensión más amplia de los dones ; incluyendo la educación, talentos, experiencias y visión personal.</a:t>
            </a:r>
          </a:p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endParaRPr lang="es-ES_tradnl" sz="2800" dirty="0" smtClean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268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B. 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COSMOVISIÓN  Y EL ESTILO DE LIDERAZGO</a:t>
            </a:r>
            <a:r>
              <a:rPr lang="en-US" sz="3200" dirty="0" smtClean="0">
                <a:solidFill>
                  <a:srgbClr val="008000"/>
                </a:solidFill>
                <a:latin typeface="Gill Sans MT"/>
                <a:cs typeface="Gill Sans MT"/>
              </a:rPr>
              <a:t>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(6)</a:t>
            </a:r>
            <a:endParaRPr lang="en-US" sz="2000" b="1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24</a:t>
            </a:fld>
            <a:endParaRPr lang="en-US"/>
          </a:p>
        </p:txBody>
      </p:sp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50" t="16596" r="9941"/>
          <a:stretch/>
        </p:blipFill>
        <p:spPr bwMode="auto">
          <a:xfrm>
            <a:off x="1005840" y="1517904"/>
            <a:ext cx="6675120" cy="49377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4034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758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C. 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ELEMENTOS DE COMPETENCIA </a:t>
            </a:r>
            <a:endParaRPr lang="en-US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3690156"/>
              </p:ext>
            </p:extLst>
          </p:nvPr>
        </p:nvGraphicFramePr>
        <p:xfrm>
          <a:off x="0" y="1018392"/>
          <a:ext cx="9024471" cy="5653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9520"/>
                <a:gridCol w="6924951"/>
              </a:tblGrid>
              <a:tr h="78807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0" kern="1200" noProof="0" smtClean="0">
                          <a:solidFill>
                            <a:srgbClr val="008000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1. Valoración </a:t>
                      </a:r>
                      <a:r>
                        <a:rPr lang="es-ES_tradnl" sz="2000" b="0" noProof="0" smtClean="0">
                          <a:solidFill>
                            <a:srgbClr val="008000"/>
                          </a:solidFill>
                          <a:effectLst/>
                          <a:latin typeface="Gill Sans MT"/>
                          <a:cs typeface="Gill Sans MT"/>
                        </a:rPr>
                        <a:t> </a:t>
                      </a:r>
                      <a:endParaRPr lang="es-ES_tradnl" sz="2000" b="0" noProof="0">
                        <a:solidFill>
                          <a:srgbClr val="008000"/>
                        </a:solidFill>
                        <a:latin typeface="Gill Sans MT"/>
                        <a:cs typeface="Gill Sans M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0" kern="1200" noProof="0" smtClean="0">
                          <a:solidFill>
                            <a:srgbClr val="000000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Aprender a aceptar y apreciar lo que eres, tus fortalezas y debilidades únicas. </a:t>
                      </a:r>
                      <a:endParaRPr lang="es-ES_tradnl" sz="2000" b="0" noProof="0">
                        <a:solidFill>
                          <a:srgbClr val="000000"/>
                        </a:solidFill>
                        <a:latin typeface="Gill Sans MT"/>
                        <a:cs typeface="Gill Sans M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78807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0" kern="1200" noProof="0" smtClean="0">
                          <a:solidFill>
                            <a:srgbClr val="008000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2. Evaluación</a:t>
                      </a:r>
                      <a:r>
                        <a:rPr lang="es-ES_tradnl" sz="2000" b="0" noProof="0" smtClean="0">
                          <a:solidFill>
                            <a:srgbClr val="008000"/>
                          </a:solidFill>
                          <a:effectLst/>
                          <a:latin typeface="Gill Sans MT"/>
                          <a:cs typeface="Gill Sans MT"/>
                        </a:rPr>
                        <a:t> </a:t>
                      </a:r>
                      <a:endParaRPr lang="es-ES_tradnl" sz="2000" b="0" noProof="0">
                        <a:solidFill>
                          <a:srgbClr val="008000"/>
                        </a:solidFill>
                        <a:latin typeface="Gill Sans MT"/>
                        <a:cs typeface="Gill Sans M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kern="1200" noProof="0" dirty="0" smtClean="0">
                          <a:solidFill>
                            <a:schemeClr val="dk1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El uso de diversos instrumentos para identificar y entender tus fortalezas y debilidades</a:t>
                      </a:r>
                      <a:r>
                        <a:rPr lang="es-ES_tradnl" sz="2000" b="1" kern="1200" noProof="0" dirty="0" smtClean="0">
                          <a:solidFill>
                            <a:schemeClr val="dk1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. </a:t>
                      </a:r>
                      <a:endParaRPr lang="es-ES_tradnl" sz="2000" kern="1200" noProof="0" dirty="0" smtClean="0">
                        <a:solidFill>
                          <a:schemeClr val="dk1"/>
                        </a:solidFill>
                        <a:effectLst/>
                        <a:latin typeface="Gill Sans MT"/>
                        <a:ea typeface="+mn-ea"/>
                        <a:cs typeface="Gill Sans M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50126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0" kern="1200" noProof="0" smtClean="0">
                          <a:solidFill>
                            <a:srgbClr val="008000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3. Adquisición </a:t>
                      </a:r>
                      <a:r>
                        <a:rPr lang="es-ES_tradnl" sz="2000" b="0" noProof="0" smtClean="0">
                          <a:solidFill>
                            <a:srgbClr val="008000"/>
                          </a:solidFill>
                          <a:effectLst/>
                          <a:latin typeface="Gill Sans MT"/>
                          <a:cs typeface="Gill Sans MT"/>
                        </a:rPr>
                        <a:t> </a:t>
                      </a:r>
                      <a:endParaRPr lang="es-ES_tradnl" sz="2000" b="0" noProof="0">
                        <a:solidFill>
                          <a:srgbClr val="008000"/>
                        </a:solidFill>
                        <a:latin typeface="Gill Sans MT"/>
                        <a:cs typeface="Gill Sans M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kern="1200" noProof="0" dirty="0" smtClean="0">
                          <a:solidFill>
                            <a:schemeClr val="dk1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La adopción de medidas prácticas para adquirir las competencias necesarias para prosperar en tus áreas de fortaleza y en tu contexto particular de liderazgo.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kern="1200" noProof="0" dirty="0" smtClean="0">
                          <a:solidFill>
                            <a:schemeClr val="dk1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El desarrollo de competencias es un proceso de aprendizaje en el desarrollo en los dominios cognitivo, afectivo, kinestésicos donde se adquieren nuevos conocimientos, actitudes y habilidades necesarias para liderar la transformación. .</a:t>
                      </a:r>
                      <a:r>
                        <a:rPr lang="es-ES_tradnl" sz="2000" noProof="0" dirty="0" smtClean="0">
                          <a:effectLst/>
                          <a:latin typeface="Gill Sans MT"/>
                          <a:cs typeface="Gill Sans MT"/>
                        </a:rPr>
                        <a:t> </a:t>
                      </a:r>
                      <a:endParaRPr lang="es-ES_tradnl" sz="2000" b="0" noProof="0" dirty="0">
                        <a:solidFill>
                          <a:srgbClr val="000000"/>
                        </a:solidFill>
                        <a:latin typeface="Gill Sans MT"/>
                        <a:cs typeface="Gill Sans M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78807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0" kern="1200" noProof="0" smtClean="0">
                          <a:solidFill>
                            <a:srgbClr val="008000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4. Aplicación </a:t>
                      </a:r>
                      <a:r>
                        <a:rPr lang="es-ES_tradnl" sz="2000" b="0" noProof="0" smtClean="0">
                          <a:solidFill>
                            <a:srgbClr val="008000"/>
                          </a:solidFill>
                          <a:effectLst/>
                          <a:latin typeface="Gill Sans MT"/>
                          <a:cs typeface="Gill Sans MT"/>
                        </a:rPr>
                        <a:t> </a:t>
                      </a:r>
                      <a:endParaRPr lang="es-ES_tradnl" sz="2000" b="0" noProof="0">
                        <a:solidFill>
                          <a:srgbClr val="008000"/>
                        </a:solidFill>
                        <a:latin typeface="Gill Sans MT"/>
                        <a:cs typeface="Gill Sans M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kern="1200" noProof="0" smtClean="0">
                          <a:solidFill>
                            <a:schemeClr val="dk1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Involucra las estrategias y técnicas para el uso de las competencias adquiridas en el liderazgo del cambio.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78807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0" kern="1200" noProof="0" smtClean="0">
                          <a:solidFill>
                            <a:srgbClr val="008000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5. Amplificación </a:t>
                      </a:r>
                      <a:r>
                        <a:rPr lang="es-ES_tradnl" sz="2000" b="0" noProof="0" smtClean="0">
                          <a:solidFill>
                            <a:srgbClr val="008000"/>
                          </a:solidFill>
                          <a:effectLst/>
                          <a:latin typeface="Gill Sans MT"/>
                          <a:cs typeface="Gill Sans MT"/>
                        </a:rPr>
                        <a:t> </a:t>
                      </a:r>
                      <a:endParaRPr lang="es-ES_tradnl" sz="2000" b="0" noProof="0">
                        <a:solidFill>
                          <a:srgbClr val="008000"/>
                        </a:solidFill>
                        <a:latin typeface="Gill Sans MT"/>
                        <a:cs typeface="Gill Sans M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kern="1200" noProof="0" dirty="0" smtClean="0">
                          <a:solidFill>
                            <a:schemeClr val="dk1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Multiplicación (más duradera). Como ejemplo, en la biología el resultado de la siembra es siempre más que lo que se siembra.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456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606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D. 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AREAS DE COMPETENCIA </a:t>
            </a:r>
            <a:endParaRPr lang="en-US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744" y="1106424"/>
            <a:ext cx="8668512" cy="5406862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s-ES_tradnl" sz="2600" dirty="0" smtClean="0">
                <a:latin typeface="Gill Sans MT"/>
                <a:cs typeface="Gill Sans MT"/>
              </a:rPr>
              <a:t>Esto tiene que ver con áreas en las que las competencias pueden ser aprendidas y utilizadas para el liderazgo eficaz del cambio.</a:t>
            </a:r>
          </a:p>
          <a:p>
            <a:pPr lvl="1">
              <a:lnSpc>
                <a:spcPct val="110000"/>
              </a:lnSpc>
              <a:buClr>
                <a:srgbClr val="008000"/>
              </a:buClr>
              <a:buFont typeface="Wingdings" charset="2"/>
              <a:buChar char="ü"/>
            </a:pPr>
            <a:r>
              <a:rPr lang="es-ES_tradnl" sz="2600" dirty="0" smtClean="0">
                <a:latin typeface="Gill Sans MT"/>
                <a:cs typeface="Gill Sans MT"/>
              </a:rPr>
              <a:t>Habilidades de Pensamiento (cognitivas)</a:t>
            </a:r>
          </a:p>
          <a:p>
            <a:pPr lvl="1">
              <a:lnSpc>
                <a:spcPct val="110000"/>
              </a:lnSpc>
              <a:buClr>
                <a:srgbClr val="008000"/>
              </a:buClr>
              <a:buFont typeface="Wingdings" charset="2"/>
              <a:buChar char="ü"/>
            </a:pPr>
            <a:r>
              <a:rPr lang="es-ES_tradnl" sz="2600" dirty="0" smtClean="0">
                <a:latin typeface="Gill Sans MT"/>
                <a:cs typeface="Gill Sans MT"/>
              </a:rPr>
              <a:t>Espiritual (corazón)</a:t>
            </a:r>
          </a:p>
          <a:p>
            <a:pPr lvl="1">
              <a:lnSpc>
                <a:spcPct val="110000"/>
              </a:lnSpc>
              <a:buClr>
                <a:srgbClr val="008000"/>
              </a:buClr>
              <a:buFont typeface="Wingdings" charset="2"/>
              <a:buChar char="ü"/>
            </a:pPr>
            <a:r>
              <a:rPr lang="es-ES_tradnl" sz="2600" dirty="0" smtClean="0">
                <a:latin typeface="Gill Sans MT"/>
                <a:cs typeface="Gill Sans MT"/>
              </a:rPr>
              <a:t>Relacional / Emocional (Social)</a:t>
            </a:r>
          </a:p>
          <a:p>
            <a:pPr lvl="1">
              <a:lnSpc>
                <a:spcPct val="110000"/>
              </a:lnSpc>
              <a:buClr>
                <a:srgbClr val="008000"/>
              </a:buClr>
              <a:buFont typeface="Wingdings" charset="2"/>
              <a:buChar char="ü"/>
            </a:pPr>
            <a:r>
              <a:rPr lang="es-ES_tradnl" sz="2600" dirty="0" smtClean="0">
                <a:latin typeface="Gill Sans MT"/>
                <a:cs typeface="Gill Sans MT"/>
              </a:rPr>
              <a:t>Técnica (Tema Relacionado)</a:t>
            </a:r>
          </a:p>
          <a:p>
            <a:pPr marL="857250" lvl="2" indent="-457200">
              <a:lnSpc>
                <a:spcPct val="110000"/>
              </a:lnSpc>
              <a:buClr>
                <a:srgbClr val="008000"/>
              </a:buClr>
              <a:buFont typeface="Wingdings" charset="2"/>
              <a:buChar char="ü"/>
            </a:pPr>
            <a:r>
              <a:rPr lang="es-ES_tradnl" b="1" dirty="0" smtClean="0"/>
              <a:t>Física (Materiales, Económicos, Organizacional): </a:t>
            </a:r>
            <a:r>
              <a:rPr lang="es-ES_tradnl" dirty="0" smtClean="0"/>
              <a:t>El área física se mide por el potencial de los recursos; es decir la capacidad de agregar valor y aprovechar al máximo los recursos y las oportunidades existentes. </a:t>
            </a:r>
          </a:p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endParaRPr lang="es-ES_tradnl" sz="2600" dirty="0" smtClean="0">
              <a:latin typeface="Gill Sans MT"/>
              <a:cs typeface="Gill Sans MT"/>
            </a:endParaRPr>
          </a:p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r>
              <a:rPr lang="es-ES_tradnl" sz="2600" dirty="0" smtClean="0">
                <a:latin typeface="Gill Sans MT"/>
                <a:cs typeface="Gill Sans MT"/>
              </a:rPr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883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E. 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NIVELES DE </a:t>
            </a:r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COMPETENCIA</a:t>
            </a:r>
            <a:endParaRPr lang="en-US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Autofit/>
          </a:bodyPr>
          <a:lstStyle/>
          <a:p>
            <a:pPr marL="457200" lvl="0" indent="-457200">
              <a:lnSpc>
                <a:spcPct val="110000"/>
              </a:lnSpc>
              <a:buClr>
                <a:srgbClr val="008000"/>
              </a:buClr>
              <a:buFont typeface="+mj-lt"/>
              <a:buAutoNum type="arabicPeriod"/>
            </a:pPr>
            <a:r>
              <a:rPr lang="es-ES_tradnl" sz="2800" b="1" dirty="0" smtClean="0">
                <a:latin typeface="Gill Sans MT"/>
                <a:cs typeface="Gill Sans MT"/>
              </a:rPr>
              <a:t>Personal </a:t>
            </a:r>
            <a:endParaRPr lang="es-ES_tradnl" sz="2800" dirty="0" smtClean="0">
              <a:latin typeface="Gill Sans MT"/>
              <a:cs typeface="Gill Sans MT"/>
            </a:endParaRPr>
          </a:p>
          <a:p>
            <a:pPr marL="857250" lvl="1" indent="-457200">
              <a:lnSpc>
                <a:spcPct val="110000"/>
              </a:lnSpc>
              <a:buClr>
                <a:schemeClr val="accent3"/>
              </a:buClr>
              <a:buFont typeface="+mj-lt"/>
              <a:buAutoNum type="alphaLcPeriod"/>
            </a:pPr>
            <a:r>
              <a:rPr lang="es-ES_tradnl" dirty="0" smtClean="0">
                <a:latin typeface="Gill Sans MT"/>
                <a:cs typeface="Gill Sans MT"/>
              </a:rPr>
              <a:t>Aprendiz</a:t>
            </a:r>
          </a:p>
          <a:p>
            <a:pPr marL="857250" lvl="1" indent="-457200">
              <a:lnSpc>
                <a:spcPct val="110000"/>
              </a:lnSpc>
              <a:buClr>
                <a:schemeClr val="accent3"/>
              </a:buClr>
              <a:buFont typeface="+mj-lt"/>
              <a:buAutoNum type="alphaLcPeriod"/>
            </a:pPr>
            <a:r>
              <a:rPr lang="es-ES_tradnl" dirty="0" smtClean="0">
                <a:latin typeface="Gill Sans MT"/>
                <a:cs typeface="Gill Sans MT"/>
              </a:rPr>
              <a:t>Práctico</a:t>
            </a:r>
          </a:p>
          <a:p>
            <a:pPr marL="857250" lvl="1" indent="-457200">
              <a:lnSpc>
                <a:spcPct val="110000"/>
              </a:lnSpc>
              <a:buClr>
                <a:schemeClr val="accent3"/>
              </a:buClr>
              <a:buFont typeface="+mj-lt"/>
              <a:buAutoNum type="alphaLcPeriod"/>
            </a:pPr>
            <a:r>
              <a:rPr lang="es-ES_tradnl" dirty="0" smtClean="0">
                <a:latin typeface="Gill Sans MT"/>
                <a:cs typeface="Gill Sans MT"/>
              </a:rPr>
              <a:t>Maestro</a:t>
            </a:r>
          </a:p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r>
              <a:rPr lang="es-ES_tradnl" sz="28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2. </a:t>
            </a:r>
            <a:r>
              <a:rPr lang="es-ES_tradnl" sz="2800" b="1" dirty="0" smtClean="0">
                <a:latin typeface="Gill Sans MT"/>
                <a:cs typeface="Gill Sans MT"/>
              </a:rPr>
              <a:t>	 Capacitación y equipamiento de los demás</a:t>
            </a:r>
            <a:r>
              <a:rPr lang="es-ES_tradnl" sz="2800" dirty="0" smtClean="0">
                <a:latin typeface="Gill Sans MT"/>
                <a:cs typeface="Gill Sans MT"/>
              </a:rPr>
              <a:t> </a:t>
            </a:r>
          </a:p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r>
              <a:rPr lang="es-ES_tradnl" sz="2000" dirty="0" smtClean="0">
                <a:latin typeface="Gill Sans MT"/>
                <a:cs typeface="Gill Sans MT"/>
              </a:rPr>
              <a:t> (conceptual, habilidades de comunicación, </a:t>
            </a:r>
            <a:r>
              <a:rPr lang="es-ES_tradnl" sz="2000" dirty="0" err="1" smtClean="0">
                <a:latin typeface="Gill Sans MT"/>
                <a:cs typeface="Gill Sans MT"/>
              </a:rPr>
              <a:t>coaching</a:t>
            </a:r>
            <a:r>
              <a:rPr lang="es-ES_tradnl" sz="2000" dirty="0" smtClean="0">
                <a:latin typeface="Gill Sans MT"/>
                <a:cs typeface="Gill Sans MT"/>
              </a:rPr>
              <a:t>)</a:t>
            </a:r>
          </a:p>
          <a:p>
            <a:pPr marL="857250" lvl="1" indent="-457200">
              <a:lnSpc>
                <a:spcPct val="110000"/>
              </a:lnSpc>
              <a:buClr>
                <a:schemeClr val="accent3"/>
              </a:buClr>
              <a:buFont typeface="+mj-lt"/>
              <a:buAutoNum type="alphaLcPeriod"/>
            </a:pPr>
            <a:r>
              <a:rPr lang="es-ES_tradnl" dirty="0" smtClean="0">
                <a:latin typeface="Gill Sans MT"/>
                <a:cs typeface="Gill Sans MT"/>
              </a:rPr>
              <a:t>Mentor</a:t>
            </a:r>
          </a:p>
          <a:p>
            <a:pPr marL="857250" lvl="1" indent="-457200">
              <a:lnSpc>
                <a:spcPct val="110000"/>
              </a:lnSpc>
              <a:buClr>
                <a:schemeClr val="accent3"/>
              </a:buClr>
              <a:buFont typeface="+mj-lt"/>
              <a:buAutoNum type="alphaLcPeriod"/>
            </a:pPr>
            <a:r>
              <a:rPr lang="es-ES_tradnl" dirty="0" err="1" smtClean="0">
                <a:latin typeface="Gill Sans MT"/>
                <a:cs typeface="Gill Sans MT"/>
              </a:rPr>
              <a:t>Empoderador</a:t>
            </a:r>
            <a:r>
              <a:rPr lang="es-ES_tradnl" dirty="0" smtClean="0">
                <a:latin typeface="Gill Sans MT"/>
                <a:cs typeface="Gill Sans MT"/>
              </a:rPr>
              <a:t> </a:t>
            </a:r>
          </a:p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endParaRPr lang="es-ES_tradnl" sz="2200" dirty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469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8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F. PREFERENCIA DE ACCIÓN DEL LIDERAZGO (PAL</a:t>
            </a:r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)</a:t>
            </a:r>
            <a:endParaRPr lang="en-US" sz="32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592" y="1197864"/>
            <a:ext cx="8833104" cy="5523611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_tradnl" sz="2800" dirty="0" smtClean="0">
                <a:latin typeface="Gill Sans MT"/>
                <a:cs typeface="Gill Sans MT"/>
              </a:rPr>
              <a:t>La Preferencia de Acción del Liderazgo explora la forma en que somos naturalmente impulsados al liderazgo.</a:t>
            </a: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_tradnl" sz="2800" dirty="0" smtClean="0">
                <a:latin typeface="Gill Sans MT"/>
                <a:cs typeface="Gill Sans MT"/>
              </a:rPr>
              <a:t>Los líderes tienen preferencias de acción; es decir sus tendencias preferidas para la acción en diversas situaciones. Pueden ser Soñadores, Diseñadores, Desarrolladores, o Controladores. La mayoría de los líderes tendrán combinaciones de estas tendencias en diferentes grados. Estas tendencias a la acción también influyen, el aprendizaje, la comunicación, la motivación y estilos de ejecución.</a:t>
            </a:r>
          </a:p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endParaRPr lang="en-US" sz="2800" dirty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43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F. PREFERENCIA DE ACCIÓN DEL LIDERAZGO (PAL)</a:t>
            </a:r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(2)</a:t>
            </a:r>
            <a:endParaRPr lang="en-US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9636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008000"/>
                </a:solidFill>
              </a:rPr>
              <a:t>1</a:t>
            </a:r>
            <a:r>
              <a:rPr lang="es-ES_tradnl" sz="2800" b="1" dirty="0" smtClean="0">
                <a:solidFill>
                  <a:srgbClr val="008000"/>
                </a:solidFill>
              </a:rPr>
              <a:t>.</a:t>
            </a:r>
            <a:r>
              <a:rPr lang="es-ES_tradnl" sz="2800" b="1" dirty="0" smtClean="0"/>
              <a:t> Cuatro Acciones de los Líderes </a:t>
            </a:r>
            <a:endParaRPr lang="es-ES_tradnl" sz="2800" dirty="0" smtClean="0"/>
          </a:p>
          <a:p>
            <a:r>
              <a:rPr lang="es-ES_tradnl" sz="2000" dirty="0" smtClean="0"/>
              <a:t>Hay cuatro acciones de los líderes en este modelo: soñar, diseñar, desarrollar y conducir. El motor para estas acciones es la orientación del deseo de los líderes.</a:t>
            </a:r>
          </a:p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endParaRPr lang="es-ES_tradnl" sz="2800" dirty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29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153908"/>
              </p:ext>
            </p:extLst>
          </p:nvPr>
        </p:nvGraphicFramePr>
        <p:xfrm>
          <a:off x="435428" y="3104843"/>
          <a:ext cx="8374852" cy="3598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6744"/>
                <a:gridCol w="6958108"/>
              </a:tblGrid>
              <a:tr h="42845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ACCIÓN </a:t>
                      </a:r>
                      <a:r>
                        <a:rPr lang="en-US" sz="2000" dirty="0" smtClean="0">
                          <a:effectLst/>
                          <a:latin typeface="Gill Sans MT"/>
                          <a:cs typeface="Gill Sans MT"/>
                        </a:rPr>
                        <a:t> </a:t>
                      </a:r>
                      <a:endParaRPr lang="en-US" sz="2000" dirty="0">
                        <a:latin typeface="Gill Sans MT"/>
                        <a:cs typeface="Gill Sans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EXPLANACI</a:t>
                      </a:r>
                      <a:r>
                        <a:rPr lang="es-ES" sz="2000" b="1" kern="1200" dirty="0" smtClean="0">
                          <a:solidFill>
                            <a:schemeClr val="lt1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ÓN</a:t>
                      </a:r>
                      <a:r>
                        <a:rPr lang="en-US" sz="2000" dirty="0" smtClean="0">
                          <a:effectLst/>
                          <a:latin typeface="Gill Sans MT"/>
                          <a:cs typeface="Gill Sans MT"/>
                        </a:rPr>
                        <a:t> </a:t>
                      </a:r>
                      <a:endParaRPr lang="en-US" sz="2000" dirty="0">
                        <a:latin typeface="Gill Sans MT"/>
                        <a:cs typeface="Gill Sans MT"/>
                      </a:endParaRPr>
                    </a:p>
                  </a:txBody>
                  <a:tcPr/>
                </a:tc>
              </a:tr>
              <a:tr h="4284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_tradnl" sz="2000" b="1" kern="1200" noProof="0" smtClean="0">
                          <a:solidFill>
                            <a:schemeClr val="dk1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Deseo</a:t>
                      </a:r>
                      <a:r>
                        <a:rPr lang="es-ES_tradnl" sz="2000" noProof="0" smtClean="0">
                          <a:effectLst/>
                          <a:latin typeface="Gill Sans MT"/>
                          <a:cs typeface="Gill Sans MT"/>
                        </a:rPr>
                        <a:t> </a:t>
                      </a:r>
                      <a:endParaRPr lang="es-ES_tradnl" sz="2000" noProof="0">
                        <a:latin typeface="Gill Sans MT"/>
                        <a:cs typeface="Gill Sans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_tradnl" sz="2000" b="0" kern="1200" noProof="0" dirty="0" smtClean="0">
                          <a:solidFill>
                            <a:schemeClr val="dk1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Deseo para cambiar</a:t>
                      </a:r>
                      <a:endParaRPr lang="es-ES_tradnl" sz="2000" b="0" noProof="0" dirty="0">
                        <a:latin typeface="Gill Sans MT"/>
                        <a:cs typeface="Gill Sans MT"/>
                      </a:endParaRPr>
                    </a:p>
                  </a:txBody>
                  <a:tcPr/>
                </a:tc>
              </a:tr>
              <a:tr h="4284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_tradnl" sz="2000" b="1" kern="1200" noProof="0" smtClean="0">
                          <a:solidFill>
                            <a:schemeClr val="dk1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Sueño</a:t>
                      </a:r>
                      <a:r>
                        <a:rPr lang="es-ES_tradnl" sz="2000" noProof="0" smtClean="0">
                          <a:effectLst/>
                          <a:latin typeface="Gill Sans MT"/>
                          <a:cs typeface="Gill Sans MT"/>
                        </a:rPr>
                        <a:t> </a:t>
                      </a:r>
                      <a:endParaRPr lang="es-ES_tradnl" sz="2000" noProof="0">
                        <a:latin typeface="Gill Sans MT"/>
                        <a:cs typeface="Gill Sans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_tradnl" sz="2000" kern="1200" noProof="0" dirty="0" smtClean="0">
                          <a:solidFill>
                            <a:schemeClr val="dk1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Soñar el futuro</a:t>
                      </a:r>
                      <a:endParaRPr lang="es-ES_tradnl" sz="2000" noProof="0" dirty="0">
                        <a:latin typeface="Gill Sans MT"/>
                        <a:cs typeface="Gill Sans MT"/>
                      </a:endParaRPr>
                    </a:p>
                  </a:txBody>
                  <a:tcPr/>
                </a:tc>
              </a:tr>
              <a:tr h="7712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_tradnl" sz="2000" b="1" kern="1200" noProof="0" smtClean="0">
                          <a:solidFill>
                            <a:schemeClr val="dk1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Diseño</a:t>
                      </a:r>
                      <a:r>
                        <a:rPr lang="es-ES_tradnl" sz="2000" noProof="0" smtClean="0">
                          <a:effectLst/>
                          <a:latin typeface="Gill Sans MT"/>
                          <a:cs typeface="Gill Sans MT"/>
                        </a:rPr>
                        <a:t> </a:t>
                      </a:r>
                      <a:endParaRPr lang="es-ES_tradnl" sz="2000" noProof="0">
                        <a:latin typeface="Gill Sans MT"/>
                        <a:cs typeface="Gill Sans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_tradnl" sz="2000" kern="1200" noProof="0" smtClean="0">
                          <a:solidFill>
                            <a:schemeClr val="dk1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Diseñar/Proyectar la estrategia para moverse del status quo hacia el futuro deseado </a:t>
                      </a:r>
                      <a:endParaRPr lang="es-ES_tradnl" sz="2000" noProof="0">
                        <a:latin typeface="Gill Sans MT"/>
                        <a:cs typeface="Gill Sans MT"/>
                      </a:endParaRPr>
                    </a:p>
                  </a:txBody>
                  <a:tcPr/>
                </a:tc>
              </a:tr>
              <a:tr h="7712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_tradnl" sz="2000" b="1" kern="1200" noProof="0" dirty="0" smtClean="0">
                          <a:solidFill>
                            <a:schemeClr val="dk1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Desarrollo</a:t>
                      </a:r>
                      <a:endParaRPr lang="es-ES_tradnl" sz="2000" noProof="0" dirty="0" smtClean="0">
                        <a:effectLst/>
                        <a:latin typeface="Gill Sans MT"/>
                        <a:cs typeface="Gill Sans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_tradnl" sz="2000" kern="1200" noProof="0" dirty="0" smtClean="0">
                          <a:solidFill>
                            <a:schemeClr val="dk1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 Desarrollar líderes y recursos críticos para implementar la estrategia</a:t>
                      </a:r>
                      <a:endParaRPr lang="es-ES_tradnl" sz="2000" noProof="0" dirty="0">
                        <a:latin typeface="Gill Sans MT"/>
                        <a:cs typeface="Gill Sans MT"/>
                      </a:endParaRPr>
                    </a:p>
                  </a:txBody>
                  <a:tcPr/>
                </a:tc>
              </a:tr>
              <a:tr h="7712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_tradnl" sz="2000" b="1" kern="1200" noProof="0" smtClean="0">
                          <a:solidFill>
                            <a:schemeClr val="dk1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Conducir</a:t>
                      </a:r>
                      <a:r>
                        <a:rPr lang="es-ES_tradnl" sz="2000" noProof="0" smtClean="0">
                          <a:effectLst/>
                          <a:latin typeface="Gill Sans MT"/>
                          <a:cs typeface="Gill Sans MT"/>
                        </a:rPr>
                        <a:t> </a:t>
                      </a:r>
                      <a:endParaRPr lang="es-ES_tradnl" sz="2000" noProof="0">
                        <a:latin typeface="Gill Sans MT"/>
                        <a:cs typeface="Gill Sans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kern="1200" noProof="0" dirty="0" smtClean="0">
                          <a:solidFill>
                            <a:schemeClr val="dk1"/>
                          </a:solidFill>
                          <a:effectLst/>
                          <a:latin typeface="Gill Sans MT"/>
                          <a:ea typeface="+mn-ea"/>
                          <a:cs typeface="Gill Sans MT"/>
                        </a:rPr>
                        <a:t>Implementar estrategia; evaluar el progreso; y hacer las mejorías necesarias</a:t>
                      </a:r>
                      <a:r>
                        <a:rPr lang="es-ES_tradnl" sz="2000" noProof="0" dirty="0" smtClean="0">
                          <a:effectLst/>
                          <a:latin typeface="Gill Sans MT"/>
                          <a:cs typeface="Gill Sans MT"/>
                        </a:rPr>
                        <a:t> </a:t>
                      </a:r>
                      <a:endParaRPr lang="es-ES_tradnl" sz="2000" noProof="0" dirty="0">
                        <a:latin typeface="Gill Sans MT"/>
                        <a:cs typeface="Gill Sans M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0034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6696"/>
            <a:ext cx="8229600" cy="4525963"/>
          </a:xfrm>
        </p:spPr>
        <p:txBody>
          <a:bodyPr anchor="ctr">
            <a:noAutofit/>
          </a:bodyPr>
          <a:lstStyle/>
          <a:p>
            <a:pPr marL="0" indent="0" algn="ctr">
              <a:buClr>
                <a:srgbClr val="008000"/>
              </a:buClr>
              <a:buNone/>
            </a:pPr>
            <a:r>
              <a:rPr lang="en-US" sz="3600" dirty="0" smtClean="0">
                <a:solidFill>
                  <a:schemeClr val="accent3"/>
                </a:solidFill>
                <a:latin typeface="+mj-lt"/>
                <a:cs typeface="Gill Sans MT"/>
              </a:rPr>
              <a:t>I. Introducción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330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F. PREFERENCIA DE ACCIÓN DEL LIDERAZGO (PAL)</a:t>
            </a:r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(3)</a:t>
            </a:r>
            <a:endParaRPr lang="en-US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30</a:t>
            </a:fld>
            <a:endParaRPr lang="en-US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508500" y="6351882"/>
            <a:ext cx="1661188" cy="117827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CCCCCC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rot="0" vert="horz" wrap="square" lIns="36576" tIns="36576" rIns="36576" bIns="36576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es-ES_tradnl" sz="1400" b="1" i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Deseo por Cambiar</a:t>
            </a:r>
            <a:endParaRPr lang="es-ES_tradnl" sz="12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512064" y="1566829"/>
            <a:ext cx="1276596" cy="63167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CCCCCC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rot="0" vert="horz" wrap="square" lIns="36576" tIns="36576" rIns="36576" bIns="36576" anchor="t" anchorCtr="0" upright="1">
            <a:noAutofit/>
          </a:bodyPr>
          <a:lstStyle/>
          <a:p>
            <a:pPr marL="142875" algn="ctr"/>
            <a:r>
              <a:rPr lang="es-ES_tradnl" sz="1400" b="1" i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Soñar un Nuevo futuro</a:t>
            </a:r>
            <a:endParaRPr lang="es-ES_tradnl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79900" y="5650832"/>
            <a:ext cx="914400" cy="189982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CCCCCC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rot="0" vert="horz" wrap="square" lIns="36576" tIns="36576" rIns="36576" bIns="36576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es-ES_tradnl" sz="1400" b="1" i="1" dirty="0" smtClean="0">
                <a:solidFill>
                  <a:srgbClr val="CC0000"/>
                </a:solidFill>
                <a:effectLst/>
                <a:latin typeface="Times New Roman"/>
                <a:ea typeface="Times New Roman"/>
              </a:rPr>
              <a:t>Diseñar estrategia</a:t>
            </a:r>
            <a:endParaRPr lang="es-ES_tradnl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279900" y="4322491"/>
            <a:ext cx="1143000" cy="29432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CCCCCC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rot="0" vert="horz" wrap="square" lIns="36576" tIns="36576" rIns="36576" bIns="36576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es-ES_tradnl" sz="1400" b="1" i="1" dirty="0" smtClean="0">
                <a:solidFill>
                  <a:srgbClr val="CC0000"/>
                </a:solidFill>
                <a:effectLst/>
                <a:latin typeface="Times New Roman"/>
                <a:ea typeface="Times New Roman"/>
              </a:rPr>
              <a:t>Desarrollar Capacidad</a:t>
            </a:r>
            <a:endParaRPr lang="es-ES_tradnl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240020" y="2805475"/>
            <a:ext cx="914400" cy="423499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CCCCCC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rot="0" vert="horz" wrap="square" lIns="36576" tIns="36576" rIns="36576" bIns="36576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_tradnl" sz="1400" b="1" i="1" dirty="0" smtClean="0">
                <a:solidFill>
                  <a:srgbClr val="CC0000"/>
                </a:solidFill>
                <a:effectLst/>
                <a:latin typeface="Times New Roman"/>
                <a:ea typeface="Times New Roman"/>
              </a:rPr>
              <a:t>Conducir cambio</a:t>
            </a:r>
            <a:endParaRPr lang="es-ES_tradnl" sz="1200" dirty="0">
              <a:effectLst/>
              <a:latin typeface="Times New Roman"/>
              <a:ea typeface="Times New Roman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1194300" y="2134580"/>
            <a:ext cx="0" cy="42217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169688" y="1658269"/>
            <a:ext cx="666782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8000"/>
              </a:buClr>
              <a:buFont typeface="Arial"/>
              <a:buChar char="•"/>
            </a:pPr>
            <a:r>
              <a:rPr lang="es-ES_tradnl" sz="2400" i="1" dirty="0" smtClean="0">
                <a:latin typeface="Gill Sans MT"/>
                <a:cs typeface="Gill Sans MT"/>
              </a:rPr>
              <a:t>Soñar consiste en la idealización del futuro deseado</a:t>
            </a:r>
            <a:r>
              <a:rPr lang="es-ES_tradnl" sz="2400" dirty="0" smtClean="0">
                <a:latin typeface="Gill Sans MT"/>
                <a:cs typeface="Gill Sans MT"/>
              </a:rPr>
              <a:t>. </a:t>
            </a:r>
          </a:p>
          <a:p>
            <a:pPr marL="342900" indent="-342900">
              <a:buClr>
                <a:srgbClr val="008000"/>
              </a:buClr>
              <a:buFont typeface="Arial"/>
              <a:buChar char="•"/>
            </a:pPr>
            <a:r>
              <a:rPr lang="es-ES_tradnl" sz="2400" i="1" dirty="0" smtClean="0">
                <a:latin typeface="Gill Sans MT"/>
                <a:cs typeface="Gill Sans MT"/>
              </a:rPr>
              <a:t>Proyectar/Diseñar implica la exploración creativa de las estrategias más efectivas para llegar a un futuro deseado</a:t>
            </a:r>
            <a:r>
              <a:rPr lang="es-ES_tradnl" sz="2400" dirty="0" smtClean="0">
                <a:latin typeface="Gill Sans MT"/>
                <a:cs typeface="Gill Sans MT"/>
              </a:rPr>
              <a:t>.</a:t>
            </a:r>
          </a:p>
          <a:p>
            <a:pPr marL="342900" indent="-342900">
              <a:buClr>
                <a:srgbClr val="008000"/>
              </a:buClr>
              <a:buFont typeface="Arial"/>
              <a:buChar char="•"/>
            </a:pPr>
            <a:r>
              <a:rPr lang="es-ES_tradnl" sz="2400" i="1" dirty="0" smtClean="0">
                <a:latin typeface="Gill Sans MT"/>
                <a:cs typeface="Gill Sans MT"/>
              </a:rPr>
              <a:t>Desarrollar implica el desarrollo de las personas y los recursos necesarios para la implementación de las estrategias más creativas y efectivas</a:t>
            </a:r>
            <a:r>
              <a:rPr lang="es-ES_tradnl" sz="2400" dirty="0" smtClean="0">
                <a:latin typeface="Gill Sans MT"/>
                <a:cs typeface="Gill Sans MT"/>
              </a:rPr>
              <a:t>. </a:t>
            </a:r>
          </a:p>
          <a:p>
            <a:pPr marL="342900" indent="-342900">
              <a:buClr>
                <a:srgbClr val="008000"/>
              </a:buClr>
              <a:buFont typeface="Arial"/>
              <a:buChar char="•"/>
            </a:pPr>
            <a:r>
              <a:rPr lang="es-ES_tradnl" sz="2400" i="1" dirty="0" smtClean="0">
                <a:latin typeface="Gill Sans MT"/>
                <a:cs typeface="Gill Sans MT"/>
              </a:rPr>
              <a:t>Conducir/Dirigir implica la ejecución o aplicación efectiva de las estrategias hacia alcanzar los objetivos. Los </a:t>
            </a:r>
            <a:r>
              <a:rPr lang="es-ES_tradnl" sz="2400" i="1" dirty="0">
                <a:latin typeface="Gill Sans MT"/>
                <a:cs typeface="Gill Sans MT"/>
              </a:rPr>
              <a:t>l</a:t>
            </a:r>
            <a:r>
              <a:rPr lang="es-ES_tradnl" sz="2400" i="1" dirty="0" smtClean="0">
                <a:latin typeface="Gill Sans MT"/>
                <a:cs typeface="Gill Sans MT"/>
              </a:rPr>
              <a:t>íderes normalmente tienen niveles de fuerza en cuanto a estas cuatro acciones de liderazgo</a:t>
            </a:r>
            <a:r>
              <a:rPr lang="es-ES_tradnl" sz="2400" dirty="0" smtClean="0">
                <a:latin typeface="Gill Sans MT"/>
                <a:cs typeface="Gill Sans MT"/>
              </a:rPr>
              <a:t>.</a:t>
            </a:r>
            <a:endParaRPr lang="es-ES_tradnl" sz="2400" dirty="0"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5143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F. PREFERENCIA DE ACCIÓN DEL LIDERAZGO (PAL)</a:t>
            </a:r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(4)</a:t>
            </a:r>
            <a:endParaRPr lang="en-US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008000"/>
                </a:solidFill>
                <a:latin typeface="Gill Sans MT"/>
                <a:cs typeface="Gill Sans MT"/>
              </a:rPr>
              <a:t>2</a:t>
            </a:r>
            <a:r>
              <a:rPr lang="en-US" sz="28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.	</a:t>
            </a:r>
            <a:r>
              <a:rPr lang="en-US" sz="2800" b="1" dirty="0">
                <a:latin typeface="Gill Sans MT"/>
                <a:cs typeface="Gill Sans MT"/>
              </a:rPr>
              <a:t> </a:t>
            </a:r>
            <a:r>
              <a:rPr lang="es-ES_tradnl" sz="2800" b="1" dirty="0" smtClean="0">
                <a:latin typeface="Gill Sans MT"/>
                <a:cs typeface="Gill Sans MT"/>
              </a:rPr>
              <a:t>Preferencias de Acción del Liderazgo (PAL)</a:t>
            </a:r>
            <a:endParaRPr lang="es-ES_tradnl" sz="2800" dirty="0" smtClean="0">
              <a:latin typeface="Gill Sans MT"/>
              <a:cs typeface="Gill Sans MT"/>
            </a:endParaRPr>
          </a:p>
          <a:p>
            <a:pPr>
              <a:buClr>
                <a:schemeClr val="accent3"/>
              </a:buClr>
            </a:pPr>
            <a:r>
              <a:rPr lang="es-ES_tradnl" sz="2800" dirty="0" smtClean="0">
                <a:latin typeface="Gill Sans MT"/>
                <a:cs typeface="Gill Sans MT"/>
              </a:rPr>
              <a:t>	 Los líderes tienen </a:t>
            </a:r>
            <a:r>
              <a:rPr lang="es-ES_tradnl" sz="2800" u="sng" dirty="0" smtClean="0">
                <a:latin typeface="Gill Sans MT"/>
                <a:cs typeface="Gill Sans MT"/>
              </a:rPr>
              <a:t>diferentes grados de preferencias de acción</a:t>
            </a:r>
            <a:r>
              <a:rPr lang="es-ES_tradnl" sz="2800" dirty="0" smtClean="0">
                <a:latin typeface="Gill Sans MT"/>
                <a:cs typeface="Gill Sans MT"/>
              </a:rPr>
              <a:t> de liderazgo como Soñadores, Diseñadores, Desarrolladores y Controladores. </a:t>
            </a:r>
          </a:p>
          <a:p>
            <a:pPr>
              <a:buClr>
                <a:schemeClr val="accent3"/>
              </a:buClr>
            </a:pPr>
            <a:r>
              <a:rPr lang="es-ES_tradnl" sz="2800" dirty="0" smtClean="0">
                <a:latin typeface="Gill Sans MT"/>
                <a:cs typeface="Gill Sans MT"/>
              </a:rPr>
              <a:t>La mezcla única de orientaciones de acción de liderazgo como soñadores , diseñadores, desarrolladores y controladores, contribuyen a la acción del liderazgo, resultados y estilos de liderazgo.</a:t>
            </a:r>
            <a:endParaRPr lang="es-ES_tradnl" sz="2800" dirty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201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94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F. PREFERENCIA DE ACCIÓN DEL LIDERAZGO (PAL)</a:t>
            </a:r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(5)</a:t>
            </a:r>
            <a:endParaRPr lang="en-US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1892"/>
            <a:ext cx="8229600" cy="4525963"/>
          </a:xfrm>
        </p:spPr>
        <p:txBody>
          <a:bodyPr>
            <a:noAutofit/>
          </a:bodyPr>
          <a:lstStyle/>
          <a:p>
            <a:pPr marL="0" indent="0">
              <a:buClr>
                <a:srgbClr val="008000"/>
              </a:buClr>
              <a:buNone/>
            </a:pPr>
            <a:r>
              <a:rPr lang="en-US" sz="28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a.</a:t>
            </a:r>
            <a:r>
              <a:rPr lang="en-US" sz="2800" b="1" dirty="0" smtClean="0">
                <a:latin typeface="Gill Sans MT"/>
                <a:cs typeface="Gill Sans MT"/>
              </a:rPr>
              <a:t>	</a:t>
            </a:r>
            <a:r>
              <a:rPr lang="en-US" sz="2800" b="1" dirty="0">
                <a:latin typeface="Gill Sans MT"/>
                <a:cs typeface="Gill Sans MT"/>
              </a:rPr>
              <a:t> </a:t>
            </a:r>
            <a:r>
              <a:rPr lang="es-ES_tradnl" sz="2800" b="1" dirty="0" smtClean="0">
                <a:latin typeface="Gill Sans MT"/>
                <a:cs typeface="Gill Sans MT"/>
              </a:rPr>
              <a:t>Soñador </a:t>
            </a:r>
            <a:endParaRPr lang="es-ES_tradnl" sz="2800" dirty="0" smtClean="0">
              <a:latin typeface="Gill Sans MT"/>
              <a:cs typeface="Gill Sans MT"/>
            </a:endParaRPr>
          </a:p>
          <a:p>
            <a:pPr lvl="1">
              <a:buClr>
                <a:schemeClr val="accent3"/>
              </a:buClr>
            </a:pPr>
            <a:r>
              <a:rPr lang="es-ES_tradnl" sz="2400" dirty="0" smtClean="0">
                <a:latin typeface="Gill Sans MT"/>
                <a:cs typeface="Gill Sans MT"/>
              </a:rPr>
              <a:t>Futurista</a:t>
            </a:r>
          </a:p>
          <a:p>
            <a:pPr lvl="1">
              <a:buClr>
                <a:schemeClr val="accent3"/>
              </a:buClr>
            </a:pPr>
            <a:r>
              <a:rPr lang="es-ES_tradnl" sz="2400" dirty="0" smtClean="0">
                <a:latin typeface="Gill Sans MT"/>
                <a:cs typeface="Gill Sans MT"/>
              </a:rPr>
              <a:t>Ver nuevas posibilidades</a:t>
            </a:r>
          </a:p>
          <a:p>
            <a:pPr lvl="1">
              <a:buClr>
                <a:schemeClr val="accent3"/>
              </a:buClr>
            </a:pPr>
            <a:r>
              <a:rPr lang="es-ES_tradnl" sz="2400" dirty="0" smtClean="0">
                <a:latin typeface="Gill Sans MT"/>
                <a:cs typeface="Gill Sans MT"/>
              </a:rPr>
              <a:t>Optimista</a:t>
            </a:r>
          </a:p>
          <a:p>
            <a:pPr lvl="1">
              <a:buClr>
                <a:schemeClr val="accent3"/>
              </a:buClr>
            </a:pPr>
            <a:r>
              <a:rPr lang="es-ES_tradnl" sz="2400" dirty="0" smtClean="0">
                <a:latin typeface="Gill Sans MT"/>
                <a:cs typeface="Gill Sans MT"/>
              </a:rPr>
              <a:t>Pregunta: "¿Por qué no?"</a:t>
            </a:r>
          </a:p>
          <a:p>
            <a:pPr lvl="1">
              <a:buClr>
                <a:schemeClr val="accent3"/>
              </a:buClr>
            </a:pPr>
            <a:r>
              <a:rPr lang="es-ES_tradnl" sz="2400" dirty="0" smtClean="0">
                <a:latin typeface="Gill Sans MT"/>
                <a:cs typeface="Gill Sans MT"/>
              </a:rPr>
              <a:t>Odia status quo</a:t>
            </a:r>
          </a:p>
          <a:p>
            <a:pPr lvl="1">
              <a:buClr>
                <a:schemeClr val="accent3"/>
              </a:buClr>
            </a:pPr>
            <a:r>
              <a:rPr lang="es-ES_tradnl" sz="2400" dirty="0" smtClean="0">
                <a:latin typeface="Gill Sans MT"/>
                <a:cs typeface="Gill Sans MT"/>
              </a:rPr>
              <a:t>Le gusta el Cambio</a:t>
            </a:r>
          </a:p>
          <a:p>
            <a:pPr lvl="1">
              <a:buClr>
                <a:schemeClr val="accent3"/>
              </a:buClr>
            </a:pPr>
            <a:r>
              <a:rPr lang="es-ES_tradnl" sz="2400" dirty="0" smtClean="0">
                <a:latin typeface="Gill Sans MT"/>
                <a:cs typeface="Gill Sans MT"/>
              </a:rPr>
              <a:t>Por lo general, inspirador y convincente</a:t>
            </a:r>
          </a:p>
          <a:p>
            <a:pPr lvl="1">
              <a:buClr>
                <a:schemeClr val="accent3"/>
              </a:buClr>
            </a:pPr>
            <a:r>
              <a:rPr lang="es-ES_tradnl" sz="2400" dirty="0" smtClean="0">
                <a:latin typeface="Gill Sans MT"/>
                <a:cs typeface="Gill Sans MT"/>
              </a:rPr>
              <a:t>Tiene garantía/fe que lo que no es, puede ser</a:t>
            </a:r>
          </a:p>
          <a:p>
            <a:pPr marL="457200" lvl="1" indent="0">
              <a:buClr>
                <a:schemeClr val="accent3"/>
              </a:buClr>
              <a:buNone/>
            </a:pPr>
            <a:r>
              <a:rPr lang="es-ES_tradnl" sz="2400" b="1" dirty="0" smtClean="0">
                <a:latin typeface="Gill Sans MT"/>
                <a:cs typeface="Gill Sans MT"/>
              </a:rPr>
              <a:t>Limitaciones</a:t>
            </a:r>
            <a:endParaRPr lang="es-ES_tradnl" sz="2400" dirty="0" smtClean="0">
              <a:latin typeface="Gill Sans MT"/>
              <a:cs typeface="Gill Sans MT"/>
            </a:endParaRPr>
          </a:p>
          <a:p>
            <a:pPr lvl="1">
              <a:buClr>
                <a:schemeClr val="accent5">
                  <a:lumMod val="60000"/>
                  <a:lumOff val="40000"/>
                </a:schemeClr>
              </a:buClr>
            </a:pPr>
            <a:r>
              <a:rPr lang="es-ES_tradnl" sz="2400" dirty="0" smtClean="0">
                <a:latin typeface="Gill Sans MT"/>
                <a:cs typeface="Gill Sans MT"/>
              </a:rPr>
              <a:t>No realista</a:t>
            </a:r>
          </a:p>
          <a:p>
            <a:pPr lvl="1">
              <a:buClr>
                <a:schemeClr val="accent5">
                  <a:lumMod val="60000"/>
                  <a:lumOff val="40000"/>
                </a:schemeClr>
              </a:buClr>
            </a:pPr>
            <a:r>
              <a:rPr lang="es-ES_tradnl" sz="2400" dirty="0" smtClean="0">
                <a:latin typeface="Gill Sans MT"/>
                <a:cs typeface="Gill Sans MT"/>
              </a:rPr>
              <a:t>Poca apreciación de los detalles</a:t>
            </a:r>
            <a:endParaRPr lang="es-ES_tradnl" sz="2400" dirty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055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F. PREFERENCIA DE ACCIÓN DEL LIDERAZGO (PAL)</a:t>
            </a:r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(6)</a:t>
            </a:r>
            <a:endParaRPr lang="en-US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032" y="1417320"/>
            <a:ext cx="8668512" cy="5304155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800" b="1" dirty="0" smtClean="0">
                <a:latin typeface="Gill Sans MT"/>
                <a:cs typeface="Gill Sans MT"/>
              </a:rPr>
              <a:t>b.	</a:t>
            </a:r>
            <a:r>
              <a:rPr lang="es-ES_tradnl" sz="2800" b="1" dirty="0" smtClean="0">
                <a:latin typeface="Gill Sans MT"/>
                <a:cs typeface="Gill Sans MT"/>
              </a:rPr>
              <a:t>Diseñador</a:t>
            </a:r>
            <a:endParaRPr lang="es-ES_tradnl" sz="2800" dirty="0" smtClean="0">
              <a:latin typeface="Gill Sans MT"/>
              <a:cs typeface="Gill Sans MT"/>
            </a:endParaRPr>
          </a:p>
          <a:p>
            <a:pPr lvl="1">
              <a:buClr>
                <a:schemeClr val="accent3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Le gusta hacer que las nuevas ideas funcionen</a:t>
            </a:r>
          </a:p>
          <a:p>
            <a:pPr lvl="1">
              <a:buClr>
                <a:schemeClr val="accent3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Aficionado a ejercitar la creatividad </a:t>
            </a:r>
          </a:p>
          <a:p>
            <a:pPr lvl="1">
              <a:buClr>
                <a:schemeClr val="accent3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Tiene una fuerte inclinación hacia la originalidad</a:t>
            </a:r>
          </a:p>
          <a:p>
            <a:pPr lvl="1">
              <a:buClr>
                <a:schemeClr val="accent3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Es estratega</a:t>
            </a:r>
          </a:p>
          <a:p>
            <a:pPr lvl="1">
              <a:buClr>
                <a:schemeClr val="accent3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Quiere considerar alternativas antes de aterrizar en una estrategia</a:t>
            </a:r>
          </a:p>
          <a:p>
            <a:pPr lvl="1">
              <a:buClr>
                <a:schemeClr val="accent3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Pregunta: "¿Por qué no podemos hacerlo de otras maneras?"</a:t>
            </a:r>
          </a:p>
          <a:p>
            <a:pPr lvl="1">
              <a:buClr>
                <a:schemeClr val="accent3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Odia la monotonía; haciendo lo mismo una y otra vez de la misma manera</a:t>
            </a:r>
          </a:p>
          <a:p>
            <a:pPr lvl="1">
              <a:buClr>
                <a:schemeClr val="accent3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Le gusta probar nuevos métodos</a:t>
            </a:r>
            <a:endParaRPr lang="es-ES_tradnl" sz="4800" dirty="0" smtClean="0">
              <a:latin typeface="Gill Sans MT"/>
              <a:cs typeface="Gill Sans MT"/>
            </a:endParaRPr>
          </a:p>
          <a:p>
            <a:pPr marL="0" indent="0">
              <a:buNone/>
            </a:pPr>
            <a:r>
              <a:rPr lang="es-ES_tradnl" sz="2400" b="1" dirty="0" smtClean="0">
                <a:latin typeface="Gill Sans MT"/>
                <a:cs typeface="Gill Sans MT"/>
              </a:rPr>
              <a:t>	Limitaciones</a:t>
            </a:r>
            <a:endParaRPr lang="es-ES_tradnl" sz="2400" dirty="0" smtClean="0">
              <a:latin typeface="Gill Sans MT"/>
              <a:cs typeface="Gill Sans MT"/>
            </a:endParaRPr>
          </a:p>
          <a:p>
            <a:pPr lvl="1">
              <a:buClr>
                <a:schemeClr val="accent5">
                  <a:lumMod val="60000"/>
                  <a:lumOff val="40000"/>
                </a:schemeClr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Puede pasar demasiado tiempo en el proceso de idealización</a:t>
            </a:r>
          </a:p>
          <a:p>
            <a:pPr lvl="1">
              <a:buClr>
                <a:schemeClr val="accent5">
                  <a:lumMod val="60000"/>
                  <a:lumOff val="40000"/>
                </a:schemeClr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Puede que no funcione bien con ideas de otras personas</a:t>
            </a:r>
          </a:p>
          <a:p>
            <a:pPr lvl="1">
              <a:buClr>
                <a:schemeClr val="accent5">
                  <a:lumMod val="60000"/>
                  <a:lumOff val="40000"/>
                </a:schemeClr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Puede cambiar fácilmente su mente</a:t>
            </a:r>
            <a:endParaRPr lang="es-ES_tradnl" sz="4800" dirty="0" smtClean="0">
              <a:latin typeface="Gill Sans MT"/>
              <a:cs typeface="Gill Sans MT"/>
            </a:endParaRPr>
          </a:p>
          <a:p>
            <a:pPr marL="0" lvl="0" indent="0">
              <a:buClr>
                <a:srgbClr val="008000"/>
              </a:buClr>
              <a:buNone/>
            </a:pPr>
            <a:endParaRPr lang="en-US" sz="2400" dirty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56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F. PREFERENCIA DE ACCIÓN DEL LIDERAZGO (PAL)</a:t>
            </a:r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(7)</a:t>
            </a:r>
            <a:endParaRPr lang="en-US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184" y="1545336"/>
            <a:ext cx="8558784" cy="4525963"/>
          </a:xfrm>
        </p:spPr>
        <p:txBody>
          <a:bodyPr>
            <a:noAutofit/>
          </a:bodyPr>
          <a:lstStyle/>
          <a:p>
            <a:pPr marL="514350" lvl="0" indent="-514350">
              <a:buAutoNum type="alphaLcPeriod" startAt="3"/>
            </a:pPr>
            <a:r>
              <a:rPr lang="es-ES_tradnl" sz="2800" b="1" dirty="0" smtClean="0">
                <a:latin typeface="Gill Sans MT"/>
                <a:cs typeface="Gill Sans MT"/>
              </a:rPr>
              <a:t>Desarrollador</a:t>
            </a:r>
            <a:endParaRPr lang="es-ES_tradnl" sz="2800" dirty="0" smtClean="0">
              <a:latin typeface="Gill Sans MT"/>
              <a:cs typeface="Gill Sans MT"/>
            </a:endParaRPr>
          </a:p>
          <a:p>
            <a:pPr lvl="1">
              <a:buClr>
                <a:schemeClr val="accent3"/>
              </a:buClr>
              <a:buFontTx/>
              <a:buChar char="-"/>
            </a:pPr>
            <a:r>
              <a:rPr lang="es-ES_tradnl" sz="2000" dirty="0" smtClean="0">
                <a:latin typeface="Gill Sans MT"/>
                <a:cs typeface="Gill Sans MT"/>
              </a:rPr>
              <a:t>Es realista</a:t>
            </a:r>
          </a:p>
          <a:p>
            <a:pPr lvl="1">
              <a:buClr>
                <a:schemeClr val="accent3"/>
              </a:buClr>
              <a:buFontTx/>
              <a:buChar char="-"/>
            </a:pPr>
            <a:r>
              <a:rPr lang="es-ES_tradnl" sz="2000" dirty="0">
                <a:latin typeface="Gill Sans MT"/>
                <a:cs typeface="Gill Sans MT"/>
              </a:rPr>
              <a:t>C</a:t>
            </a:r>
            <a:r>
              <a:rPr lang="es-ES_tradnl" sz="2000" dirty="0" smtClean="0">
                <a:latin typeface="Gill Sans MT"/>
                <a:cs typeface="Gill Sans MT"/>
              </a:rPr>
              <a:t>alcula el costo</a:t>
            </a:r>
          </a:p>
          <a:p>
            <a:pPr lvl="1">
              <a:buClr>
                <a:schemeClr val="accent3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Aficionado a la creación de capacidades para la implementación</a:t>
            </a:r>
          </a:p>
          <a:p>
            <a:pPr lvl="1">
              <a:buClr>
                <a:schemeClr val="accent3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Valora los procesos</a:t>
            </a:r>
          </a:p>
          <a:p>
            <a:pPr lvl="1">
              <a:buClr>
                <a:schemeClr val="accent3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Quiere no sólo hacer lo correcto, pero quiere hacerlo de la manera correcta</a:t>
            </a:r>
          </a:p>
          <a:p>
            <a:pPr lvl="1">
              <a:buClr>
                <a:schemeClr val="accent3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Pregunta: "¿Por qué la prisa?"</a:t>
            </a:r>
          </a:p>
          <a:p>
            <a:pPr lvl="1">
              <a:buClr>
                <a:schemeClr val="accent3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Por lo general, dice, "yo quiero hacer un buen trabajo."</a:t>
            </a:r>
          </a:p>
          <a:p>
            <a:pPr lvl="1">
              <a:buClr>
                <a:schemeClr val="accent3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Quiere escuchar, "Bien hecho; buen trabajo ", con énfasis en el "buen".</a:t>
            </a:r>
            <a:endParaRPr lang="es-ES_tradnl" sz="4800" dirty="0" smtClean="0">
              <a:latin typeface="Gill Sans MT"/>
              <a:cs typeface="Gill Sans MT"/>
            </a:endParaRPr>
          </a:p>
          <a:p>
            <a:pPr marL="0" indent="0">
              <a:buNone/>
            </a:pPr>
            <a:r>
              <a:rPr lang="es-ES_tradnl" sz="2400" b="1" dirty="0" smtClean="0">
                <a:latin typeface="Gill Sans MT"/>
                <a:cs typeface="Gill Sans MT"/>
              </a:rPr>
              <a:t>	Limitaciones</a:t>
            </a:r>
            <a:endParaRPr lang="es-ES_tradnl" sz="2400" dirty="0" smtClean="0">
              <a:latin typeface="Gill Sans MT"/>
              <a:cs typeface="Gill Sans MT"/>
            </a:endParaRPr>
          </a:p>
          <a:p>
            <a:pPr lvl="1">
              <a:buClr>
                <a:schemeClr val="accent5">
                  <a:lumMod val="60000"/>
                  <a:lumOff val="40000"/>
                </a:schemeClr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Puede ser demasiado prudente, o incluso burocrático</a:t>
            </a:r>
          </a:p>
          <a:p>
            <a:pPr lvl="1">
              <a:buClr>
                <a:schemeClr val="accent5">
                  <a:lumMod val="60000"/>
                  <a:lumOff val="40000"/>
                </a:schemeClr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Puede ser impaciente con los soñadores</a:t>
            </a:r>
            <a:endParaRPr lang="es-ES_tradnl" sz="4800" dirty="0" smtClean="0">
              <a:latin typeface="Gill Sans MT"/>
              <a:cs typeface="Gill Sans MT"/>
            </a:endParaRPr>
          </a:p>
          <a:p>
            <a:pPr marL="0" lvl="0" indent="0">
              <a:buClr>
                <a:srgbClr val="008000"/>
              </a:buClr>
              <a:buNone/>
            </a:pPr>
            <a:endParaRPr lang="es-ES_tradnl" sz="2400" dirty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810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94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F. PREFERENCIA DE ACCIÓN DEL LIDERAZGO (PAL)</a:t>
            </a:r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(8)</a:t>
            </a:r>
            <a:endParaRPr lang="en-US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744" y="1197864"/>
            <a:ext cx="8650224" cy="5523611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4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d.</a:t>
            </a:r>
            <a:r>
              <a:rPr lang="en-US" sz="2400" b="1" dirty="0" smtClean="0">
                <a:latin typeface="Gill Sans MT"/>
                <a:cs typeface="Gill Sans MT"/>
              </a:rPr>
              <a:t>	</a:t>
            </a:r>
            <a:r>
              <a:rPr lang="es-ES_tradnl" sz="2800" b="1" dirty="0" smtClean="0">
                <a:latin typeface="Gill Sans MT"/>
                <a:cs typeface="Gill Sans MT"/>
              </a:rPr>
              <a:t>Conductor</a:t>
            </a:r>
            <a:endParaRPr lang="es-ES_tradnl" sz="2800" dirty="0" smtClean="0">
              <a:latin typeface="Gill Sans MT"/>
              <a:cs typeface="Gill Sans MT"/>
            </a:endParaRPr>
          </a:p>
          <a:p>
            <a:pPr lvl="1">
              <a:buClr>
                <a:schemeClr val="accent3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Orientado a la Acción</a:t>
            </a:r>
          </a:p>
          <a:p>
            <a:pPr lvl="1">
              <a:buClr>
                <a:schemeClr val="accent3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Pregunta: "¿Por qué hablar de ello cuando simplemente podemos hacerlo?" "¿Cuál es el </a:t>
            </a:r>
            <a:r>
              <a:rPr lang="es-ES_tradnl" sz="2000" dirty="0" err="1" smtClean="0">
                <a:latin typeface="Gill Sans MT"/>
                <a:cs typeface="Gill Sans MT"/>
              </a:rPr>
              <a:t>atrazo</a:t>
            </a:r>
            <a:r>
              <a:rPr lang="es-ES_tradnl" sz="2000" dirty="0" smtClean="0">
                <a:latin typeface="Gill Sans MT"/>
                <a:cs typeface="Gill Sans MT"/>
              </a:rPr>
              <a:t>?" "¿Por qué la demora?"</a:t>
            </a:r>
          </a:p>
          <a:p>
            <a:pPr lvl="1">
              <a:buClr>
                <a:schemeClr val="accent3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Vive por el eslogan, ¡Hazlo Ya!.</a:t>
            </a:r>
          </a:p>
          <a:p>
            <a:pPr lvl="1">
              <a:buClr>
                <a:schemeClr val="accent3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Disfruta de llegar al final</a:t>
            </a:r>
          </a:p>
          <a:p>
            <a:pPr lvl="1">
              <a:buClr>
                <a:schemeClr val="accent3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Le gusta comprobar las cosas que salieron de la lista de tareas</a:t>
            </a:r>
          </a:p>
          <a:p>
            <a:pPr lvl="1">
              <a:buClr>
                <a:schemeClr val="accent3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Prefiere que se le diga lo que hay que hacer y luego que se les de confianza para hacerlo</a:t>
            </a:r>
          </a:p>
          <a:p>
            <a:pPr lvl="1">
              <a:buClr>
                <a:schemeClr val="accent3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Odia muchas reuniones</a:t>
            </a:r>
          </a:p>
          <a:p>
            <a:pPr lvl="1">
              <a:buClr>
                <a:schemeClr val="accent3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Le gusta trabajar con aquellos que pueden pensar en los problemas y luego aclarar lo que hay que hacer</a:t>
            </a:r>
            <a:endParaRPr lang="es-ES_tradnl" sz="5400" dirty="0" smtClean="0">
              <a:latin typeface="Gill Sans MT"/>
              <a:cs typeface="Gill Sans MT"/>
            </a:endParaRPr>
          </a:p>
          <a:p>
            <a:pPr marL="0" indent="0">
              <a:buNone/>
            </a:pPr>
            <a:r>
              <a:rPr lang="es-ES_tradnl" sz="2400" b="1" dirty="0" smtClean="0">
                <a:latin typeface="Gill Sans MT"/>
                <a:cs typeface="Gill Sans MT"/>
              </a:rPr>
              <a:t>	Limitaciones</a:t>
            </a:r>
            <a:endParaRPr lang="es-ES_tradnl" sz="2400" dirty="0" smtClean="0">
              <a:latin typeface="Gill Sans MT"/>
              <a:cs typeface="Gill Sans MT"/>
            </a:endParaRPr>
          </a:p>
          <a:p>
            <a:pPr lvl="1">
              <a:buClr>
                <a:schemeClr val="accent5">
                  <a:lumMod val="60000"/>
                  <a:lumOff val="40000"/>
                </a:schemeClr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Impaciente con el proceso</a:t>
            </a:r>
          </a:p>
          <a:p>
            <a:pPr lvl="1">
              <a:buClr>
                <a:schemeClr val="accent5">
                  <a:lumMod val="60000"/>
                  <a:lumOff val="40000"/>
                </a:schemeClr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Poco aprecio por la visión general</a:t>
            </a:r>
            <a:endParaRPr lang="es-ES_tradnl" sz="4800" dirty="0" smtClean="0">
              <a:latin typeface="Gill Sans MT"/>
              <a:cs typeface="Gill Sans MT"/>
            </a:endParaRPr>
          </a:p>
          <a:p>
            <a:pPr marL="0" lvl="0" indent="0">
              <a:buClr>
                <a:srgbClr val="008000"/>
              </a:buClr>
              <a:buNone/>
            </a:pPr>
            <a:endParaRPr lang="es-ES_tradnl" sz="2400" dirty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58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G. PAL Y ESTILOS DE COMUNICACIÓN</a:t>
            </a:r>
            <a:r>
              <a:rPr lang="en-US" sz="3200" dirty="0" smtClean="0">
                <a:solidFill>
                  <a:srgbClr val="008000"/>
                </a:solidFill>
                <a:latin typeface="Gill Sans MT"/>
                <a:cs typeface="Gill Sans MT"/>
              </a:rPr>
              <a:t> </a:t>
            </a:r>
            <a:endParaRPr lang="en-US" sz="32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lvl="0" indent="-457200">
              <a:buClr>
                <a:srgbClr val="008000"/>
              </a:buClr>
              <a:buFont typeface="+mj-lt"/>
              <a:buAutoNum type="arabicPeriod"/>
            </a:pPr>
            <a:r>
              <a:rPr lang="es-ES_tradnl" sz="2800" b="1" dirty="0" smtClean="0">
                <a:latin typeface="Gill Sans MT"/>
                <a:cs typeface="Gill Sans MT"/>
              </a:rPr>
              <a:t>Soñador</a:t>
            </a:r>
            <a:endParaRPr lang="es-ES_tradnl" sz="2800" dirty="0" smtClean="0">
              <a:latin typeface="Gill Sans MT"/>
              <a:cs typeface="Gill Sans MT"/>
            </a:endParaRPr>
          </a:p>
          <a:p>
            <a:pPr marL="400050" lvl="1" indent="0">
              <a:buClr>
                <a:srgbClr val="008000"/>
              </a:buClr>
              <a:buNone/>
            </a:pPr>
            <a:r>
              <a:rPr lang="es-ES_tradnl" sz="2400" dirty="0" smtClean="0">
                <a:latin typeface="Gill Sans MT"/>
                <a:cs typeface="Gill Sans MT"/>
              </a:rPr>
              <a:t> Se comunica para persuadir</a:t>
            </a:r>
          </a:p>
          <a:p>
            <a:pPr marL="457200" lvl="0" indent="-457200">
              <a:buClr>
                <a:srgbClr val="008000"/>
              </a:buClr>
              <a:buFont typeface="+mj-lt"/>
              <a:buAutoNum type="arabicPeriod"/>
            </a:pPr>
            <a:r>
              <a:rPr lang="es-ES_tradnl" sz="2800" b="1" dirty="0" smtClean="0">
                <a:latin typeface="Gill Sans MT"/>
                <a:cs typeface="Gill Sans MT"/>
              </a:rPr>
              <a:t>Diseñador</a:t>
            </a:r>
            <a:endParaRPr lang="es-ES_tradnl" sz="2800" dirty="0" smtClean="0">
              <a:latin typeface="Gill Sans MT"/>
              <a:cs typeface="Gill Sans MT"/>
            </a:endParaRPr>
          </a:p>
          <a:p>
            <a:pPr marL="0" indent="0">
              <a:buClr>
                <a:srgbClr val="008000"/>
              </a:buClr>
              <a:buNone/>
            </a:pPr>
            <a:r>
              <a:rPr lang="es-ES_tradnl" sz="2800" dirty="0" smtClean="0">
                <a:latin typeface="Gill Sans MT"/>
                <a:cs typeface="Gill Sans MT"/>
              </a:rPr>
              <a:t>	</a:t>
            </a:r>
            <a:r>
              <a:rPr lang="es-ES_tradnl" sz="2400" dirty="0" smtClean="0">
                <a:latin typeface="Gill Sans MT"/>
                <a:cs typeface="Gill Sans MT"/>
              </a:rPr>
              <a:t> Se comunica para demostrar lo que es mejor </a:t>
            </a:r>
          </a:p>
          <a:p>
            <a:pPr marL="0" indent="0">
              <a:buClr>
                <a:srgbClr val="008000"/>
              </a:buClr>
              <a:buNone/>
            </a:pPr>
            <a:r>
              <a:rPr lang="es-ES_tradnl" sz="28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3.</a:t>
            </a:r>
            <a:r>
              <a:rPr lang="es-ES_tradnl" sz="2800" b="1" dirty="0" smtClean="0">
                <a:latin typeface="Gill Sans MT"/>
                <a:cs typeface="Gill Sans MT"/>
              </a:rPr>
              <a:t>	 Desarrollador </a:t>
            </a:r>
            <a:endParaRPr lang="es-ES_tradnl" sz="2800" dirty="0" smtClean="0">
              <a:latin typeface="Gill Sans MT"/>
              <a:cs typeface="Gill Sans MT"/>
            </a:endParaRPr>
          </a:p>
          <a:p>
            <a:pPr marL="0" indent="0">
              <a:buClr>
                <a:srgbClr val="008000"/>
              </a:buClr>
              <a:buNone/>
            </a:pPr>
            <a:r>
              <a:rPr lang="es-ES_tradnl" sz="2800" dirty="0" smtClean="0">
                <a:latin typeface="Gill Sans MT"/>
                <a:cs typeface="Gill Sans MT"/>
              </a:rPr>
              <a:t>	</a:t>
            </a:r>
            <a:r>
              <a:rPr lang="es-ES_tradnl" sz="2400" dirty="0" smtClean="0">
                <a:latin typeface="Gill Sans MT"/>
                <a:cs typeface="Gill Sans MT"/>
              </a:rPr>
              <a:t> Se comunica para proporcionar instrucciones claras; la 	forma correcta de hacer las cosas </a:t>
            </a:r>
          </a:p>
          <a:p>
            <a:pPr marL="0" lvl="0" indent="0">
              <a:buClr>
                <a:srgbClr val="008000"/>
              </a:buClr>
              <a:buNone/>
            </a:pPr>
            <a:r>
              <a:rPr lang="es-ES_tradnl" sz="28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4.</a:t>
            </a:r>
            <a:r>
              <a:rPr lang="es-ES_tradnl" sz="2800" b="1" dirty="0" smtClean="0">
                <a:latin typeface="Gill Sans MT"/>
                <a:cs typeface="Gill Sans MT"/>
              </a:rPr>
              <a:t>	Conductor</a:t>
            </a:r>
            <a:endParaRPr lang="es-ES_tradnl" sz="2800" dirty="0" smtClean="0">
              <a:latin typeface="Gill Sans MT"/>
              <a:cs typeface="Gill Sans MT"/>
            </a:endParaRPr>
          </a:p>
          <a:p>
            <a:pPr marL="0" indent="0">
              <a:buClr>
                <a:srgbClr val="008000"/>
              </a:buClr>
              <a:buNone/>
            </a:pPr>
            <a:r>
              <a:rPr lang="es-ES_tradnl" sz="2800" dirty="0" smtClean="0">
                <a:latin typeface="Gill Sans MT"/>
                <a:cs typeface="Gill Sans MT"/>
              </a:rPr>
              <a:t>	</a:t>
            </a:r>
            <a:r>
              <a:rPr lang="es-ES_tradnl" sz="2400" dirty="0" smtClean="0">
                <a:latin typeface="Gill Sans MT"/>
                <a:cs typeface="Gill Sans MT"/>
              </a:rPr>
              <a:t> Se comunica para evaluar el progreso; lo que ha ocurrido </a:t>
            </a:r>
          </a:p>
          <a:p>
            <a:pPr marL="0" lvl="0" indent="0">
              <a:buClr>
                <a:srgbClr val="008000"/>
              </a:buClr>
              <a:buNone/>
            </a:pPr>
            <a:endParaRPr lang="es-ES_tradnl" sz="2400" dirty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22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" y="55182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H. PAL Y ESTILOS DE MOTIVACIÓN</a:t>
            </a:r>
            <a:r>
              <a:rPr lang="en-US" sz="3200" dirty="0" smtClean="0">
                <a:solidFill>
                  <a:srgbClr val="008000"/>
                </a:solidFill>
                <a:latin typeface="Gill Sans MT"/>
                <a:cs typeface="Gill Sans MT"/>
              </a:rPr>
              <a:t> </a:t>
            </a:r>
            <a:endParaRPr lang="en-US" sz="32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607" y="1063206"/>
            <a:ext cx="8683625" cy="4525963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8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1.</a:t>
            </a:r>
            <a:r>
              <a:rPr lang="es-ES_tradnl" sz="2800" b="1" dirty="0" smtClean="0">
                <a:latin typeface="Gill Sans MT"/>
                <a:cs typeface="Gill Sans MT"/>
              </a:rPr>
              <a:t>	Soñador</a:t>
            </a:r>
            <a:endParaRPr lang="es-ES_tradnl" sz="2800" dirty="0" smtClean="0">
              <a:latin typeface="Gill Sans MT"/>
              <a:cs typeface="Gill Sans MT"/>
            </a:endParaRPr>
          </a:p>
          <a:p>
            <a:pPr marL="0" indent="0">
              <a:buNone/>
            </a:pPr>
            <a:r>
              <a:rPr lang="es-ES_tradnl" sz="2400" dirty="0" smtClean="0">
                <a:latin typeface="Gill Sans MT"/>
                <a:cs typeface="Gill Sans MT"/>
              </a:rPr>
              <a:t>	 Motiva al persuadir a otros con respecto a un futuro mejor; un nuevo día.</a:t>
            </a:r>
          </a:p>
          <a:p>
            <a:pPr marL="0" indent="0">
              <a:buNone/>
            </a:pPr>
            <a:r>
              <a:rPr lang="es-ES_tradnl" sz="28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2.</a:t>
            </a:r>
            <a:r>
              <a:rPr lang="es-ES_tradnl" sz="2800" b="1" dirty="0" smtClean="0">
                <a:latin typeface="Gill Sans MT"/>
                <a:cs typeface="Gill Sans MT"/>
              </a:rPr>
              <a:t>	Diseñador</a:t>
            </a:r>
            <a:endParaRPr lang="es-ES_tradnl" sz="2800" dirty="0" smtClean="0">
              <a:latin typeface="Gill Sans MT"/>
              <a:cs typeface="Gill Sans MT"/>
            </a:endParaRPr>
          </a:p>
          <a:p>
            <a:pPr marL="0" indent="0">
              <a:buNone/>
            </a:pPr>
            <a:r>
              <a:rPr lang="es-ES_tradnl" sz="2400" dirty="0" smtClean="0">
                <a:latin typeface="Gill Sans MT"/>
                <a:cs typeface="Gill Sans MT"/>
              </a:rPr>
              <a:t>	 Motiva por convencer a los demás con respecto a mejores maneras de conseguir mejores resultados </a:t>
            </a:r>
          </a:p>
          <a:p>
            <a:pPr marL="0" indent="0">
              <a:buNone/>
            </a:pPr>
            <a:r>
              <a:rPr lang="es-ES_tradnl" sz="28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3.</a:t>
            </a:r>
            <a:r>
              <a:rPr lang="es-ES_tradnl" sz="2800" b="1" dirty="0" smtClean="0">
                <a:latin typeface="Gill Sans MT"/>
                <a:cs typeface="Gill Sans MT"/>
              </a:rPr>
              <a:t>	 Desarrollador </a:t>
            </a:r>
            <a:endParaRPr lang="es-ES_tradnl" sz="2800" dirty="0" smtClean="0">
              <a:latin typeface="Gill Sans MT"/>
              <a:cs typeface="Gill Sans MT"/>
            </a:endParaRPr>
          </a:p>
          <a:p>
            <a:pPr marL="0" indent="0">
              <a:buNone/>
            </a:pPr>
            <a:r>
              <a:rPr lang="es-ES_tradnl" sz="2400" dirty="0" smtClean="0">
                <a:latin typeface="Gill Sans MT"/>
                <a:cs typeface="Gill Sans MT"/>
              </a:rPr>
              <a:t>	 Motiva a los demás, mostrando cómo se puede lograr el fin deseado</a:t>
            </a:r>
          </a:p>
          <a:p>
            <a:pPr marL="0" indent="0">
              <a:buNone/>
            </a:pPr>
            <a:r>
              <a:rPr lang="es-ES_tradnl" sz="28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4.</a:t>
            </a:r>
            <a:r>
              <a:rPr lang="es-ES_tradnl" sz="2800" b="1" dirty="0" smtClean="0">
                <a:latin typeface="Gill Sans MT"/>
                <a:cs typeface="Gill Sans MT"/>
              </a:rPr>
              <a:t>	 Conductor </a:t>
            </a:r>
            <a:endParaRPr lang="es-ES_tradnl" sz="2800" dirty="0" smtClean="0">
              <a:latin typeface="Gill Sans MT"/>
              <a:cs typeface="Gill Sans MT"/>
            </a:endParaRPr>
          </a:p>
          <a:p>
            <a:pPr marL="0" indent="0">
              <a:buNone/>
            </a:pPr>
            <a:r>
              <a:rPr lang="es-ES_tradnl" sz="2400" dirty="0" smtClean="0">
                <a:latin typeface="Gill Sans MT"/>
                <a:cs typeface="Gill Sans MT"/>
              </a:rPr>
              <a:t>	 Motiva a los demás al mostrar a los otros lo que ya se ha logrado y / o lo que aún se puede lograr.</a:t>
            </a:r>
          </a:p>
          <a:p>
            <a:pPr marL="0" lvl="0" indent="0">
              <a:buClr>
                <a:srgbClr val="008000"/>
              </a:buClr>
              <a:buNone/>
            </a:pPr>
            <a:endParaRPr lang="es-ES_tradnl" sz="2400" dirty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02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I. PAL Y ESTILOS DE IMPLEMENTACIÓN / EJECUCIÓN </a:t>
            </a:r>
            <a:endParaRPr lang="en-US" sz="32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56" y="1600200"/>
            <a:ext cx="8631936" cy="5254625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es-ES_tradnl" sz="2400" b="1" dirty="0" smtClean="0">
                <a:latin typeface="Gill Sans MT"/>
                <a:cs typeface="Gill Sans MT"/>
              </a:rPr>
              <a:t>El Soñador implementa por … </a:t>
            </a:r>
            <a:endParaRPr lang="es-ES_tradnl" sz="2400" dirty="0" smtClean="0">
              <a:latin typeface="Gill Sans MT"/>
              <a:cs typeface="Gill Sans MT"/>
            </a:endParaRPr>
          </a:p>
          <a:p>
            <a:pPr marL="914400" lvl="1" indent="-457200">
              <a:buClr>
                <a:schemeClr val="accent3"/>
              </a:buClr>
              <a:buFont typeface="+mj-lt"/>
              <a:buAutoNum type="arabicPeriod"/>
            </a:pPr>
            <a:r>
              <a:rPr lang="es-ES_tradnl" sz="2400" dirty="0" smtClean="0">
                <a:latin typeface="Gill Sans MT"/>
                <a:cs typeface="Gill Sans MT"/>
              </a:rPr>
              <a:t>Modelar la visión</a:t>
            </a:r>
          </a:p>
          <a:p>
            <a:pPr marL="914400" lvl="1" indent="-457200">
              <a:buClr>
                <a:schemeClr val="accent3"/>
              </a:buClr>
              <a:buFont typeface="+mj-lt"/>
              <a:buAutoNum type="alphaLcPeriod"/>
            </a:pPr>
            <a:r>
              <a:rPr lang="es-ES_tradnl" sz="2400" dirty="0" smtClean="0">
                <a:latin typeface="Gill Sans MT"/>
                <a:cs typeface="Gill Sans MT"/>
              </a:rPr>
              <a:t>Inspirar a otros</a:t>
            </a:r>
          </a:p>
          <a:p>
            <a:pPr marL="914400" lvl="1" indent="-457200">
              <a:buClr>
                <a:schemeClr val="accent3"/>
              </a:buClr>
              <a:buFont typeface="+mj-lt"/>
              <a:buAutoNum type="alphaLcPeriod"/>
            </a:pPr>
            <a:r>
              <a:rPr lang="es-ES_tradnl" sz="2400" dirty="0" smtClean="0">
                <a:latin typeface="Gill Sans MT"/>
                <a:cs typeface="Gill Sans MT"/>
              </a:rPr>
              <a:t>Movilizar la acción</a:t>
            </a:r>
          </a:p>
          <a:p>
            <a:pPr marL="0" indent="0">
              <a:buNone/>
            </a:pPr>
            <a:r>
              <a:rPr lang="es-ES_tradnl" sz="24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2.</a:t>
            </a:r>
            <a:r>
              <a:rPr lang="es-ES_tradnl" sz="2400" b="1" dirty="0" smtClean="0">
                <a:latin typeface="Gill Sans MT"/>
                <a:cs typeface="Gill Sans MT"/>
              </a:rPr>
              <a:t>	 El Diseñador implementa por … </a:t>
            </a:r>
            <a:endParaRPr lang="es-ES_tradnl" sz="2400" dirty="0" smtClean="0">
              <a:latin typeface="Gill Sans MT"/>
              <a:cs typeface="Gill Sans MT"/>
            </a:endParaRPr>
          </a:p>
          <a:p>
            <a:pPr marL="914400" lvl="1" indent="-457200">
              <a:buClr>
                <a:schemeClr val="accent3"/>
              </a:buClr>
              <a:buFont typeface="+mj-lt"/>
              <a:buAutoNum type="alphaLcPeriod"/>
            </a:pPr>
            <a:r>
              <a:rPr lang="es-ES_tradnl" sz="2400" dirty="0" smtClean="0">
                <a:latin typeface="Gill Sans MT"/>
                <a:cs typeface="Gill Sans MT"/>
              </a:rPr>
              <a:t>Involucrar a otros en la idealización; diseño de la visión y la formulación de la estrategia</a:t>
            </a:r>
          </a:p>
          <a:p>
            <a:pPr marL="914400" lvl="1" indent="-457200">
              <a:buClr>
                <a:schemeClr val="accent3"/>
              </a:buClr>
              <a:buFont typeface="+mj-lt"/>
              <a:buAutoNum type="alphaLcPeriod"/>
            </a:pPr>
            <a:r>
              <a:rPr lang="es-ES_tradnl" sz="2400" dirty="0" smtClean="0">
                <a:latin typeface="Gill Sans MT"/>
                <a:cs typeface="Gill Sans MT"/>
              </a:rPr>
              <a:t>Convencer a otros sobre la mejor visión y estrategias.</a:t>
            </a:r>
          </a:p>
          <a:p>
            <a:pPr marL="914400" lvl="1" indent="-457200">
              <a:buClr>
                <a:schemeClr val="accent3"/>
              </a:buClr>
              <a:buFont typeface="+mj-lt"/>
              <a:buAutoNum type="alphaLcPeriod"/>
            </a:pPr>
            <a:r>
              <a:rPr lang="es-ES_tradnl" sz="2400" dirty="0" smtClean="0">
                <a:latin typeface="Gill Sans MT"/>
                <a:cs typeface="Gill Sans MT"/>
              </a:rPr>
              <a:t>La delegación de acuerdo con las fortalezas e intereses.</a:t>
            </a:r>
          </a:p>
          <a:p>
            <a:pPr marL="914400" lvl="1" indent="-457200">
              <a:buClr>
                <a:schemeClr val="accent3"/>
              </a:buClr>
              <a:buFont typeface="+mj-lt"/>
              <a:buAutoNum type="alphaLcPeriod"/>
            </a:pPr>
            <a:r>
              <a:rPr lang="es-ES_tradnl" sz="2400" dirty="0" smtClean="0">
                <a:latin typeface="Gill Sans MT"/>
                <a:cs typeface="Gill Sans MT"/>
              </a:rPr>
              <a:t>Alentar a las personas que trabajan con mejor visión y estrategias.</a:t>
            </a:r>
            <a:endParaRPr lang="es-ES_tradnl" sz="5400" dirty="0" smtClean="0">
              <a:latin typeface="Gill Sans MT"/>
              <a:cs typeface="Gill Sans MT"/>
            </a:endParaRPr>
          </a:p>
          <a:p>
            <a:pPr marL="0" indent="0">
              <a:buNone/>
            </a:pPr>
            <a:endParaRPr lang="es-ES_tradnl" sz="2400" dirty="0" smtClean="0">
              <a:latin typeface="Gill Sans MT"/>
              <a:cs typeface="Gill Sans MT"/>
            </a:endParaRPr>
          </a:p>
          <a:p>
            <a:pPr marL="0" lvl="0" indent="0">
              <a:buClr>
                <a:srgbClr val="008000"/>
              </a:buClr>
              <a:buNone/>
            </a:pPr>
            <a:endParaRPr lang="es-ES_tradnl" sz="2400" dirty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13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912" y="91758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I. 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PAL Y ESTILOS DE IMPLEMENTACIÓN / EJECUCIÓN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(2)</a:t>
            </a:r>
            <a:endParaRPr lang="en-US" sz="32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032" y="1293833"/>
            <a:ext cx="8613648" cy="5062517"/>
          </a:xfrm>
        </p:spPr>
        <p:txBody>
          <a:bodyPr>
            <a:noAutofit/>
          </a:bodyPr>
          <a:lstStyle/>
          <a:p>
            <a:pPr marL="457200" indent="-457200">
              <a:buAutoNum type="arabicPeriod" startAt="3"/>
            </a:pPr>
            <a:r>
              <a:rPr lang="es-ES_tradnl" sz="2400" b="1" dirty="0" smtClean="0">
                <a:latin typeface="Gill Sans MT"/>
                <a:cs typeface="Gill Sans MT"/>
              </a:rPr>
              <a:t>El Desarrollador implementa por …</a:t>
            </a:r>
            <a:endParaRPr lang="es-ES_tradnl" sz="2400" dirty="0" smtClean="0">
              <a:latin typeface="Gill Sans MT"/>
              <a:cs typeface="Gill Sans MT"/>
            </a:endParaRPr>
          </a:p>
          <a:p>
            <a:pPr marL="914400" lvl="1" indent="-457200">
              <a:buClr>
                <a:schemeClr val="accent3"/>
              </a:buClr>
              <a:buFont typeface="+mj-lt"/>
              <a:buAutoNum type="arabicPeriod" startAt="3"/>
            </a:pPr>
            <a:r>
              <a:rPr lang="es-ES_tradnl" sz="2400" dirty="0" smtClean="0">
                <a:latin typeface="Gill Sans MT"/>
                <a:cs typeface="Gill Sans MT"/>
              </a:rPr>
              <a:t>Clarificar la misión y funciones</a:t>
            </a:r>
          </a:p>
          <a:p>
            <a:pPr marL="914400" lvl="1" indent="-457200">
              <a:buClr>
                <a:schemeClr val="accent3"/>
              </a:buClr>
              <a:buFont typeface="+mj-lt"/>
              <a:buAutoNum type="alphaLcPeriod"/>
            </a:pPr>
            <a:r>
              <a:rPr lang="es-ES_tradnl" sz="2400" dirty="0" smtClean="0">
                <a:latin typeface="Gill Sans MT"/>
                <a:cs typeface="Gill Sans MT"/>
              </a:rPr>
              <a:t>Establecer procesos claros</a:t>
            </a:r>
          </a:p>
          <a:p>
            <a:pPr marL="914400" lvl="1" indent="-457200">
              <a:buClr>
                <a:schemeClr val="accent3"/>
              </a:buClr>
              <a:buFont typeface="+mj-lt"/>
              <a:buAutoNum type="alphaLcPeriod"/>
            </a:pPr>
            <a:r>
              <a:rPr lang="es-ES_tradnl" sz="2400" dirty="0" smtClean="0">
                <a:latin typeface="Gill Sans MT"/>
                <a:cs typeface="Gill Sans MT"/>
              </a:rPr>
              <a:t>Establecimiento de un proceso la rendición de cuentas</a:t>
            </a:r>
          </a:p>
          <a:p>
            <a:pPr marL="914400" lvl="1" indent="-457200">
              <a:buClr>
                <a:schemeClr val="accent3"/>
              </a:buClr>
              <a:buFont typeface="+mj-lt"/>
              <a:buAutoNum type="alphaLcPeriod"/>
            </a:pPr>
            <a:r>
              <a:rPr lang="es-ES_tradnl" sz="2400" dirty="0" smtClean="0">
                <a:latin typeface="Gill Sans MT"/>
                <a:cs typeface="Gill Sans MT"/>
              </a:rPr>
              <a:t>Fomentar el trabajo dentro de los límites</a:t>
            </a:r>
            <a:endParaRPr lang="es-ES_tradnl" sz="5400" dirty="0" smtClean="0">
              <a:latin typeface="Gill Sans MT"/>
              <a:cs typeface="Gill Sans MT"/>
            </a:endParaRPr>
          </a:p>
          <a:p>
            <a:pPr marL="0" indent="0">
              <a:buNone/>
            </a:pPr>
            <a:r>
              <a:rPr lang="es-ES_tradnl" sz="24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4.</a:t>
            </a:r>
            <a:r>
              <a:rPr lang="es-ES_tradnl" sz="2400" b="1" dirty="0" smtClean="0">
                <a:latin typeface="Gill Sans MT"/>
                <a:cs typeface="Gill Sans MT"/>
              </a:rPr>
              <a:t>	 Conductor implementa por … </a:t>
            </a:r>
            <a:endParaRPr lang="es-ES_tradnl" sz="2400" dirty="0" smtClean="0">
              <a:latin typeface="Gill Sans MT"/>
              <a:cs typeface="Gill Sans MT"/>
            </a:endParaRPr>
          </a:p>
          <a:p>
            <a:pPr marL="914400" lvl="1" indent="-457200">
              <a:buClr>
                <a:schemeClr val="accent3"/>
              </a:buClr>
              <a:buFont typeface="+mj-lt"/>
              <a:buAutoNum type="alphaLcPeriod"/>
            </a:pPr>
            <a:r>
              <a:rPr lang="es-ES_tradnl" sz="2400" dirty="0" smtClean="0">
                <a:latin typeface="Gill Sans MT"/>
                <a:cs typeface="Gill Sans MT"/>
              </a:rPr>
              <a:t>Aclarar las tareas y los límites</a:t>
            </a:r>
          </a:p>
          <a:p>
            <a:pPr marL="914400" lvl="1" indent="-457200">
              <a:buClr>
                <a:schemeClr val="accent3"/>
              </a:buClr>
              <a:buFont typeface="+mj-lt"/>
              <a:buAutoNum type="alphaLcPeriod"/>
            </a:pPr>
            <a:r>
              <a:rPr lang="es-ES_tradnl" sz="2400" dirty="0" smtClean="0">
                <a:latin typeface="Gill Sans MT"/>
                <a:cs typeface="Gill Sans MT"/>
              </a:rPr>
              <a:t>Establecer métodos de evaluación de progreso</a:t>
            </a:r>
          </a:p>
          <a:p>
            <a:pPr marL="914400" lvl="1" indent="-457200">
              <a:buClr>
                <a:schemeClr val="accent3"/>
              </a:buClr>
              <a:buFont typeface="+mj-lt"/>
              <a:buAutoNum type="alphaLcPeriod"/>
            </a:pPr>
            <a:r>
              <a:rPr lang="es-ES_tradnl" sz="2400" dirty="0" smtClean="0">
                <a:latin typeface="Gill Sans MT"/>
                <a:cs typeface="Gill Sans MT"/>
              </a:rPr>
              <a:t>Establecer plazos claros</a:t>
            </a:r>
          </a:p>
          <a:p>
            <a:pPr marL="914400" lvl="1" indent="-457200">
              <a:buClr>
                <a:schemeClr val="accent3"/>
              </a:buClr>
              <a:buFont typeface="+mj-lt"/>
              <a:buAutoNum type="alphaLcPeriod"/>
            </a:pPr>
            <a:r>
              <a:rPr lang="es-ES_tradnl" sz="2400" dirty="0" smtClean="0">
                <a:latin typeface="Gill Sans MT"/>
                <a:cs typeface="Gill Sans MT"/>
              </a:rPr>
              <a:t>Negociar el espacio para la implementación</a:t>
            </a:r>
          </a:p>
          <a:p>
            <a:pPr marL="914400" lvl="1" indent="-457200">
              <a:buClr>
                <a:schemeClr val="accent3"/>
              </a:buClr>
              <a:buFont typeface="+mj-lt"/>
              <a:buAutoNum type="alphaLcPeriod"/>
            </a:pPr>
            <a:r>
              <a:rPr lang="es-ES_tradnl" sz="2400" dirty="0" smtClean="0">
                <a:latin typeface="Gill Sans MT"/>
                <a:cs typeface="Gill Sans MT"/>
              </a:rPr>
              <a:t>Evaluar el progreso hacia la finalización</a:t>
            </a:r>
            <a:endParaRPr lang="es-ES_tradnl" sz="5400" dirty="0" smtClean="0">
              <a:latin typeface="Gill Sans MT"/>
              <a:cs typeface="Gill Sans MT"/>
            </a:endParaRPr>
          </a:p>
          <a:p>
            <a:pPr marL="457200" lvl="1" indent="0">
              <a:buClr>
                <a:schemeClr val="accent3"/>
              </a:buClr>
              <a:buNone/>
            </a:pPr>
            <a:endParaRPr lang="es-ES_tradnl" sz="1800" dirty="0" smtClean="0"/>
          </a:p>
          <a:p>
            <a:pPr lvl="1">
              <a:buClr>
                <a:schemeClr val="accent3"/>
              </a:buClr>
              <a:buFont typeface="Arial"/>
              <a:buChar char="•"/>
            </a:pPr>
            <a:endParaRPr lang="en-US" sz="2400" dirty="0">
              <a:latin typeface="Gill Sans MT"/>
              <a:cs typeface="Gill Sans MT"/>
            </a:endParaRPr>
          </a:p>
          <a:p>
            <a:pPr lvl="0">
              <a:buClr>
                <a:schemeClr val="accent3"/>
              </a:buClr>
            </a:pPr>
            <a:endParaRPr lang="en-US" sz="2400" dirty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15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022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I. INTRODUCCIÓN</a:t>
            </a:r>
            <a:endParaRPr lang="en-US" sz="3200" b="1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2520"/>
            <a:ext cx="8229600" cy="5758955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_tradnl" sz="2700" dirty="0" smtClean="0">
                <a:latin typeface="Gill Sans MT"/>
                <a:cs typeface="Gill Sans MT"/>
              </a:rPr>
              <a:t>"</a:t>
            </a:r>
            <a:r>
              <a:rPr lang="es-ES_tradnl" sz="2700" u="sng" dirty="0" smtClean="0">
                <a:latin typeface="Gill Sans MT"/>
                <a:cs typeface="Gill Sans MT"/>
              </a:rPr>
              <a:t>Competencia</a:t>
            </a:r>
            <a:r>
              <a:rPr lang="es-ES_tradnl" sz="2700" dirty="0" smtClean="0">
                <a:latin typeface="Gill Sans MT"/>
                <a:cs typeface="Gill Sans MT"/>
              </a:rPr>
              <a:t>” En el ser humano es: condición de ser capaz, tener suficiente conocimiento y habilidad </a:t>
            </a: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" sz="2700" dirty="0" smtClean="0">
                <a:latin typeface="Gill Sans MT"/>
                <a:cs typeface="Gill Sans MT"/>
              </a:rPr>
              <a:t>En </a:t>
            </a:r>
            <a:r>
              <a:rPr lang="es-ES" sz="2700" dirty="0">
                <a:latin typeface="Gill Sans MT"/>
                <a:cs typeface="Gill Sans MT"/>
              </a:rPr>
              <a:t>el mercado, las </a:t>
            </a:r>
            <a:r>
              <a:rPr lang="es-ES" sz="2700" u="sng" dirty="0" smtClean="0">
                <a:latin typeface="Gill Sans MT"/>
                <a:cs typeface="Gill Sans MT"/>
              </a:rPr>
              <a:t>competencias</a:t>
            </a:r>
            <a:r>
              <a:rPr lang="es-ES" sz="2700" dirty="0" smtClean="0">
                <a:latin typeface="Gill Sans MT"/>
                <a:cs typeface="Gill Sans MT"/>
              </a:rPr>
              <a:t>, </a:t>
            </a:r>
            <a:r>
              <a:rPr lang="es-ES" sz="2700" dirty="0">
                <a:latin typeface="Gill Sans MT"/>
                <a:cs typeface="Gill Sans MT"/>
              </a:rPr>
              <a:t>trabajar en las tareas, resultados y </a:t>
            </a:r>
            <a:r>
              <a:rPr lang="es-ES" sz="2700" dirty="0" smtClean="0">
                <a:latin typeface="Gill Sans MT"/>
                <a:cs typeface="Gill Sans MT"/>
              </a:rPr>
              <a:t>calidad</a:t>
            </a:r>
            <a:r>
              <a:rPr lang="es-ES" sz="2700" dirty="0">
                <a:latin typeface="Gill Sans MT"/>
                <a:cs typeface="Gill Sans MT"/>
              </a:rPr>
              <a:t>.</a:t>
            </a:r>
            <a:r>
              <a:rPr lang="es-ES" sz="2700" dirty="0" smtClean="0">
                <a:latin typeface="Gill Sans MT"/>
                <a:cs typeface="Gill Sans MT"/>
              </a:rPr>
              <a:t> Lograr trabajar con el conocimiento, </a:t>
            </a:r>
            <a:r>
              <a:rPr lang="es-ES" sz="2700" dirty="0">
                <a:latin typeface="Gill Sans MT"/>
                <a:cs typeface="Gill Sans MT"/>
              </a:rPr>
              <a:t>actitudes y </a:t>
            </a:r>
            <a:r>
              <a:rPr lang="es-ES" sz="2700" dirty="0" smtClean="0">
                <a:latin typeface="Gill Sans MT"/>
                <a:cs typeface="Gill Sans MT"/>
              </a:rPr>
              <a:t>habilidades de otras personas.</a:t>
            </a:r>
            <a:endParaRPr lang="en-US" sz="2700" dirty="0" smtClean="0">
              <a:latin typeface="Gill Sans MT"/>
              <a:cs typeface="Gill Sans MT"/>
            </a:endParaRP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n-US" sz="2700" dirty="0" smtClean="0">
                <a:latin typeface="Gill Sans MT"/>
                <a:cs typeface="Gill Sans MT"/>
              </a:rPr>
              <a:t>Los </a:t>
            </a:r>
            <a:r>
              <a:rPr lang="es-ES" sz="2700" dirty="0" smtClean="0">
                <a:latin typeface="Gill Sans MT"/>
                <a:cs typeface="Gill Sans MT"/>
              </a:rPr>
              <a:t>líderes transformacionales </a:t>
            </a:r>
            <a:r>
              <a:rPr lang="es-ES" sz="2700" dirty="0">
                <a:latin typeface="Gill Sans MT"/>
                <a:cs typeface="Gill Sans MT"/>
              </a:rPr>
              <a:t>necesitan ejercer la capacidad de análisis, </a:t>
            </a:r>
            <a:r>
              <a:rPr lang="es-ES" sz="2700" dirty="0" smtClean="0">
                <a:latin typeface="Gill Sans MT"/>
                <a:cs typeface="Gill Sans MT"/>
              </a:rPr>
              <a:t>práctica </a:t>
            </a:r>
            <a:r>
              <a:rPr lang="es-ES" sz="2700" dirty="0">
                <a:latin typeface="Gill Sans MT"/>
                <a:cs typeface="Gill Sans MT"/>
              </a:rPr>
              <a:t>y </a:t>
            </a:r>
            <a:r>
              <a:rPr lang="es-ES" sz="2700" dirty="0" smtClean="0">
                <a:latin typeface="Gill Sans MT"/>
                <a:cs typeface="Gill Sans MT"/>
              </a:rPr>
              <a:t>capacidad </a:t>
            </a:r>
            <a:r>
              <a:rPr lang="es-ES" sz="2700" dirty="0">
                <a:latin typeface="Gill Sans MT"/>
                <a:cs typeface="Gill Sans MT"/>
              </a:rPr>
              <a:t>de evaluación </a:t>
            </a:r>
            <a:r>
              <a:rPr lang="es-ES" sz="2700" dirty="0" smtClean="0">
                <a:latin typeface="Gill Sans MT"/>
                <a:cs typeface="Gill Sans MT"/>
              </a:rPr>
              <a:t>del mercado.</a:t>
            </a:r>
            <a:endParaRPr lang="en-US" sz="2700" dirty="0" smtClean="0">
              <a:latin typeface="Gill Sans MT"/>
              <a:cs typeface="Gill Sans MT"/>
            </a:endParaRP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" sz="2700" dirty="0">
                <a:latin typeface="Gill Sans MT"/>
                <a:cs typeface="Gill Sans MT"/>
              </a:rPr>
              <a:t>El proceso requiere </a:t>
            </a:r>
            <a:r>
              <a:rPr lang="es-ES" sz="2700" dirty="0" smtClean="0">
                <a:latin typeface="Gill Sans MT"/>
                <a:cs typeface="Gill Sans MT"/>
              </a:rPr>
              <a:t>un </a:t>
            </a:r>
            <a:r>
              <a:rPr lang="es-ES" sz="2700" dirty="0">
                <a:latin typeface="Gill Sans MT"/>
                <a:cs typeface="Gill Sans MT"/>
              </a:rPr>
              <a:t>desarrollo saludable de la vida </a:t>
            </a:r>
            <a:r>
              <a:rPr lang="es-ES" sz="2700" dirty="0" smtClean="0">
                <a:latin typeface="Gill Sans MT"/>
                <a:cs typeface="Gill Sans MT"/>
              </a:rPr>
              <a:t>personal (creencias, profesión, habilidades) </a:t>
            </a:r>
            <a:endParaRPr lang="es-ES" sz="2700" dirty="0">
              <a:latin typeface="Gill Sans MT"/>
              <a:cs typeface="Gill Sans MT"/>
            </a:endParaRPr>
          </a:p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r>
              <a:rPr lang="es-ES" sz="2700" dirty="0">
                <a:latin typeface="Gill Sans MT"/>
                <a:cs typeface="Gill Sans MT"/>
              </a:rPr>
              <a:t> </a:t>
            </a:r>
            <a:r>
              <a:rPr lang="es-ES" sz="2700" dirty="0" smtClean="0">
                <a:latin typeface="Gill Sans MT"/>
                <a:cs typeface="Gill Sans MT"/>
              </a:rPr>
              <a:t>  </a:t>
            </a:r>
            <a:endParaRPr lang="en-US" sz="2700" dirty="0" smtClean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028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J. EVALUACIÓN: ANÁLISIS DE BRECHA DE COMPETENCIA </a:t>
            </a:r>
            <a:endParaRPr lang="en-US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2200" b="1" dirty="0" smtClean="0">
                <a:latin typeface="Gill Sans MT"/>
                <a:cs typeface="Gill Sans MT"/>
              </a:rPr>
              <a:t>1</a:t>
            </a:r>
            <a:r>
              <a:rPr lang="es-ES_tradnl" sz="2200" b="1" dirty="0" smtClean="0">
                <a:latin typeface="Gill Sans MT"/>
                <a:cs typeface="Gill Sans MT"/>
              </a:rPr>
              <a:t>. Auto-evaluación en función de su PAL </a:t>
            </a:r>
            <a:endParaRPr lang="es-ES_tradnl" sz="2200" dirty="0" smtClean="0">
              <a:latin typeface="Gill Sans MT"/>
              <a:cs typeface="Gill Sans MT"/>
            </a:endParaRP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_tradnl" sz="2200" b="1" dirty="0" smtClean="0">
                <a:latin typeface="Gill Sans MT"/>
                <a:cs typeface="Gill Sans MT"/>
              </a:rPr>
              <a:t>Ejercicio (Reflexión)</a:t>
            </a:r>
            <a:endParaRPr lang="es-ES_tradnl" sz="2200" dirty="0" smtClean="0">
              <a:latin typeface="Gill Sans MT"/>
              <a:cs typeface="Gill Sans MT"/>
            </a:endParaRPr>
          </a:p>
          <a:p>
            <a:pPr marL="457200" lvl="0" indent="-457200">
              <a:lnSpc>
                <a:spcPct val="110000"/>
              </a:lnSpc>
              <a:buClr>
                <a:schemeClr val="accent3"/>
              </a:buClr>
              <a:buFont typeface="+mj-lt"/>
              <a:buAutoNum type="arabicPeriod"/>
            </a:pPr>
            <a:r>
              <a:rPr lang="es-ES_tradnl" sz="2200" dirty="0" smtClean="0">
                <a:latin typeface="Gill Sans MT"/>
                <a:cs typeface="Gill Sans MT"/>
              </a:rPr>
              <a:t>¿En qué áreas usted es fuerte?</a:t>
            </a:r>
          </a:p>
          <a:p>
            <a:pPr marL="457200" lvl="0" indent="-457200">
              <a:lnSpc>
                <a:spcPct val="110000"/>
              </a:lnSpc>
              <a:buClr>
                <a:schemeClr val="accent3"/>
              </a:buClr>
              <a:buFont typeface="+mj-lt"/>
              <a:buAutoNum type="arabicPeriod"/>
            </a:pPr>
            <a:r>
              <a:rPr lang="es-ES_tradnl" sz="2200" dirty="0" smtClean="0">
                <a:latin typeface="Gill Sans MT"/>
                <a:cs typeface="Gill Sans MT"/>
              </a:rPr>
              <a:t>¿En qué áreas necesitas mejorar?</a:t>
            </a:r>
          </a:p>
          <a:p>
            <a:pPr marL="457200" lvl="0" indent="-457200">
              <a:lnSpc>
                <a:spcPct val="110000"/>
              </a:lnSpc>
              <a:buClr>
                <a:schemeClr val="accent3"/>
              </a:buClr>
              <a:buFont typeface="+mj-lt"/>
              <a:buAutoNum type="arabicPeriod"/>
            </a:pPr>
            <a:r>
              <a:rPr lang="es-ES_tradnl" sz="2200" dirty="0" smtClean="0">
                <a:latin typeface="Gill Sans MT"/>
                <a:cs typeface="Gill Sans MT"/>
              </a:rPr>
              <a:t>¿En qué áreas es mejor para estar en complemento con los demás?</a:t>
            </a:r>
          </a:p>
          <a:p>
            <a:pPr marL="457200" lvl="0" indent="-457200">
              <a:lnSpc>
                <a:spcPct val="110000"/>
              </a:lnSpc>
              <a:buClr>
                <a:schemeClr val="accent3"/>
              </a:buClr>
              <a:buFont typeface="+mj-lt"/>
              <a:buAutoNum type="arabicPeriod"/>
            </a:pPr>
            <a:r>
              <a:rPr lang="es-ES_tradnl" sz="2200" dirty="0" smtClean="0">
                <a:latin typeface="Gill Sans MT"/>
                <a:cs typeface="Gill Sans MT"/>
              </a:rPr>
              <a:t>En una escala de 1 a 5 (1 es baja; 5 es alta y excelente), ¿cómo te calificarías a ti mismo como un Soñador, Diseñador, Desarrollador, Controlador? En orden descendente, ¿cuáles son tus tres principales </a:t>
            </a:r>
            <a:r>
              <a:rPr lang="es-ES_tradnl" sz="2200" dirty="0" err="1" smtClean="0">
                <a:latin typeface="Gill Sans MT"/>
                <a:cs typeface="Gill Sans MT"/>
              </a:rPr>
              <a:t>PALs</a:t>
            </a:r>
            <a:r>
              <a:rPr lang="es-ES_tradnl" sz="2200" dirty="0" smtClean="0">
                <a:latin typeface="Gill Sans MT"/>
                <a:cs typeface="Gill Sans MT"/>
              </a:rPr>
              <a:t>?</a:t>
            </a:r>
            <a:endParaRPr lang="es-ES_tradnl" sz="5400" dirty="0" smtClean="0">
              <a:latin typeface="Gill Sans MT"/>
              <a:cs typeface="Gill Sans MT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s-ES_tradnl" sz="2000" dirty="0" smtClean="0">
                <a:latin typeface="Gill Sans MT"/>
                <a:cs typeface="Gill Sans MT"/>
              </a:rPr>
              <a:t>Hay casos raros donde los líderes son altos en las cuatro áreas.</a:t>
            </a:r>
            <a:endParaRPr lang="es-ES_tradnl" sz="2000" dirty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112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K. 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ESTILOS DE APRENDIZAJE </a:t>
            </a:r>
            <a:endParaRPr lang="en-US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pic>
        <p:nvPicPr>
          <p:cNvPr id="6" name="Content Placeholder 5" descr="Learning Styles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1787" b="-11787"/>
          <a:stretch>
            <a:fillRect/>
          </a:stretch>
        </p:blipFill>
        <p:spPr>
          <a:xfrm>
            <a:off x="282235" y="947477"/>
            <a:ext cx="4868569" cy="5156364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41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433039" y="1443380"/>
            <a:ext cx="370778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dirty="0" smtClean="0">
                <a:latin typeface="Gill Sans MT"/>
                <a:cs typeface="Gill Sans MT"/>
              </a:rPr>
              <a:t>La comprensión de los estilos de aprendizaje ayuda en la apreciación de los métodos más eficaces para la adquisición de nuevas competencias.</a:t>
            </a:r>
          </a:p>
          <a:p>
            <a:endParaRPr lang="en-US" sz="2400" dirty="0" smtClean="0">
              <a:latin typeface="Gill Sans MT"/>
              <a:cs typeface="Gill Sans MT"/>
            </a:endParaRPr>
          </a:p>
          <a:p>
            <a:pPr marL="342900" lvl="0" indent="-342900">
              <a:buClr>
                <a:schemeClr val="accent3"/>
              </a:buClr>
              <a:buFont typeface="Arial"/>
              <a:buChar char="•"/>
            </a:pPr>
            <a:r>
              <a:rPr lang="es-ES_tradnl" sz="2400" dirty="0" smtClean="0">
                <a:latin typeface="Gill Sans MT"/>
                <a:cs typeface="Gill Sans MT"/>
              </a:rPr>
              <a:t>Sensorial vs Intuitiva</a:t>
            </a:r>
          </a:p>
          <a:p>
            <a:pPr marL="342900" lvl="0" indent="-342900">
              <a:buClr>
                <a:schemeClr val="accent3"/>
              </a:buClr>
              <a:buFont typeface="Arial"/>
              <a:buChar char="•"/>
            </a:pPr>
            <a:r>
              <a:rPr lang="es-ES_tradnl" sz="2400" dirty="0" smtClean="0">
                <a:latin typeface="Gill Sans MT"/>
                <a:cs typeface="Gill Sans MT"/>
              </a:rPr>
              <a:t>Visual vs. Verbal</a:t>
            </a:r>
          </a:p>
          <a:p>
            <a:pPr marL="342900" lvl="0" indent="-342900">
              <a:buClr>
                <a:schemeClr val="accent3"/>
              </a:buClr>
              <a:buFont typeface="Arial"/>
              <a:buChar char="•"/>
            </a:pPr>
            <a:r>
              <a:rPr lang="es-ES_tradnl" sz="2400" dirty="0" smtClean="0">
                <a:latin typeface="Gill Sans MT"/>
                <a:cs typeface="Gill Sans MT"/>
              </a:rPr>
              <a:t>Activo vs </a:t>
            </a:r>
            <a:r>
              <a:rPr lang="es-ES_tradnl" sz="2400" dirty="0" err="1" smtClean="0">
                <a:latin typeface="Gill Sans MT"/>
                <a:cs typeface="Gill Sans MT"/>
              </a:rPr>
              <a:t>Reflectivo</a:t>
            </a:r>
            <a:endParaRPr lang="es-ES_tradnl" sz="2400" dirty="0" smtClean="0">
              <a:latin typeface="Gill Sans MT"/>
              <a:cs typeface="Gill Sans MT"/>
            </a:endParaRPr>
          </a:p>
          <a:p>
            <a:pPr marL="342900" lvl="0" indent="-342900">
              <a:buClr>
                <a:schemeClr val="accent3"/>
              </a:buClr>
              <a:buFont typeface="Arial"/>
              <a:buChar char="•"/>
            </a:pPr>
            <a:r>
              <a:rPr lang="es-ES_tradnl" sz="2400" dirty="0" smtClean="0">
                <a:latin typeface="Gill Sans MT"/>
                <a:cs typeface="Gill Sans MT"/>
              </a:rPr>
              <a:t>Secuencial vs. Global</a:t>
            </a:r>
          </a:p>
          <a:p>
            <a:pPr marL="342900" lvl="0" indent="-342900">
              <a:buClr>
                <a:schemeClr val="accent3"/>
              </a:buClr>
              <a:buFont typeface="Arial"/>
              <a:buChar char="•"/>
            </a:pPr>
            <a:r>
              <a:rPr lang="es-ES_tradnl" sz="2400" dirty="0" smtClean="0">
                <a:latin typeface="Gill Sans MT"/>
                <a:cs typeface="Gill Sans MT"/>
              </a:rPr>
              <a:t>Solitario vs Social</a:t>
            </a:r>
            <a:endParaRPr lang="es-ES_tradnl" sz="2400" dirty="0"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386459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606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E. PROCESO DE APRENDIZAJE: LAS 5Es </a:t>
            </a:r>
            <a:endParaRPr lang="en-US" sz="32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88" y="978408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s-ES_tradnl" sz="2200" dirty="0" smtClean="0">
                <a:latin typeface="Gill Sans MT"/>
                <a:cs typeface="Gill Sans MT"/>
              </a:rPr>
              <a:t>Un procedimiento común para ayudar a los líderes a adquirir las competencias necesarias para una mayor eficacia es capturado en los siguientes puntos claves.</a:t>
            </a:r>
            <a:endParaRPr lang="es-ES_tradnl" sz="2200" dirty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42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090529"/>
              </p:ext>
            </p:extLst>
          </p:nvPr>
        </p:nvGraphicFramePr>
        <p:xfrm>
          <a:off x="457200" y="2320960"/>
          <a:ext cx="8411886" cy="3805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208"/>
                <a:gridCol w="6747678"/>
              </a:tblGrid>
              <a:tr h="87899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0" i="1" noProof="0" smtClean="0">
                          <a:solidFill>
                            <a:srgbClr val="008000"/>
                          </a:solidFill>
                          <a:latin typeface="Gill Sans MT"/>
                          <a:cs typeface="Gill Sans MT"/>
                        </a:rPr>
                        <a:t>a. Espacio/Medio ambiente </a:t>
                      </a:r>
                      <a:endParaRPr lang="es-ES_tradnl" b="0" noProof="0">
                        <a:solidFill>
                          <a:srgbClr val="008000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0" noProof="0" dirty="0" smtClean="0">
                          <a:solidFill>
                            <a:schemeClr val="tx1"/>
                          </a:solidFill>
                          <a:latin typeface="Gill Sans MT"/>
                          <a:cs typeface="Gill Sans MT"/>
                        </a:rPr>
                        <a:t>Debe estar dentro del ambiente para que puedan aprender.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31627">
                <a:tc>
                  <a:txBody>
                    <a:bodyPr/>
                    <a:lstStyle/>
                    <a:p>
                      <a:r>
                        <a:rPr lang="es-ES_tradnl" sz="1800" b="0" i="1" noProof="0" smtClean="0">
                          <a:solidFill>
                            <a:srgbClr val="008000"/>
                          </a:solidFill>
                          <a:latin typeface="Gill Sans MT"/>
                          <a:cs typeface="Gill Sans MT"/>
                        </a:rPr>
                        <a:t>b. Exposición</a:t>
                      </a:r>
                      <a:endParaRPr lang="es-ES_tradnl" b="0" noProof="0">
                        <a:solidFill>
                          <a:srgbClr val="008000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0" noProof="0" dirty="0" smtClean="0">
                          <a:solidFill>
                            <a:schemeClr val="tx1"/>
                          </a:solidFill>
                          <a:latin typeface="Gill Sans MT"/>
                          <a:cs typeface="Gill Sans MT"/>
                        </a:rPr>
                        <a:t>Debe ser expuestos a los mejores ejemplos.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31627">
                <a:tc>
                  <a:txBody>
                    <a:bodyPr/>
                    <a:lstStyle/>
                    <a:p>
                      <a:r>
                        <a:rPr lang="es-ES_tradnl" sz="1800" b="0" i="1" noProof="0" smtClean="0">
                          <a:solidFill>
                            <a:srgbClr val="008000"/>
                          </a:solidFill>
                          <a:latin typeface="Gill Sans MT"/>
                          <a:cs typeface="Gill Sans MT"/>
                        </a:rPr>
                        <a:t>c. Experiencia</a:t>
                      </a:r>
                      <a:endParaRPr lang="es-ES_tradnl" b="0" noProof="0">
                        <a:solidFill>
                          <a:srgbClr val="008000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0" noProof="0" dirty="0" smtClean="0">
                          <a:solidFill>
                            <a:schemeClr val="tx1"/>
                          </a:solidFill>
                          <a:latin typeface="Gill Sans MT"/>
                          <a:cs typeface="Gill Sans MT"/>
                        </a:rPr>
                        <a:t>Las personas deben pasar por experiencias con el fin de aprender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31627">
                <a:tc>
                  <a:txBody>
                    <a:bodyPr/>
                    <a:lstStyle/>
                    <a:p>
                      <a:r>
                        <a:rPr lang="es-ES_tradnl" sz="1800" b="0" i="1" noProof="0" smtClean="0">
                          <a:solidFill>
                            <a:srgbClr val="008000"/>
                          </a:solidFill>
                          <a:latin typeface="Gill Sans MT"/>
                          <a:cs typeface="Gill Sans MT"/>
                        </a:rPr>
                        <a:t>d. Educación</a:t>
                      </a:r>
                      <a:endParaRPr lang="es-ES_tradnl" b="0" noProof="0">
                        <a:solidFill>
                          <a:srgbClr val="008000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 conocimiento formal e informal que las personas deben adquirir con el fin de aprender</a:t>
                      </a:r>
                      <a:r>
                        <a:rPr lang="es-ES_tradnl" sz="1800" b="0" noProof="0" dirty="0" smtClean="0">
                          <a:solidFill>
                            <a:schemeClr val="tx1"/>
                          </a:solidFill>
                          <a:latin typeface="Gill Sans MT"/>
                          <a:cs typeface="Gill Sans MT"/>
                        </a:rPr>
                        <a:t>. 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31627">
                <a:tc>
                  <a:txBody>
                    <a:bodyPr/>
                    <a:lstStyle/>
                    <a:p>
                      <a:r>
                        <a:rPr lang="es-ES_tradnl" sz="1800" b="0" i="1" noProof="0" smtClean="0">
                          <a:solidFill>
                            <a:srgbClr val="008000"/>
                          </a:solidFill>
                          <a:latin typeface="Gill Sans MT"/>
                          <a:cs typeface="Gill Sans MT"/>
                        </a:rPr>
                        <a:t>e. Evaluación</a:t>
                      </a:r>
                      <a:endParaRPr lang="es-ES_tradnl" b="0" noProof="0">
                        <a:solidFill>
                          <a:srgbClr val="008000"/>
                        </a:solidFill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0" noProof="0" dirty="0" smtClean="0">
                          <a:solidFill>
                            <a:schemeClr val="tx1"/>
                          </a:solidFill>
                          <a:latin typeface="Gill Sans MT"/>
                          <a:cs typeface="Gill Sans MT"/>
                        </a:rPr>
                        <a:t>Examen de los progresos en el aprendizaje con el fin de mejorar el diseño del proceso de aprendizaje.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684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5108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E. 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PROCESO DE APRENDIZAJE: LAS </a:t>
            </a:r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5Es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(2)</a:t>
            </a:r>
            <a:endParaRPr lang="en-US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s-ES_tradnl" sz="2800" dirty="0" smtClean="0">
                <a:latin typeface="Gill Sans MT"/>
                <a:cs typeface="Gill Sans MT"/>
              </a:rPr>
              <a:t>En la adquisición de competencias para mejorar en la propia eficacia del liderazgo basado en el PAL, es muy recomendable que los líderes </a:t>
            </a:r>
            <a:r>
              <a:rPr lang="es-ES_tradnl" sz="2800" dirty="0" err="1" smtClean="0">
                <a:latin typeface="Gill Sans MT"/>
                <a:cs typeface="Gill Sans MT"/>
              </a:rPr>
              <a:t>prioritizen</a:t>
            </a:r>
            <a:r>
              <a:rPr lang="es-ES_tradnl" sz="2800" dirty="0" smtClean="0">
                <a:latin typeface="Gill Sans MT"/>
                <a:cs typeface="Gill Sans MT"/>
              </a:rPr>
              <a:t> y se centren en mejorar sus fortalezas, en lugar de tratar de mejorar en sus áreas de debilidad.</a:t>
            </a:r>
            <a:endParaRPr lang="es-ES_tradnl" sz="2800" dirty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693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68680"/>
            <a:ext cx="8229600" cy="4525963"/>
          </a:xfrm>
        </p:spPr>
        <p:txBody>
          <a:bodyPr anchor="ctr">
            <a:noAutofit/>
          </a:bodyPr>
          <a:lstStyle/>
          <a:p>
            <a:pPr marL="0" indent="0" algn="ctr">
              <a:buClr>
                <a:srgbClr val="008000"/>
              </a:buClr>
              <a:buNone/>
            </a:pPr>
            <a:r>
              <a:rPr lang="en-US" sz="3600" dirty="0" smtClean="0">
                <a:solidFill>
                  <a:schemeClr val="accent3"/>
                </a:solidFill>
                <a:latin typeface="Gill Sans MT"/>
                <a:cs typeface="Gill Sans MT"/>
              </a:rPr>
              <a:t>VI</a:t>
            </a:r>
            <a:r>
              <a:rPr lang="es-ES_tradnl" sz="3600" dirty="0" smtClean="0">
                <a:solidFill>
                  <a:schemeClr val="accent3"/>
                </a:solidFill>
                <a:latin typeface="Gill Sans MT"/>
                <a:cs typeface="Gill Sans MT"/>
              </a:rPr>
              <a:t>. Ejemplos Contextuales Relevantes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058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0825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IV. EJEMPLOS</a:t>
            </a:r>
            <a:endParaRPr lang="en-US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45023"/>
            <a:ext cx="8683625" cy="4525963"/>
          </a:xfrm>
        </p:spPr>
        <p:txBody>
          <a:bodyPr anchor="t">
            <a:noAutofit/>
          </a:bodyPr>
          <a:lstStyle/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r>
              <a:rPr lang="en-US" sz="2800" dirty="0">
                <a:solidFill>
                  <a:schemeClr val="accent3"/>
                </a:solidFill>
                <a:latin typeface="Gill Sans MT"/>
                <a:cs typeface="Gill Sans MT"/>
              </a:rPr>
              <a:t>Ben Carson: </a:t>
            </a:r>
            <a:r>
              <a:rPr lang="es-ES_tradnl" sz="2800" dirty="0" smtClean="0">
                <a:solidFill>
                  <a:schemeClr val="accent3"/>
                </a:solidFill>
                <a:latin typeface="Gill Sans MT"/>
                <a:cs typeface="Gill Sans MT"/>
              </a:rPr>
              <a:t>Manos Talentosas</a:t>
            </a:r>
            <a:endParaRPr lang="en-US" sz="2800" dirty="0" smtClean="0">
              <a:solidFill>
                <a:schemeClr val="accent3"/>
              </a:solidFill>
              <a:latin typeface="Gill Sans MT"/>
              <a:cs typeface="Gill Sans MT"/>
            </a:endParaRP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_tradnl" sz="2800" dirty="0" smtClean="0">
                <a:latin typeface="Gill Sans MT"/>
                <a:cs typeface="Gill Sans MT"/>
              </a:rPr>
              <a:t>Criado en un hogar monoparental y pobre, Ben Carson entró en la escuela de medicina y se convirtió en un neurocirujano residente en el Hospital Johns Hopkins de fama mundial en Baltimore. </a:t>
            </a: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_tradnl" sz="2800" dirty="0" smtClean="0">
                <a:latin typeface="Gill Sans MT"/>
                <a:cs typeface="Gill Sans MT"/>
              </a:rPr>
              <a:t>A los 32 años, se convirtió en el Director de Neurocirugía Pediátrica del Hospital, una posición que mantuvo durante 29 años.</a:t>
            </a:r>
          </a:p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endParaRPr lang="en-US" sz="2800" dirty="0" smtClean="0">
              <a:solidFill>
                <a:schemeClr val="accent3"/>
              </a:solidFill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198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09410"/>
            <a:ext cx="9140825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IV. 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EJEMPLOS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(2)</a:t>
            </a:r>
            <a:endParaRPr lang="en-US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5" y="704407"/>
            <a:ext cx="8994520" cy="5930644"/>
          </a:xfrm>
        </p:spPr>
        <p:txBody>
          <a:bodyPr anchor="t">
            <a:noAutofit/>
          </a:bodyPr>
          <a:lstStyle/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r>
              <a:rPr lang="en-US" sz="2800" dirty="0" smtClean="0">
                <a:solidFill>
                  <a:schemeClr val="accent3"/>
                </a:solidFill>
                <a:latin typeface="Gill Sans MT"/>
                <a:cs typeface="Gill Sans MT"/>
              </a:rPr>
              <a:t>Ben Carson </a:t>
            </a:r>
            <a:r>
              <a:rPr lang="en-US" sz="2000" dirty="0" smtClean="0">
                <a:latin typeface="Gill Sans MT"/>
                <a:cs typeface="Gill Sans MT"/>
              </a:rPr>
              <a:t>(2)</a:t>
            </a: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_tradnl" sz="2600" dirty="0" smtClean="0">
                <a:latin typeface="Gill Sans MT"/>
                <a:cs typeface="Gill Sans MT"/>
              </a:rPr>
              <a:t>En 1987, Carson hizo historia médica con una operación para separar a un par de gemelos siameses, quienes nacieron unidos por la parte posterior de la cabeza. </a:t>
            </a: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_tradnl" sz="2600" dirty="0" smtClean="0">
                <a:latin typeface="Gill Sans MT"/>
                <a:cs typeface="Gill Sans MT"/>
              </a:rPr>
              <a:t>Operaciones para separar los gemelos unidos de esta manera, siempre habían fracasado, lo que resultaba en la muerte de uno o ambos de los bebés. </a:t>
            </a: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_tradnl" sz="2600" dirty="0" smtClean="0">
                <a:latin typeface="Gill Sans MT"/>
                <a:cs typeface="Gill Sans MT"/>
              </a:rPr>
              <a:t>Carson acordó llevar a cabo la operación. Un equipo quirúrgico de 70 miembros, liderado por el Dr. Carson, trabajó durante 22 horas. </a:t>
            </a: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_tradnl" sz="2600" dirty="0" smtClean="0">
                <a:latin typeface="Gill Sans MT"/>
                <a:cs typeface="Gill Sans MT"/>
              </a:rPr>
              <a:t>Al final, los gemelos fueron separados con éxito y ahora pueden sobrevivir de manera independiente.</a:t>
            </a:r>
          </a:p>
          <a:p>
            <a:pPr>
              <a:lnSpc>
                <a:spcPct val="110000"/>
              </a:lnSpc>
              <a:buClr>
                <a:srgbClr val="008000"/>
              </a:buClr>
            </a:pPr>
            <a:endParaRPr lang="en-US" sz="2800" dirty="0">
              <a:latin typeface="Gill Sans MT"/>
              <a:cs typeface="Gill Sans MT"/>
            </a:endParaRPr>
          </a:p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endParaRPr lang="en-US" sz="2800" dirty="0" smtClean="0">
              <a:solidFill>
                <a:schemeClr val="accent3"/>
              </a:solidFill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382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0825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IV. 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EJEMPLOS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(3)</a:t>
            </a:r>
            <a:endParaRPr lang="en-US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031" y="1407279"/>
            <a:ext cx="8683625" cy="4525963"/>
          </a:xfrm>
        </p:spPr>
        <p:txBody>
          <a:bodyPr anchor="t">
            <a:noAutofit/>
          </a:bodyPr>
          <a:lstStyle/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r>
              <a:rPr lang="en-US" sz="2800" dirty="0" smtClean="0">
                <a:solidFill>
                  <a:schemeClr val="accent3"/>
                </a:solidFill>
                <a:latin typeface="Gill Sans MT"/>
                <a:cs typeface="Gill Sans MT"/>
              </a:rPr>
              <a:t>Ben Carson </a:t>
            </a:r>
            <a:r>
              <a:rPr lang="en-US" sz="2000" dirty="0" smtClean="0">
                <a:latin typeface="Gill Sans MT"/>
                <a:cs typeface="Gill Sans MT"/>
              </a:rPr>
              <a:t>(3)</a:t>
            </a: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_tradnl" sz="2800" dirty="0" smtClean="0">
                <a:latin typeface="Gill Sans MT"/>
                <a:cs typeface="Gill Sans MT"/>
              </a:rPr>
              <a:t>Otras innovaciones quirúrgicas de Carson han incluido el primer procedimiento intrauterino para aliviar la presión en el cerebro de un feto gemelo con hidrocefalia, y una </a:t>
            </a:r>
            <a:r>
              <a:rPr lang="es-ES_tradnl" sz="2800" dirty="0" err="1" smtClean="0">
                <a:latin typeface="Gill Sans MT"/>
                <a:cs typeface="Gill Sans MT"/>
              </a:rPr>
              <a:t>hemisferectomía</a:t>
            </a:r>
            <a:r>
              <a:rPr lang="es-ES_tradnl" sz="2800" dirty="0" smtClean="0">
                <a:latin typeface="Gill Sans MT"/>
                <a:cs typeface="Gill Sans MT"/>
              </a:rPr>
              <a:t>, en el que un niño sufre de convulsiones incontrolables por que solo tiene la mitad de su cerebro. Esto evita las convulsiones y la otra mitad del cerebro realmente compensa el hemisferio que falta.</a:t>
            </a:r>
          </a:p>
          <a:p>
            <a:pPr>
              <a:lnSpc>
                <a:spcPct val="110000"/>
              </a:lnSpc>
              <a:buClr>
                <a:srgbClr val="008000"/>
              </a:buClr>
            </a:pPr>
            <a:endParaRPr lang="en-US" sz="2800" dirty="0">
              <a:latin typeface="Gill Sans MT"/>
              <a:cs typeface="Gill Sans MT"/>
            </a:endParaRPr>
          </a:p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endParaRPr lang="en-US" sz="2800" dirty="0" smtClean="0">
              <a:solidFill>
                <a:schemeClr val="accent3"/>
              </a:solidFill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18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0046"/>
            <a:ext cx="9140825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IV. 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EJEMPLOS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(4)</a:t>
            </a:r>
            <a:endParaRPr lang="en-US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968367"/>
            <a:ext cx="8683625" cy="4525963"/>
          </a:xfrm>
        </p:spPr>
        <p:txBody>
          <a:bodyPr anchor="t">
            <a:noAutofit/>
          </a:bodyPr>
          <a:lstStyle/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r>
              <a:rPr lang="en-US" sz="2800" dirty="0" smtClean="0">
                <a:solidFill>
                  <a:schemeClr val="accent3"/>
                </a:solidFill>
                <a:latin typeface="Gill Sans MT"/>
                <a:cs typeface="Gill Sans MT"/>
              </a:rPr>
              <a:t>Ben Carson </a:t>
            </a:r>
            <a:r>
              <a:rPr lang="en-US" sz="2000" dirty="0" smtClean="0">
                <a:latin typeface="Gill Sans MT"/>
                <a:cs typeface="Gill Sans MT"/>
              </a:rPr>
              <a:t>(4)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ES_tradnl" sz="2200" dirty="0" smtClean="0">
                <a:latin typeface="Gill Sans MT"/>
                <a:cs typeface="Gill Sans MT"/>
              </a:rPr>
              <a:t>Los libros del Dr. Carson incluyen un libro de memorias, “Manos Prodigiosas“, y un libro de motivación, “Pensar en Grande”. Carson explica su filosofía de motivación:</a:t>
            </a:r>
          </a:p>
          <a:p>
            <a:pPr marL="0" indent="0">
              <a:lnSpc>
                <a:spcPct val="110000"/>
              </a:lnSpc>
              <a:buNone/>
            </a:pPr>
            <a:endParaRPr lang="es-ES_tradnl" sz="2400" dirty="0" smtClean="0">
              <a:latin typeface="Gill Sans MT"/>
              <a:cs typeface="Gill Sans MT"/>
            </a:endParaRPr>
          </a:p>
          <a:p>
            <a:pPr marL="0" indent="0">
              <a:lnSpc>
                <a:spcPct val="110000"/>
              </a:lnSpc>
              <a:buNone/>
            </a:pPr>
            <a:endParaRPr lang="es-ES_tradnl" sz="2400" dirty="0" smtClean="0">
              <a:latin typeface="Gill Sans MT"/>
              <a:cs typeface="Gill Sans MT"/>
            </a:endParaRPr>
          </a:p>
          <a:p>
            <a:pPr marL="0" indent="0">
              <a:lnSpc>
                <a:spcPct val="110000"/>
              </a:lnSpc>
              <a:buNone/>
            </a:pPr>
            <a:endParaRPr lang="es-ES_tradnl" sz="2400" dirty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48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594275"/>
              </p:ext>
            </p:extLst>
          </p:nvPr>
        </p:nvGraphicFramePr>
        <p:xfrm>
          <a:off x="310896" y="2836313"/>
          <a:ext cx="8522208" cy="31072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2079"/>
                <a:gridCol w="7070129"/>
              </a:tblGrid>
              <a:tr h="1715482">
                <a:tc>
                  <a:txBody>
                    <a:bodyPr/>
                    <a:lstStyle/>
                    <a:p>
                      <a:r>
                        <a:rPr lang="es-ES_tradnl" sz="2000" b="0" u="none" noProof="0" smtClean="0">
                          <a:solidFill>
                            <a:srgbClr val="008000"/>
                          </a:solidFill>
                          <a:latin typeface="Gill Sans MT"/>
                          <a:cs typeface="Gill Sans MT"/>
                        </a:rPr>
                        <a:t>Talento</a:t>
                      </a:r>
                      <a:endParaRPr lang="es-ES_tradnl" sz="2000" b="0" u="none" noProof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0" u="none" noProof="0" dirty="0" smtClean="0">
                          <a:solidFill>
                            <a:srgbClr val="000000"/>
                          </a:solidFill>
                          <a:latin typeface="Gill Sans MT"/>
                          <a:cs typeface="Gill Sans MT"/>
                        </a:rPr>
                        <a:t>Nuestro Creador nos ha dotado a todos nosotros, no sólo con la capacidad de cantar, bailar o patear una pelota, pero con talento intelectual. Comienza a establecer contacto con esa parte de ti que es intelectual y desarróllala. Piensa en oportunidades para el uso de tu talento.</a:t>
                      </a:r>
                      <a:endParaRPr lang="es-ES_tradnl" sz="2000" b="0" u="none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1391805">
                <a:tc>
                  <a:txBody>
                    <a:bodyPr/>
                    <a:lstStyle/>
                    <a:p>
                      <a:r>
                        <a:rPr lang="es-ES_tradnl" sz="2000" b="0" u="none" noProof="0" smtClean="0">
                          <a:solidFill>
                            <a:srgbClr val="008000"/>
                          </a:solidFill>
                          <a:latin typeface="Gill Sans MT"/>
                          <a:cs typeface="Gill Sans MT"/>
                        </a:rPr>
                        <a:t>Honestidad</a:t>
                      </a:r>
                      <a:endParaRPr lang="es-ES_tradnl" sz="2000" b="0" u="none" noProof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0" u="none" noProof="0" dirty="0" smtClean="0">
                          <a:solidFill>
                            <a:srgbClr val="000000"/>
                          </a:solidFill>
                          <a:latin typeface="Gill Sans MT"/>
                          <a:cs typeface="Gill Sans MT"/>
                        </a:rPr>
                        <a:t>Si llevas una vida limpia y honesta, no pondrás esqueletos en el armario. Si pones esqueletos en el armario, ellos definitivamente van a volver, justo cuando no quiere verlos y van a arruinar tu vida.</a:t>
                      </a:r>
                    </a:p>
                    <a:p>
                      <a:endParaRPr lang="es-ES_tradnl" sz="2000" b="0" u="none" noProof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080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36258"/>
            <a:ext cx="9140825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IV. 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EJEMPLOS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(5)</a:t>
            </a:r>
            <a:endParaRPr lang="en-US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975543"/>
            <a:ext cx="8683625" cy="4525963"/>
          </a:xfrm>
        </p:spPr>
        <p:txBody>
          <a:bodyPr anchor="t">
            <a:noAutofit/>
          </a:bodyPr>
          <a:lstStyle/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endParaRPr lang="en-US" sz="2000" dirty="0" smtClean="0">
              <a:latin typeface="Gill Sans MT"/>
              <a:cs typeface="Gill Sans MT"/>
            </a:endParaRPr>
          </a:p>
          <a:p>
            <a:pPr marL="0" indent="0">
              <a:lnSpc>
                <a:spcPct val="110000"/>
              </a:lnSpc>
              <a:buNone/>
            </a:pPr>
            <a:endParaRPr lang="en-US" sz="2400" b="1" u="sng" dirty="0" smtClean="0">
              <a:latin typeface="Gill Sans MT"/>
              <a:cs typeface="Gill Sans MT"/>
            </a:endParaRPr>
          </a:p>
          <a:p>
            <a:pPr marL="0" indent="0">
              <a:lnSpc>
                <a:spcPct val="110000"/>
              </a:lnSpc>
              <a:buNone/>
            </a:pPr>
            <a:endParaRPr lang="en-US" sz="2400" b="1" u="sng" dirty="0">
              <a:latin typeface="Gill Sans MT"/>
              <a:cs typeface="Gill Sans MT"/>
            </a:endParaRPr>
          </a:p>
          <a:p>
            <a:pPr marL="0" indent="0">
              <a:lnSpc>
                <a:spcPct val="110000"/>
              </a:lnSpc>
              <a:buNone/>
            </a:pPr>
            <a:endParaRPr lang="en-US" sz="2400" b="1" u="sng" dirty="0" smtClean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49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069306"/>
              </p:ext>
            </p:extLst>
          </p:nvPr>
        </p:nvGraphicFramePr>
        <p:xfrm>
          <a:off x="256032" y="679931"/>
          <a:ext cx="8613648" cy="6041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0399"/>
                <a:gridCol w="6733249"/>
              </a:tblGrid>
              <a:tr h="938889">
                <a:tc>
                  <a:txBody>
                    <a:bodyPr/>
                    <a:lstStyle/>
                    <a:p>
                      <a:r>
                        <a:rPr lang="en-US" sz="2000" b="0" u="none" dirty="0" smtClean="0">
                          <a:solidFill>
                            <a:srgbClr val="008000"/>
                          </a:solidFill>
                          <a:latin typeface="Gill Sans MT"/>
                          <a:cs typeface="Gill Sans MT"/>
                        </a:rPr>
                        <a:t>Insight</a:t>
                      </a:r>
                      <a:endParaRPr lang="en-US" sz="2000" b="0" u="none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0" u="none" noProof="0" dirty="0" smtClean="0">
                          <a:solidFill>
                            <a:schemeClr val="tx1"/>
                          </a:solidFill>
                          <a:latin typeface="Gill Sans MT"/>
                          <a:cs typeface="Gill Sans MT"/>
                        </a:rPr>
                        <a:t>Viene de personas que ya han estado en el lugar que estás tratando de ir.  Aprende de sus éxitos y sus errores.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47101">
                <a:tc>
                  <a:txBody>
                    <a:bodyPr/>
                    <a:lstStyle/>
                    <a:p>
                      <a:r>
                        <a:rPr lang="es-ES_tradnl" sz="2000" b="0" u="none" noProof="0" dirty="0" smtClean="0">
                          <a:solidFill>
                            <a:srgbClr val="008000"/>
                          </a:solidFill>
                          <a:latin typeface="Gill Sans MT"/>
                          <a:cs typeface="Gill Sans MT"/>
                        </a:rPr>
                        <a:t>Amabilidad</a:t>
                      </a:r>
                      <a:endParaRPr lang="es-ES_tradnl" sz="2000" b="0" u="none" noProof="0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0" u="none" noProof="0" dirty="0" smtClean="0">
                          <a:solidFill>
                            <a:schemeClr val="tx1"/>
                          </a:solidFill>
                          <a:latin typeface="Gill Sans MT"/>
                          <a:cs typeface="Gill Sans MT"/>
                        </a:rPr>
                        <a:t>Si eres amable con la gente, una vez que pasen por la sospecha de por qué estás siendo agradable, ellos serán agradables contigo.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47101">
                <a:tc>
                  <a:txBody>
                    <a:bodyPr/>
                    <a:lstStyle/>
                    <a:p>
                      <a:r>
                        <a:rPr lang="es-ES_tradnl" sz="2000" b="0" u="none" noProof="0" dirty="0" smtClean="0">
                          <a:solidFill>
                            <a:srgbClr val="008000"/>
                          </a:solidFill>
                          <a:latin typeface="Gill Sans MT"/>
                          <a:cs typeface="Gill Sans MT"/>
                        </a:rPr>
                        <a:t>Conocimiento</a:t>
                      </a:r>
                      <a:endParaRPr lang="es-ES_tradnl" sz="2000" b="0" u="none" noProof="0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0" u="none" noProof="0" dirty="0" smtClean="0">
                          <a:solidFill>
                            <a:schemeClr val="tx1"/>
                          </a:solidFill>
                          <a:latin typeface="Gill Sans MT"/>
                          <a:cs typeface="Gill Sans MT"/>
                        </a:rPr>
                        <a:t>Te convierte en una persona más valiosa. Cuanto más conocimiento tienes, más la gente te necesita. Cuando la gente te necesita, te pagan.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8889">
                <a:tc>
                  <a:txBody>
                    <a:bodyPr/>
                    <a:lstStyle/>
                    <a:p>
                      <a:r>
                        <a:rPr lang="es-ES_tradnl" sz="2000" b="0" u="none" noProof="0" dirty="0" smtClean="0">
                          <a:solidFill>
                            <a:srgbClr val="008000"/>
                          </a:solidFill>
                          <a:latin typeface="Gill Sans MT"/>
                          <a:cs typeface="Gill Sans MT"/>
                        </a:rPr>
                        <a:t>Libros</a:t>
                      </a:r>
                      <a:endParaRPr lang="es-ES_tradnl" sz="2000" b="0" u="none" noProof="0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0" u="none" noProof="0" smtClean="0">
                          <a:latin typeface="Gill Sans MT"/>
                          <a:cs typeface="Gill Sans MT"/>
                        </a:rPr>
                        <a:t>Son el mecanismo para obtener conocimiento, opuesto de el entretenimiento televisivo .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8889">
                <a:tc>
                  <a:txBody>
                    <a:bodyPr/>
                    <a:lstStyle/>
                    <a:p>
                      <a:r>
                        <a:rPr lang="es-ES_tradnl" sz="2000" b="0" u="none" noProof="0" dirty="0" smtClean="0">
                          <a:solidFill>
                            <a:srgbClr val="008000"/>
                          </a:solidFill>
                          <a:latin typeface="Gill Sans MT"/>
                          <a:cs typeface="Gill Sans MT"/>
                        </a:rPr>
                        <a:t>Profundidad de aprendizaje</a:t>
                      </a:r>
                      <a:endParaRPr lang="es-ES_tradnl" sz="2000" b="0" u="none" noProof="0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0" u="none" noProof="0" smtClean="0">
                          <a:latin typeface="Gill Sans MT"/>
                          <a:cs typeface="Gill Sans MT"/>
                        </a:rPr>
                        <a:t>aprender por el valor del conocimiento y comprensión, más que por el deseo de impresionar a la gente o hacer un examen.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0675">
                <a:tc>
                  <a:txBody>
                    <a:bodyPr/>
                    <a:lstStyle/>
                    <a:p>
                      <a:r>
                        <a:rPr lang="en-US" sz="2000" b="0" u="none" dirty="0" smtClean="0">
                          <a:solidFill>
                            <a:srgbClr val="008000"/>
                          </a:solidFill>
                          <a:latin typeface="Gill Sans MT"/>
                          <a:cs typeface="Gill Sans MT"/>
                        </a:rPr>
                        <a:t>Dios</a:t>
                      </a:r>
                      <a:endParaRPr lang="en-US" sz="2000" b="0" u="none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Nunca seas demasiado grande para tu Creador</a:t>
                      </a:r>
                      <a:r>
                        <a:rPr lang="es-ES_tradnl" sz="2000" noProof="0" dirty="0" smtClean="0">
                          <a:effectLst/>
                        </a:rPr>
                        <a:t> </a:t>
                      </a:r>
                      <a:r>
                        <a:rPr lang="es-ES_tradnl" sz="2000" b="0" u="none" noProof="0" dirty="0" smtClean="0">
                          <a:latin typeface="Gill Sans MT"/>
                          <a:cs typeface="Gill Sans MT"/>
                        </a:rPr>
                        <a:t>.</a:t>
                      </a:r>
                      <a:endParaRPr lang="es-ES_tradnl" sz="2000" b="0" u="none" noProof="0" dirty="0" smtClean="0">
                        <a:solidFill>
                          <a:schemeClr val="tx1"/>
                        </a:solidFill>
                        <a:latin typeface="Gill Sans MT"/>
                        <a:cs typeface="Gill Sans MT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286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6072"/>
            <a:ext cx="8229600" cy="4525963"/>
          </a:xfrm>
        </p:spPr>
        <p:txBody>
          <a:bodyPr anchor="ctr">
            <a:noAutofit/>
          </a:bodyPr>
          <a:lstStyle/>
          <a:p>
            <a:pPr marL="0" indent="0" algn="ctr">
              <a:buClr>
                <a:srgbClr val="008000"/>
              </a:buClr>
              <a:buNone/>
            </a:pPr>
            <a:r>
              <a:rPr lang="en-US" sz="3600" dirty="0" smtClean="0">
                <a:solidFill>
                  <a:srgbClr val="E68422"/>
                </a:solidFill>
                <a:latin typeface="Gill Sans MT"/>
                <a:cs typeface="Gill Sans MT"/>
              </a:rPr>
              <a:t>II</a:t>
            </a:r>
            <a:r>
              <a:rPr lang="es-ES_tradnl" sz="3600" dirty="0" smtClean="0">
                <a:solidFill>
                  <a:srgbClr val="E68422"/>
                </a:solidFill>
                <a:latin typeface="Gill Sans MT"/>
                <a:cs typeface="Gill Sans MT"/>
              </a:rPr>
              <a:t>. Historia de apertura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379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6" y="576072"/>
            <a:ext cx="8229600" cy="4525963"/>
          </a:xfrm>
        </p:spPr>
        <p:txBody>
          <a:bodyPr anchor="ctr">
            <a:noAutofit/>
          </a:bodyPr>
          <a:lstStyle/>
          <a:p>
            <a:pPr marL="0" indent="0" algn="ctr">
              <a:buClr>
                <a:srgbClr val="008000"/>
              </a:buClr>
              <a:buNone/>
            </a:pPr>
            <a:r>
              <a:rPr lang="en-US" sz="3600" dirty="0" smtClean="0">
                <a:solidFill>
                  <a:schemeClr val="accent3"/>
                </a:solidFill>
                <a:latin typeface="Gill Sans MT"/>
                <a:cs typeface="Gill Sans MT"/>
              </a:rPr>
              <a:t>VII</a:t>
            </a:r>
            <a:r>
              <a:rPr lang="es-ES_tradnl" sz="3600" dirty="0" smtClean="0">
                <a:solidFill>
                  <a:schemeClr val="accent3"/>
                </a:solidFill>
                <a:latin typeface="Gill Sans MT"/>
                <a:cs typeface="Gill Sans MT"/>
              </a:rPr>
              <a:t>.  </a:t>
            </a:r>
            <a:r>
              <a:rPr lang="es-ES_tradnl" sz="3600" dirty="0" smtClean="0">
                <a:solidFill>
                  <a:srgbClr val="E68422"/>
                </a:solidFill>
                <a:latin typeface="Gill Sans MT"/>
                <a:cs typeface="Gill Sans MT"/>
              </a:rPr>
              <a:t>Aplicación para la transformación Personal, Relacional Organizacional e Social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058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0825" cy="11430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V. APLICACIÓN PARA LA TRANSFORMACIÓN PERSONAL, RELACIONAL, ORGANIZACIONAL Y SOCIAL </a:t>
            </a:r>
            <a:r>
              <a:rPr lang="en-US" sz="2400" dirty="0" smtClean="0">
                <a:latin typeface="Gill Sans MT"/>
                <a:cs typeface="Gill Sans MT"/>
              </a:rPr>
              <a:t/>
            </a:r>
            <a:br>
              <a:rPr lang="en-US" sz="2400" dirty="0" smtClean="0">
                <a:latin typeface="Gill Sans MT"/>
                <a:cs typeface="Gill Sans MT"/>
              </a:rPr>
            </a:br>
            <a:endParaRPr lang="en-US" sz="24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032" y="1237129"/>
            <a:ext cx="8668512" cy="5119221"/>
          </a:xfrm>
        </p:spPr>
        <p:txBody>
          <a:bodyPr anchor="t"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28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A.</a:t>
            </a:r>
            <a:r>
              <a:rPr lang="en-US" sz="2800" b="1" dirty="0" smtClean="0">
                <a:latin typeface="Gill Sans MT"/>
                <a:cs typeface="Gill Sans MT"/>
              </a:rPr>
              <a:t>	</a:t>
            </a:r>
            <a:r>
              <a:rPr lang="en-US" sz="2800" b="1" dirty="0">
                <a:latin typeface="Gill Sans MT"/>
                <a:cs typeface="Gill Sans MT"/>
              </a:rPr>
              <a:t> </a:t>
            </a:r>
            <a:r>
              <a:rPr lang="en-US" sz="2800" b="1" dirty="0" smtClean="0">
                <a:latin typeface="Gill Sans MT"/>
                <a:cs typeface="Gill Sans MT"/>
              </a:rPr>
              <a:t>PERSONAL Y RELACIONAL</a:t>
            </a:r>
            <a:r>
              <a:rPr lang="en-US" sz="2800" dirty="0" smtClean="0">
                <a:latin typeface="Gill Sans MT"/>
                <a:cs typeface="Gill Sans MT"/>
              </a:rPr>
              <a:t> </a:t>
            </a:r>
            <a:endParaRPr lang="en-US" sz="2800" dirty="0">
              <a:latin typeface="Gill Sans MT"/>
              <a:cs typeface="Gill Sans MT"/>
            </a:endParaRPr>
          </a:p>
          <a:p>
            <a:pPr marL="457200" indent="-457200">
              <a:lnSpc>
                <a:spcPct val="110000"/>
              </a:lnSpc>
              <a:buClr>
                <a:schemeClr val="accent3"/>
              </a:buClr>
              <a:buFont typeface="+mj-lt"/>
              <a:buAutoNum type="arabicPeriod"/>
            </a:pPr>
            <a:r>
              <a:rPr lang="es-ES_tradnl" sz="2200" b="1" dirty="0" smtClean="0">
                <a:latin typeface="Gill Sans MT"/>
                <a:cs typeface="Gill Sans MT"/>
              </a:rPr>
              <a:t>Evaluación</a:t>
            </a:r>
            <a:r>
              <a:rPr lang="es-ES_tradnl" sz="2200" dirty="0" smtClean="0">
                <a:latin typeface="Gill Sans MT"/>
                <a:cs typeface="Gill Sans MT"/>
              </a:rPr>
              <a:t>: Evaluar sus habilidades actuales en cada área: pensamiento, espiritual, relacional, técnica e inventiva.</a:t>
            </a:r>
          </a:p>
          <a:p>
            <a:pPr marL="457200" indent="-457200">
              <a:lnSpc>
                <a:spcPct val="110000"/>
              </a:lnSpc>
              <a:buClr>
                <a:schemeClr val="accent3"/>
              </a:buClr>
              <a:buFont typeface="Arial"/>
              <a:buAutoNum type="arabicPeriod" startAt="2"/>
            </a:pPr>
            <a:r>
              <a:rPr lang="es-ES_tradnl" sz="2200" b="1" dirty="0" smtClean="0">
                <a:latin typeface="Gill Sans MT"/>
                <a:cs typeface="Gill Sans MT"/>
              </a:rPr>
              <a:t>Adquisición</a:t>
            </a:r>
            <a:r>
              <a:rPr lang="es-ES_tradnl" sz="2200" dirty="0" smtClean="0">
                <a:latin typeface="Gill Sans MT"/>
                <a:cs typeface="Gill Sans MT"/>
              </a:rPr>
              <a:t>: Desarrollar un plan de acción personal para la adquisición de nuevas competencias:</a:t>
            </a:r>
          </a:p>
          <a:p>
            <a:pPr marL="914400" lvl="1" indent="-457200">
              <a:lnSpc>
                <a:spcPct val="110000"/>
              </a:lnSpc>
              <a:buClr>
                <a:schemeClr val="accent5">
                  <a:lumMod val="60000"/>
                  <a:lumOff val="40000"/>
                </a:schemeClr>
              </a:buClr>
              <a:buFont typeface="+mj-lt"/>
              <a:buAutoNum type="alphaLcPeriod"/>
            </a:pPr>
            <a:r>
              <a:rPr lang="es-ES_tradnl" sz="2000" dirty="0" smtClean="0">
                <a:latin typeface="Gill Sans MT"/>
                <a:cs typeface="Gill Sans MT"/>
              </a:rPr>
              <a:t>Establece la visión para el nuevo futuro deseado.</a:t>
            </a:r>
          </a:p>
          <a:p>
            <a:pPr marL="914400" lvl="1" indent="-457200">
              <a:lnSpc>
                <a:spcPct val="110000"/>
              </a:lnSpc>
              <a:buClr>
                <a:schemeClr val="accent5">
                  <a:lumMod val="60000"/>
                  <a:lumOff val="40000"/>
                </a:schemeClr>
              </a:buClr>
              <a:buFont typeface="+mj-lt"/>
              <a:buAutoNum type="alphaLcPeriod"/>
            </a:pPr>
            <a:r>
              <a:rPr lang="es-ES_tradnl" sz="2000" dirty="0" smtClean="0">
                <a:latin typeface="Gill Sans MT"/>
                <a:cs typeface="Gill Sans MT"/>
              </a:rPr>
              <a:t>Identifica las competencias de liderazgo (conocimientos, actitudes / mentalidad y las habilidades) que serán necesarios para liderar el cambio hacia el nuevo futuro deseado.</a:t>
            </a:r>
          </a:p>
          <a:p>
            <a:pPr marL="914400" lvl="1" indent="-457200">
              <a:lnSpc>
                <a:spcPct val="110000"/>
              </a:lnSpc>
              <a:buClr>
                <a:schemeClr val="accent5">
                  <a:lumMod val="60000"/>
                  <a:lumOff val="40000"/>
                </a:schemeClr>
              </a:buClr>
              <a:buFont typeface="+mj-lt"/>
              <a:buAutoNum type="alphaLcPeriod"/>
            </a:pPr>
            <a:r>
              <a:rPr lang="es-ES_tradnl" sz="2000" dirty="0" smtClean="0">
                <a:latin typeface="Gill Sans MT"/>
                <a:cs typeface="Gill Sans MT"/>
              </a:rPr>
              <a:t>Planea los procesos de aprendizaje basados en las 5E’s para adquirir aquellas competencias.</a:t>
            </a:r>
          </a:p>
          <a:p>
            <a:pPr marL="914400" lvl="1" indent="-457200">
              <a:lnSpc>
                <a:spcPct val="110000"/>
              </a:lnSpc>
              <a:buClr>
                <a:schemeClr val="accent5">
                  <a:lumMod val="60000"/>
                  <a:lumOff val="40000"/>
                </a:schemeClr>
              </a:buClr>
              <a:buFont typeface="+mj-lt"/>
              <a:buAutoNum type="alphaLcPeriod"/>
            </a:pPr>
            <a:r>
              <a:rPr lang="es-ES_tradnl" sz="2000" dirty="0" smtClean="0">
                <a:latin typeface="Gill Sans MT"/>
                <a:cs typeface="Gill Sans MT"/>
              </a:rPr>
              <a:t>Personaliza los procesos de aprendizaje basados en tu estilo único de aprendizaje y Preferencia de Acción del Liderazgo (PAL)</a:t>
            </a:r>
            <a:endParaRPr lang="es-ES_tradnl" sz="4800" dirty="0">
              <a:latin typeface="Gill Sans MT"/>
              <a:cs typeface="Gill Sans M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33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0825" cy="11430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V. </a:t>
            </a:r>
            <a:r>
              <a:rPr lang="en-US" sz="2400" b="1" dirty="0">
                <a:solidFill>
                  <a:srgbClr val="008000"/>
                </a:solidFill>
                <a:latin typeface="Gill Sans MT"/>
                <a:cs typeface="Gill Sans MT"/>
              </a:rPr>
              <a:t>APLICACIÓN PARA LA TRANSFORMACIÓN PERSONAL, RELACIONAL ORGANIZACIONAL E SOCIAL </a:t>
            </a:r>
            <a:r>
              <a:rPr lang="en-US" sz="1600" dirty="0" smtClean="0">
                <a:solidFill>
                  <a:srgbClr val="008000"/>
                </a:solidFill>
                <a:latin typeface="Gill Sans MT"/>
                <a:cs typeface="Gill Sans MT"/>
              </a:rPr>
              <a:t>(2)</a:t>
            </a:r>
            <a:r>
              <a:rPr lang="en-US" sz="24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 </a:t>
            </a:r>
            <a:r>
              <a:rPr lang="en-US" sz="2400" dirty="0">
                <a:latin typeface="Gill Sans MT"/>
                <a:cs typeface="Gill Sans MT"/>
              </a:rPr>
              <a:t/>
            </a:r>
            <a:br>
              <a:rPr lang="en-US" sz="2400" dirty="0">
                <a:latin typeface="Gill Sans MT"/>
                <a:cs typeface="Gill Sans MT"/>
              </a:rPr>
            </a:br>
            <a:endParaRPr lang="en-US" sz="24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2143"/>
            <a:ext cx="8430768" cy="5259332"/>
          </a:xfrm>
        </p:spPr>
        <p:txBody>
          <a:bodyPr anchor="t">
            <a:noAutofit/>
          </a:bodyPr>
          <a:lstStyle/>
          <a:p>
            <a:pPr marL="457200" lvl="0" indent="-457200">
              <a:lnSpc>
                <a:spcPct val="110000"/>
              </a:lnSpc>
              <a:buClr>
                <a:srgbClr val="008000"/>
              </a:buClr>
              <a:buAutoNum type="alphaUcPeriod" startAt="2"/>
            </a:pPr>
            <a:r>
              <a:rPr lang="en-US" sz="2800" b="1" dirty="0" smtClean="0">
                <a:latin typeface="Gill Sans MT"/>
                <a:cs typeface="Gill Sans MT"/>
              </a:rPr>
              <a:t>ORGANIZACIONAL Y SOCIAL</a:t>
            </a:r>
            <a:endParaRPr lang="en-US" sz="2800" dirty="0" smtClean="0">
              <a:latin typeface="Gill Sans MT"/>
              <a:cs typeface="Gill Sans MT"/>
            </a:endParaRPr>
          </a:p>
          <a:p>
            <a:pPr marL="457200" indent="-457200">
              <a:buClr>
                <a:schemeClr val="accent3"/>
              </a:buClr>
              <a:buFont typeface="+mj-lt"/>
              <a:buAutoNum type="arabicPeriod"/>
            </a:pPr>
            <a:r>
              <a:rPr lang="es-ES_tradnl" sz="2800" b="1" dirty="0" smtClean="0">
                <a:latin typeface="Gill Sans MT"/>
                <a:cs typeface="Gill Sans MT"/>
              </a:rPr>
              <a:t>Proyecto de Transformación:</a:t>
            </a:r>
            <a:r>
              <a:rPr lang="es-ES_tradnl" sz="2800" dirty="0" smtClean="0">
                <a:latin typeface="Gill Sans MT"/>
                <a:cs typeface="Gill Sans MT"/>
              </a:rPr>
              <a:t> Diseña un Proyecto de Transformación en el que un nuevo liderazgo con competencias recién adquiridas serán aplicados (Prueba y Comprueba).</a:t>
            </a:r>
          </a:p>
          <a:p>
            <a:pPr marL="457200" indent="-457200">
              <a:buClr>
                <a:schemeClr val="accent3"/>
              </a:buClr>
              <a:buFont typeface="+mj-lt"/>
              <a:buAutoNum type="arabicPeriod"/>
            </a:pPr>
            <a:r>
              <a:rPr lang="es-ES_tradnl" sz="2800" b="1" dirty="0" smtClean="0">
                <a:latin typeface="Gill Sans MT"/>
                <a:cs typeface="Gill Sans MT"/>
              </a:rPr>
              <a:t>Evaluación de Proyectos Pos-Transformacionales:</a:t>
            </a:r>
            <a:r>
              <a:rPr lang="es-ES_tradnl" sz="2800" dirty="0" smtClean="0">
                <a:latin typeface="Gill Sans MT"/>
                <a:cs typeface="Gill Sans MT"/>
              </a:rPr>
              <a:t> Explicar el impacto de las competencias recién adquiridas en el liderazgo y en la transformación como parte del proceso de evaluación de la eficacia del proyecto de transformación.</a:t>
            </a:r>
          </a:p>
          <a:p>
            <a:pPr marL="0" lvl="0" indent="0">
              <a:lnSpc>
                <a:spcPct val="110000"/>
              </a:lnSpc>
              <a:buClr>
                <a:schemeClr val="accent3"/>
              </a:buClr>
              <a:buNone/>
            </a:pPr>
            <a:endParaRPr lang="es-ES_tradnl" sz="2000" dirty="0">
              <a:latin typeface="Gill Sans MT"/>
              <a:cs typeface="Gill Sans M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542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5023"/>
            <a:ext cx="8229600" cy="4525963"/>
          </a:xfrm>
        </p:spPr>
        <p:txBody>
          <a:bodyPr anchor="ctr">
            <a:no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3600" dirty="0" smtClean="0">
                <a:solidFill>
                  <a:srgbClr val="E68422"/>
                </a:solidFill>
                <a:latin typeface="Gill Sans MT"/>
                <a:cs typeface="Gill Sans MT"/>
              </a:rPr>
              <a:t>VIII. </a:t>
            </a:r>
            <a:r>
              <a:rPr lang="es-ES_tradnl" sz="3600" dirty="0" smtClean="0">
                <a:solidFill>
                  <a:srgbClr val="E68422"/>
                </a:solidFill>
                <a:latin typeface="Gill Sans MT"/>
                <a:cs typeface="Gill Sans MT"/>
              </a:rPr>
              <a:t>Citas y Referencias</a:t>
            </a:r>
            <a:endParaRPr lang="es-ES_tradnl" sz="3600" dirty="0">
              <a:solidFill>
                <a:srgbClr val="E68422"/>
              </a:solidFill>
              <a:latin typeface="Gill Sans MT"/>
              <a:cs typeface="Gill Sans M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3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0825" cy="1143000"/>
          </a:xfrm>
        </p:spPr>
        <p:txBody>
          <a:bodyPr>
            <a:normAutofit/>
          </a:bodyPr>
          <a:lstStyle/>
          <a:p>
            <a:r>
              <a:rPr lang="es-ES_tradnl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Citas</a:t>
            </a:r>
            <a:endParaRPr lang="es-ES_tradnl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0975"/>
            <a:ext cx="8229600" cy="4525963"/>
          </a:xfrm>
        </p:spPr>
        <p:txBody>
          <a:bodyPr anchor="t">
            <a:noAutofit/>
          </a:bodyPr>
          <a:lstStyle/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_tradnl" sz="2600" dirty="0" smtClean="0">
                <a:latin typeface="Gill Sans MT"/>
                <a:cs typeface="Gill Sans MT"/>
              </a:rPr>
              <a:t>A través del ejemplo de Nelson Mandela, sus compañeros de prisión en la Isla </a:t>
            </a:r>
            <a:r>
              <a:rPr lang="es-ES_tradnl" sz="2600" dirty="0" err="1" smtClean="0">
                <a:latin typeface="Gill Sans MT"/>
                <a:cs typeface="Gill Sans MT"/>
              </a:rPr>
              <a:t>Robben</a:t>
            </a:r>
            <a:r>
              <a:rPr lang="es-ES_tradnl" sz="2600" dirty="0">
                <a:latin typeface="Gill Sans MT"/>
                <a:cs typeface="Gill Sans MT"/>
              </a:rPr>
              <a:t>,</a:t>
            </a:r>
            <a:r>
              <a:rPr lang="es-ES_tradnl" sz="2600" dirty="0" smtClean="0">
                <a:latin typeface="Gill Sans MT"/>
                <a:cs typeface="Gill Sans MT"/>
              </a:rPr>
              <a:t> aprendieron nuevas formas de pensar y competencias para el gobierno. </a:t>
            </a:r>
            <a:r>
              <a:rPr lang="es-ES_tradnl" sz="2600" i="1" dirty="0" smtClean="0">
                <a:latin typeface="Gill Sans MT"/>
                <a:cs typeface="Gill Sans MT"/>
              </a:rPr>
              <a:t>Correr me enseñó una valiosa lección ... Entrenar cuenta más que una habilidad intrínseca, y yo podría compensar la falta de aptitud natural con diligencia y disciplina</a:t>
            </a:r>
            <a:r>
              <a:rPr lang="es-ES_tradnl" sz="2600" dirty="0" smtClean="0">
                <a:latin typeface="Gill Sans MT"/>
                <a:cs typeface="Gill Sans MT"/>
              </a:rPr>
              <a:t>. (Nelson Mandela, El largo camino hacia la libertad, p. 46)</a:t>
            </a:r>
            <a:r>
              <a:rPr lang="es-ES_tradnl" sz="2000" dirty="0" smtClean="0">
                <a:latin typeface="Gill Sans MT"/>
                <a:cs typeface="Gill Sans MT"/>
              </a:rPr>
              <a:t> </a:t>
            </a:r>
          </a:p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endParaRPr lang="en-US" sz="2000" dirty="0">
              <a:latin typeface="Gill Sans MT"/>
              <a:cs typeface="Gill Sans MT"/>
            </a:endParaRP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_tradnl" sz="2600" i="1" dirty="0" smtClean="0">
                <a:latin typeface="Gill Sans MT"/>
                <a:cs typeface="Gill Sans MT"/>
              </a:rPr>
              <a:t>“Las habilidades de uno son su tesoro inagotable impidiéndole el hambre dondequiera que va.”</a:t>
            </a:r>
            <a:r>
              <a:rPr lang="es-ES_tradnl" sz="2600" dirty="0" smtClean="0">
                <a:latin typeface="Gill Sans MT"/>
                <a:cs typeface="Gill Sans MT"/>
              </a:rPr>
              <a:t> </a:t>
            </a:r>
            <a:r>
              <a:rPr lang="es-ES_tradnl" sz="2000" dirty="0" smtClean="0">
                <a:latin typeface="Gill Sans MT"/>
                <a:cs typeface="Gill Sans MT"/>
              </a:rPr>
              <a:t>—Proverbio Chino</a:t>
            </a:r>
            <a:endParaRPr lang="es-ES_tradnl" sz="2000" dirty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988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0825" cy="1143000"/>
          </a:xfrm>
        </p:spPr>
        <p:txBody>
          <a:bodyPr>
            <a:normAutofit/>
          </a:bodyPr>
          <a:lstStyle/>
          <a:p>
            <a:r>
              <a:rPr lang="es-ES_tradnl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Referencias</a:t>
            </a:r>
            <a:endParaRPr lang="es-ES_tradnl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5023"/>
            <a:ext cx="8229600" cy="4525963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Gill Sans MT"/>
                <a:cs typeface="Gill Sans MT"/>
              </a:rPr>
              <a:t>Adadevoh, Delanyo. (2014).</a:t>
            </a:r>
            <a:r>
              <a:rPr lang="en-US" sz="2400" i="1" dirty="0">
                <a:latin typeface="Gill Sans MT"/>
                <a:cs typeface="Gill Sans MT"/>
              </a:rPr>
              <a:t> Empowering Leadership: Building Empowering Leaders for a Promising Future. </a:t>
            </a:r>
            <a:r>
              <a:rPr lang="en-US" sz="2400" dirty="0">
                <a:latin typeface="Gill Sans MT"/>
                <a:cs typeface="Gill Sans MT"/>
              </a:rPr>
              <a:t>Orlando, FL: ILF Publishers, p. 47.</a:t>
            </a:r>
          </a:p>
          <a:p>
            <a:pPr marL="0" indent="0">
              <a:buNone/>
            </a:pPr>
            <a:r>
              <a:rPr lang="en-US" sz="2400" i="1" dirty="0">
                <a:latin typeface="Gill Sans MT"/>
                <a:cs typeface="Gill Sans MT"/>
              </a:rPr>
              <a:t>Baden-Powell's Scouting for Boys</a:t>
            </a:r>
            <a:r>
              <a:rPr lang="en-US" sz="2400" dirty="0">
                <a:latin typeface="Gill Sans MT"/>
                <a:cs typeface="Gill Sans MT"/>
              </a:rPr>
              <a:t> (1957, 30th ed.). London: C. Arthur Pearson Ltd. pp. 328 pages.</a:t>
            </a:r>
          </a:p>
          <a:p>
            <a:pPr marL="0" indent="0">
              <a:buNone/>
            </a:pPr>
            <a:r>
              <a:rPr lang="en-US" sz="2400" dirty="0">
                <a:latin typeface="Gill Sans MT"/>
                <a:cs typeface="Gill Sans MT"/>
              </a:rPr>
              <a:t>Carson, Ben. (1996). </a:t>
            </a:r>
            <a:r>
              <a:rPr lang="en-US" sz="2400" i="1" dirty="0">
                <a:latin typeface="Gill Sans MT"/>
                <a:cs typeface="Gill Sans MT"/>
              </a:rPr>
              <a:t>Gifted Hands: The Ben Carson Story. </a:t>
            </a:r>
            <a:r>
              <a:rPr lang="en-US" sz="2400" dirty="0">
                <a:latin typeface="Gill Sans MT"/>
                <a:cs typeface="Gill Sans MT"/>
              </a:rPr>
              <a:t>Grand Rapids, MI: Zondervan.</a:t>
            </a:r>
          </a:p>
          <a:p>
            <a:pPr marL="0" indent="0">
              <a:buNone/>
            </a:pPr>
            <a:r>
              <a:rPr lang="en-US" sz="2400" dirty="0">
                <a:latin typeface="Gill Sans MT"/>
                <a:cs typeface="Gill Sans MT"/>
              </a:rPr>
              <a:t>Carson, Ben. (1996). </a:t>
            </a:r>
            <a:r>
              <a:rPr lang="en-US" sz="2400" i="1" dirty="0">
                <a:latin typeface="Gill Sans MT"/>
                <a:cs typeface="Gill Sans MT"/>
              </a:rPr>
              <a:t>Think Big. </a:t>
            </a:r>
            <a:r>
              <a:rPr lang="en-US" sz="2400" dirty="0">
                <a:latin typeface="Gill Sans MT"/>
                <a:cs typeface="Gill Sans MT"/>
              </a:rPr>
              <a:t>Grand Rapids, MI: Zondervan.</a:t>
            </a:r>
          </a:p>
          <a:p>
            <a:pPr marL="0" indent="0">
              <a:buNone/>
            </a:pPr>
            <a:r>
              <a:rPr lang="en-US" sz="2400" dirty="0">
                <a:latin typeface="Gill Sans MT"/>
                <a:cs typeface="Gill Sans MT"/>
              </a:rPr>
              <a:t>Mandela, Nelson.</a:t>
            </a:r>
            <a:r>
              <a:rPr lang="en-US" sz="2400" i="1" dirty="0">
                <a:latin typeface="Gill Sans MT"/>
                <a:cs typeface="Gill Sans MT"/>
              </a:rPr>
              <a:t> </a:t>
            </a:r>
            <a:r>
              <a:rPr lang="en-US" sz="2400" dirty="0">
                <a:latin typeface="Gill Sans MT"/>
                <a:cs typeface="Gill Sans MT"/>
              </a:rPr>
              <a:t>(1995). </a:t>
            </a:r>
            <a:r>
              <a:rPr lang="en-US" sz="2400" i="1" dirty="0">
                <a:latin typeface="Gill Sans MT"/>
                <a:cs typeface="Gill Sans MT"/>
              </a:rPr>
              <a:t>Long Walk to Freedom: The Autobiography of Nelson Mandela. </a:t>
            </a:r>
            <a:r>
              <a:rPr lang="en-US" sz="2400" dirty="0">
                <a:latin typeface="Gill Sans MT"/>
                <a:cs typeface="Gill Sans MT"/>
              </a:rPr>
              <a:t>Boston, MA: Little Brown and Co.</a:t>
            </a:r>
          </a:p>
          <a:p>
            <a:pPr marL="0" indent="0">
              <a:lnSpc>
                <a:spcPct val="120000"/>
              </a:lnSpc>
              <a:buClr>
                <a:srgbClr val="008000"/>
              </a:buClr>
              <a:buNone/>
            </a:pPr>
            <a:endParaRPr lang="en-US" sz="1800" dirty="0">
              <a:solidFill>
                <a:srgbClr val="E68422"/>
              </a:solidFill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4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II. 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HISTORIA DE APERTURA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380" y="1600199"/>
            <a:ext cx="8229600" cy="5254625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r>
              <a:rPr lang="en-GB" sz="2800" dirty="0">
                <a:solidFill>
                  <a:srgbClr val="000000"/>
                </a:solidFill>
                <a:latin typeface="Gill Sans MT"/>
                <a:cs typeface="Gill Sans MT"/>
              </a:rPr>
              <a:t>Ejercicio </a:t>
            </a:r>
            <a:r>
              <a:rPr lang="en-GB" sz="2800" dirty="0" smtClean="0">
                <a:solidFill>
                  <a:srgbClr val="000000"/>
                </a:solidFill>
                <a:latin typeface="Gill Sans MT"/>
                <a:cs typeface="Gill Sans MT"/>
              </a:rPr>
              <a:t>(</a:t>
            </a:r>
            <a:r>
              <a:rPr lang="es-CO" sz="2800" dirty="0" smtClean="0">
                <a:solidFill>
                  <a:srgbClr val="000000"/>
                </a:solidFill>
                <a:latin typeface="Gill Sans MT"/>
                <a:cs typeface="Gill Sans MT"/>
              </a:rPr>
              <a:t>Discusión</a:t>
            </a:r>
            <a:r>
              <a:rPr lang="en-GB" sz="2800" dirty="0" smtClean="0">
                <a:solidFill>
                  <a:srgbClr val="000000"/>
                </a:solidFill>
                <a:latin typeface="Gill Sans MT"/>
                <a:cs typeface="Gill Sans MT"/>
              </a:rPr>
              <a:t>)</a:t>
            </a: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" sz="2800" dirty="0" smtClean="0">
                <a:latin typeface="Gill Sans MT"/>
                <a:cs typeface="Gill Sans MT"/>
              </a:rPr>
              <a:t>¿Te gustaría </a:t>
            </a:r>
            <a:r>
              <a:rPr lang="es-ES" sz="2800" dirty="0">
                <a:latin typeface="Gill Sans MT"/>
                <a:cs typeface="Gill Sans MT"/>
              </a:rPr>
              <a:t>trabajar para un jefe que tiene carácter, pero no es competente?</a:t>
            </a:r>
            <a:endParaRPr lang="en-US" sz="2800" dirty="0" smtClean="0">
              <a:latin typeface="Gill Sans MT"/>
              <a:cs typeface="Gill Sans MT"/>
            </a:endParaRP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" sz="2800" dirty="0" smtClean="0">
                <a:latin typeface="Gill Sans MT"/>
                <a:cs typeface="Gill Sans MT"/>
              </a:rPr>
              <a:t>¿Quien seria </a:t>
            </a:r>
            <a:r>
              <a:rPr lang="es-ES" sz="2800" dirty="0">
                <a:latin typeface="Gill Sans MT"/>
                <a:cs typeface="Gill Sans MT"/>
              </a:rPr>
              <a:t>un buen ejemplo en </a:t>
            </a:r>
            <a:r>
              <a:rPr lang="es-ES" sz="2800" dirty="0" smtClean="0">
                <a:latin typeface="Gill Sans MT"/>
                <a:cs typeface="Gill Sans MT"/>
              </a:rPr>
              <a:t>tu comunidad, </a:t>
            </a:r>
            <a:r>
              <a:rPr lang="es-ES" sz="2800" dirty="0">
                <a:latin typeface="Gill Sans MT"/>
                <a:cs typeface="Gill Sans MT"/>
              </a:rPr>
              <a:t>de alguien que es </a:t>
            </a:r>
            <a:r>
              <a:rPr lang="es-ES" sz="2800" dirty="0" smtClean="0">
                <a:latin typeface="Gill Sans MT"/>
                <a:cs typeface="Gill Sans MT"/>
              </a:rPr>
              <a:t>competente?</a:t>
            </a:r>
            <a:endParaRPr lang="en-GB" sz="2800" dirty="0" smtClean="0">
              <a:solidFill>
                <a:srgbClr val="000000"/>
              </a:solidFill>
              <a:latin typeface="Gill Sans MT"/>
              <a:cs typeface="Gill Sans MT"/>
            </a:endParaRPr>
          </a:p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endParaRPr lang="en-GB" sz="2800" dirty="0" smtClean="0">
              <a:solidFill>
                <a:srgbClr val="000000"/>
              </a:solidFill>
              <a:latin typeface="Gill Sans MT"/>
              <a:cs typeface="Gill Sans M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1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II. 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HISTORIA DE APERTURA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(2)</a:t>
            </a:r>
            <a:endParaRPr lang="en-US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380" y="1600199"/>
            <a:ext cx="8229600" cy="5254625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2800" b="1" dirty="0">
                <a:solidFill>
                  <a:schemeClr val="accent3"/>
                </a:solidFill>
                <a:latin typeface="Gill Sans MT"/>
                <a:cs typeface="Gill Sans MT"/>
              </a:rPr>
              <a:t>La Ley Boy Scouts</a:t>
            </a:r>
            <a:endParaRPr lang="en-US" sz="2800" dirty="0">
              <a:solidFill>
                <a:schemeClr val="accent3"/>
              </a:solidFill>
              <a:latin typeface="Gill Sans MT"/>
              <a:cs typeface="Gill Sans MT"/>
            </a:endParaRP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_tradnl" sz="2800" dirty="0" smtClean="0">
                <a:latin typeface="Gill Sans MT"/>
                <a:cs typeface="Gill Sans MT"/>
              </a:rPr>
              <a:t>Un </a:t>
            </a:r>
            <a:r>
              <a:rPr lang="es-ES_tradnl" sz="2800" dirty="0" err="1" smtClean="0">
                <a:latin typeface="Gill Sans MT"/>
                <a:cs typeface="Gill Sans MT"/>
              </a:rPr>
              <a:t>Boy</a:t>
            </a:r>
            <a:r>
              <a:rPr lang="es-ES_tradnl" sz="2800" dirty="0" smtClean="0">
                <a:latin typeface="Gill Sans MT"/>
                <a:cs typeface="Gill Sans MT"/>
              </a:rPr>
              <a:t> Scout se le anima a memorizar e internalizar las siguientes competencias de carácter:</a:t>
            </a:r>
          </a:p>
          <a:p>
            <a:pPr marL="0" indent="0">
              <a:lnSpc>
                <a:spcPct val="110000"/>
              </a:lnSpc>
              <a:buClr>
                <a:srgbClr val="008000"/>
              </a:buClr>
              <a:buNone/>
            </a:pPr>
            <a:endParaRPr lang="es-ES_tradnl" sz="2800" dirty="0" smtClean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271755"/>
              </p:ext>
            </p:extLst>
          </p:nvPr>
        </p:nvGraphicFramePr>
        <p:xfrm>
          <a:off x="911412" y="3443942"/>
          <a:ext cx="715682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5466"/>
                <a:gridCol w="2172307"/>
                <a:gridCol w="2829051"/>
              </a:tblGrid>
              <a:tr h="370840">
                <a:tc>
                  <a:txBody>
                    <a:bodyPr/>
                    <a:lstStyle/>
                    <a:p>
                      <a:pPr marL="342900" marR="0" lvl="1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3"/>
                        </a:buClr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es-CO" sz="2400" b="0" noProof="0" smtClean="0">
                          <a:solidFill>
                            <a:schemeClr val="tx1"/>
                          </a:solidFill>
                          <a:latin typeface="Gill Sans MT"/>
                          <a:cs typeface="Gill Sans MT"/>
                        </a:rPr>
                        <a:t>Confiable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3"/>
                        </a:buClr>
                        <a:buFont typeface="Wingdings" charset="2"/>
                        <a:buChar char="ü"/>
                      </a:pPr>
                      <a:r>
                        <a:rPr lang="es-CO" sz="2400" b="0" noProof="0" smtClean="0">
                          <a:solidFill>
                            <a:schemeClr val="tx1"/>
                          </a:solidFill>
                          <a:latin typeface="Gill Sans MT"/>
                          <a:cs typeface="Gill Sans MT"/>
                        </a:rPr>
                        <a:t>Leal</a:t>
                      </a:r>
                      <a:endParaRPr lang="es-CO" sz="2400" b="0" noProof="0">
                        <a:solidFill>
                          <a:schemeClr val="tx1"/>
                        </a:solidFill>
                        <a:latin typeface="Gill Sans MT"/>
                        <a:cs typeface="Gill Sans M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1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3"/>
                        </a:buClr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es-CO" sz="2400" b="0" noProof="0" smtClean="0">
                          <a:solidFill>
                            <a:schemeClr val="tx1"/>
                          </a:solidFill>
                          <a:latin typeface="Gill Sans MT"/>
                          <a:cs typeface="Gill Sans MT"/>
                        </a:rPr>
                        <a:t>Servicial </a:t>
                      </a: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marR="0" lvl="1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3"/>
                        </a:buClr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es-CO" sz="2400" b="0" noProof="0" smtClean="0">
                          <a:solidFill>
                            <a:schemeClr val="tx1"/>
                          </a:solidFill>
                          <a:latin typeface="Gill Sans MT"/>
                          <a:cs typeface="Gill Sans MT"/>
                        </a:rPr>
                        <a:t>Amistoso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3"/>
                        </a:buClr>
                        <a:buFont typeface="Wingdings" charset="2"/>
                        <a:buChar char="ü"/>
                      </a:pPr>
                      <a:r>
                        <a:rPr lang="es-CO" sz="2400" b="0" noProof="0" smtClean="0">
                          <a:solidFill>
                            <a:schemeClr val="tx1"/>
                          </a:solidFill>
                          <a:latin typeface="Gill Sans MT"/>
                          <a:cs typeface="Gill Sans MT"/>
                        </a:rPr>
                        <a:t>Cortés</a:t>
                      </a:r>
                      <a:endParaRPr lang="es-CO" sz="2400" b="0" noProof="0">
                        <a:solidFill>
                          <a:schemeClr val="tx1"/>
                        </a:solidFill>
                        <a:latin typeface="Gill Sans MT"/>
                        <a:cs typeface="Gill Sans M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3"/>
                        </a:buClr>
                        <a:buFont typeface="Wingdings" charset="2"/>
                        <a:buChar char="ü"/>
                      </a:pPr>
                      <a:r>
                        <a:rPr lang="es-CO" sz="2400" b="0" noProof="0" smtClean="0">
                          <a:solidFill>
                            <a:schemeClr val="tx1"/>
                          </a:solidFill>
                          <a:latin typeface="Gill Sans MT"/>
                          <a:cs typeface="Gill Sans MT"/>
                        </a:rPr>
                        <a:t>Alegre</a:t>
                      </a:r>
                      <a:endParaRPr lang="es-CO" sz="2400" b="0" noProof="0">
                        <a:solidFill>
                          <a:schemeClr val="tx1"/>
                        </a:solidFill>
                        <a:latin typeface="Gill Sans MT"/>
                        <a:cs typeface="Gill Sans MT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marR="0" lvl="1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3"/>
                        </a:buClr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es-CO" sz="2400" b="0" noProof="0" smtClean="0">
                          <a:solidFill>
                            <a:schemeClr val="tx1"/>
                          </a:solidFill>
                          <a:latin typeface="Gill Sans MT"/>
                          <a:cs typeface="Gill Sans MT"/>
                        </a:rPr>
                        <a:t>Amable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3"/>
                        </a:buClr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es-CO" sz="2400" b="0" noProof="0" smtClean="0">
                          <a:solidFill>
                            <a:schemeClr val="tx1"/>
                          </a:solidFill>
                          <a:latin typeface="Gill Sans MT"/>
                          <a:cs typeface="Gill Sans MT"/>
                        </a:rPr>
                        <a:t>Obediente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3"/>
                        </a:buClr>
                        <a:buFont typeface="Wingdings" charset="2"/>
                        <a:buChar char="ü"/>
                      </a:pPr>
                      <a:r>
                        <a:rPr lang="es-CO" sz="2400" b="0" noProof="0" smtClean="0">
                          <a:solidFill>
                            <a:schemeClr val="tx1"/>
                          </a:solidFill>
                          <a:latin typeface="Gill Sans MT"/>
                          <a:cs typeface="Gill Sans MT"/>
                        </a:rPr>
                        <a:t>Ahorrativo</a:t>
                      </a:r>
                      <a:endParaRPr lang="es-CO" sz="2400" b="0" noProof="0">
                        <a:solidFill>
                          <a:schemeClr val="tx1"/>
                        </a:solidFill>
                        <a:latin typeface="Gill Sans MT"/>
                        <a:cs typeface="Gill Sans MT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3"/>
                        </a:buClr>
                        <a:buFont typeface="Wingdings" charset="2"/>
                        <a:buChar char="ü"/>
                      </a:pPr>
                      <a:r>
                        <a:rPr lang="es-CO" sz="2400" b="0" noProof="0" smtClean="0">
                          <a:solidFill>
                            <a:schemeClr val="tx1"/>
                          </a:solidFill>
                          <a:latin typeface="Gill Sans MT"/>
                          <a:cs typeface="Gill Sans MT"/>
                        </a:rPr>
                        <a:t>Valiente</a:t>
                      </a:r>
                      <a:endParaRPr lang="es-CO" sz="2400" b="0" noProof="0">
                        <a:solidFill>
                          <a:schemeClr val="tx1"/>
                        </a:solidFill>
                        <a:latin typeface="Gill Sans MT"/>
                        <a:cs typeface="Gill Sans M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3"/>
                        </a:buClr>
                        <a:buFont typeface="Wingdings" charset="2"/>
                        <a:buChar char="ü"/>
                      </a:pPr>
                      <a:r>
                        <a:rPr lang="es-CO" sz="2400" b="0" noProof="0" smtClean="0">
                          <a:solidFill>
                            <a:schemeClr val="tx1"/>
                          </a:solidFill>
                          <a:latin typeface="Gill Sans MT"/>
                          <a:cs typeface="Gill Sans MT"/>
                        </a:rPr>
                        <a:t>Limpio</a:t>
                      </a:r>
                      <a:endParaRPr lang="es-CO" sz="2400" b="0" noProof="0">
                        <a:solidFill>
                          <a:schemeClr val="tx1"/>
                        </a:solidFill>
                        <a:latin typeface="Gill Sans MT"/>
                        <a:cs typeface="Gill Sans M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3"/>
                        </a:buClr>
                        <a:buFont typeface="Wingdings" charset="2"/>
                        <a:buChar char="ü"/>
                      </a:pPr>
                      <a:r>
                        <a:rPr lang="es-CO" sz="2400" b="0" noProof="0" dirty="0" smtClean="0">
                          <a:solidFill>
                            <a:schemeClr val="tx1"/>
                          </a:solidFill>
                          <a:latin typeface="Gill Sans MT"/>
                          <a:cs typeface="Gill Sans MT"/>
                        </a:rPr>
                        <a:t>Reverente</a:t>
                      </a:r>
                      <a:endParaRPr lang="es-CO" sz="2400" b="0" noProof="0" dirty="0">
                        <a:solidFill>
                          <a:schemeClr val="tx1"/>
                        </a:solidFill>
                        <a:latin typeface="Gill Sans MT"/>
                        <a:cs typeface="Gill Sans MT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3447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II. 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HISTORIA DE APERTURA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(3)</a:t>
            </a:r>
            <a:endParaRPr lang="en-US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380" y="1600199"/>
            <a:ext cx="8229600" cy="5033683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2800" b="1" dirty="0">
                <a:solidFill>
                  <a:srgbClr val="E68422"/>
                </a:solidFill>
                <a:latin typeface="Gill Sans MT"/>
                <a:cs typeface="Gill Sans MT"/>
              </a:rPr>
              <a:t>Florence </a:t>
            </a:r>
            <a:r>
              <a:rPr lang="en-US" sz="2800" b="1" dirty="0" smtClean="0">
                <a:solidFill>
                  <a:srgbClr val="E68422"/>
                </a:solidFill>
                <a:latin typeface="Gill Sans MT"/>
                <a:cs typeface="Gill Sans MT"/>
              </a:rPr>
              <a:t>Nightingale</a:t>
            </a:r>
            <a:r>
              <a:rPr lang="en-US" sz="2800" dirty="0" smtClean="0">
                <a:solidFill>
                  <a:srgbClr val="E68422"/>
                </a:solidFill>
                <a:latin typeface="Gill Sans MT"/>
                <a:cs typeface="Gill Sans MT"/>
              </a:rPr>
              <a:t> </a:t>
            </a:r>
            <a:r>
              <a:rPr lang="en-US" sz="2800" dirty="0" smtClean="0">
                <a:latin typeface="Gill Sans MT"/>
                <a:cs typeface="Gill Sans MT"/>
              </a:rPr>
              <a:t>(1820</a:t>
            </a:r>
            <a:r>
              <a:rPr lang="en-US" sz="2800" dirty="0">
                <a:latin typeface="Gill Sans MT"/>
                <a:cs typeface="Gill Sans MT"/>
              </a:rPr>
              <a:t> – 1910) </a:t>
            </a:r>
            <a:endParaRPr lang="en-US" sz="2800" dirty="0" smtClean="0">
              <a:latin typeface="Gill Sans MT"/>
              <a:cs typeface="Gill Sans MT"/>
            </a:endParaRPr>
          </a:p>
          <a:p>
            <a:pPr>
              <a:lnSpc>
                <a:spcPct val="110000"/>
              </a:lnSpc>
            </a:pPr>
            <a:r>
              <a:rPr lang="es-ES_tradnl" sz="2800" dirty="0" smtClean="0">
                <a:latin typeface="Gill Sans MT"/>
                <a:cs typeface="Gill Sans MT"/>
              </a:rPr>
              <a:t>Fue una celebre reformadora inglesa social, </a:t>
            </a:r>
            <a:r>
              <a:rPr lang="es-ES_tradnl" sz="2800" dirty="0" smtClean="0">
                <a:latin typeface="Gill Sans MT" panose="020B0502020104020203" pitchFamily="34" charset="0"/>
              </a:rPr>
              <a:t>estadista</a:t>
            </a:r>
            <a:r>
              <a:rPr lang="es-ES_tradnl" sz="2800" dirty="0" smtClean="0">
                <a:latin typeface="Gill Sans MT"/>
                <a:cs typeface="Gill Sans MT"/>
              </a:rPr>
              <a:t>, y la fundadora de la enfermería moderna.</a:t>
            </a:r>
          </a:p>
          <a:p>
            <a:pPr>
              <a:lnSpc>
                <a:spcPct val="110000"/>
              </a:lnSpc>
            </a:pPr>
            <a:r>
              <a:rPr lang="es-ES_tradnl" sz="2800" dirty="0" smtClean="0">
                <a:latin typeface="Gill Sans MT"/>
                <a:cs typeface="Gill Sans MT"/>
              </a:rPr>
              <a:t>Ella vino a la prominencia mientras actuaba como una gestora de enfermeras formadas por ella, durante la Guerra de Crimea, donde organizó la atención a los soldados heridos.</a:t>
            </a:r>
            <a:endParaRPr lang="es-ES_tradnl" sz="2800" baseline="30000" dirty="0" smtClean="0">
              <a:latin typeface="Gill Sans MT"/>
              <a:cs typeface="Gill Sans MT"/>
            </a:endParaRPr>
          </a:p>
          <a:p>
            <a:pPr>
              <a:lnSpc>
                <a:spcPct val="110000"/>
              </a:lnSpc>
            </a:pPr>
            <a:r>
              <a:rPr lang="es-ES_tradnl" sz="2800" dirty="0" smtClean="0">
                <a:latin typeface="Gill Sans MT"/>
                <a:cs typeface="Gill Sans MT"/>
              </a:rPr>
              <a:t>Ella le dio a la enfermería una reputación muy favorable y se convirtió en un icono de la cultura victoriana.</a:t>
            </a:r>
            <a:endParaRPr lang="es-ES_tradnl" sz="2800" dirty="0">
              <a:latin typeface="Gill Sans MT"/>
              <a:cs typeface="Gill Sans M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861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LF_Powerpoint_Standard_Full_Page_Bott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6679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  <a:latin typeface="Gill Sans MT"/>
                <a:cs typeface="Gill Sans MT"/>
              </a:rPr>
              <a:t>II. </a:t>
            </a:r>
            <a:r>
              <a:rPr lang="en-US" sz="3200" b="1" dirty="0">
                <a:solidFill>
                  <a:srgbClr val="008000"/>
                </a:solidFill>
                <a:latin typeface="Gill Sans MT"/>
                <a:cs typeface="Gill Sans MT"/>
              </a:rPr>
              <a:t>HISTORIA DE APERTURA 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(</a:t>
            </a:r>
            <a:r>
              <a:rPr lang="en-US" sz="2000" dirty="0">
                <a:solidFill>
                  <a:srgbClr val="008000"/>
                </a:solidFill>
                <a:latin typeface="Gill Sans MT"/>
                <a:cs typeface="Gill Sans MT"/>
              </a:rPr>
              <a:t>4</a:t>
            </a:r>
            <a:r>
              <a:rPr lang="en-US" sz="2000" dirty="0" smtClean="0">
                <a:solidFill>
                  <a:srgbClr val="008000"/>
                </a:solidFill>
                <a:latin typeface="Gill Sans MT"/>
                <a:cs typeface="Gill Sans MT"/>
              </a:rPr>
              <a:t>)</a:t>
            </a:r>
            <a:endParaRPr lang="en-US" sz="2000" dirty="0">
              <a:solidFill>
                <a:srgbClr val="008000"/>
              </a:solidFill>
              <a:latin typeface="Gill Sans MT"/>
              <a:cs typeface="Gill San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380" y="633951"/>
            <a:ext cx="8229600" cy="6087524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s-ES_tradnl" sz="2800" b="1" dirty="0" smtClean="0">
                <a:solidFill>
                  <a:srgbClr val="E68422"/>
                </a:solidFill>
                <a:latin typeface="Gill Sans MT"/>
                <a:cs typeface="Gill Sans MT"/>
              </a:rPr>
              <a:t>Florence </a:t>
            </a:r>
            <a:r>
              <a:rPr lang="es-ES_tradnl" sz="2800" b="1" dirty="0" err="1" smtClean="0">
                <a:solidFill>
                  <a:srgbClr val="E68422"/>
                </a:solidFill>
                <a:latin typeface="Gill Sans MT"/>
                <a:cs typeface="Gill Sans MT"/>
              </a:rPr>
              <a:t>Nightingale</a:t>
            </a:r>
            <a:r>
              <a:rPr lang="es-ES_tradnl" sz="2800" dirty="0" smtClean="0">
                <a:solidFill>
                  <a:srgbClr val="E68422"/>
                </a:solidFill>
                <a:latin typeface="Gill Sans MT"/>
                <a:cs typeface="Gill Sans MT"/>
              </a:rPr>
              <a:t> </a:t>
            </a:r>
            <a:r>
              <a:rPr lang="es-ES_tradnl" sz="2000" dirty="0" smtClean="0">
                <a:latin typeface="Gill Sans MT"/>
                <a:cs typeface="Gill Sans MT"/>
              </a:rPr>
              <a:t>(2)</a:t>
            </a: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En la Guerra de Crimea, logró la profesionalización de la enfermería para las mujeres. </a:t>
            </a: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_tradnl" sz="2000" dirty="0">
                <a:latin typeface="Gill Sans MT"/>
                <a:cs typeface="Gill Sans MT"/>
              </a:rPr>
              <a:t>S</a:t>
            </a:r>
            <a:r>
              <a:rPr lang="es-ES_tradnl" sz="2000" dirty="0" smtClean="0">
                <a:latin typeface="Gill Sans MT"/>
                <a:cs typeface="Gill Sans MT"/>
              </a:rPr>
              <a:t>entó las bases de la enfermería profesional, estableciendo la </a:t>
            </a:r>
            <a:r>
              <a:rPr lang="es-ES_tradnl" sz="2000" dirty="0">
                <a:latin typeface="Gill Sans MT"/>
                <a:cs typeface="Gill Sans MT"/>
              </a:rPr>
              <a:t>E</a:t>
            </a:r>
            <a:r>
              <a:rPr lang="es-ES_tradnl" sz="2000" dirty="0" smtClean="0">
                <a:latin typeface="Gill Sans MT"/>
                <a:cs typeface="Gill Sans MT"/>
              </a:rPr>
              <a:t>scuela de Enfermería en el Hospital St. Thomas de Londres (1860). Fue la primera escuela de enfermería, en el mundo, que hoy forma parte del </a:t>
            </a:r>
            <a:r>
              <a:rPr lang="es-ES_tradnl" sz="2000" dirty="0" err="1" smtClean="0">
                <a:latin typeface="Gill Sans MT"/>
                <a:cs typeface="Gill Sans MT"/>
              </a:rPr>
              <a:t>King’s</a:t>
            </a:r>
            <a:r>
              <a:rPr lang="es-ES_tradnl" sz="2000" dirty="0" smtClean="0">
                <a:latin typeface="Gill Sans MT"/>
                <a:cs typeface="Gill Sans MT"/>
              </a:rPr>
              <a:t> </a:t>
            </a:r>
            <a:r>
              <a:rPr lang="es-ES_tradnl" sz="2000" dirty="0" err="1" smtClean="0">
                <a:latin typeface="Gill Sans MT"/>
                <a:cs typeface="Gill Sans MT"/>
              </a:rPr>
              <a:t>College</a:t>
            </a:r>
            <a:r>
              <a:rPr lang="es-ES_tradnl" sz="2000" dirty="0" smtClean="0">
                <a:latin typeface="Gill Sans MT"/>
                <a:cs typeface="Gill Sans MT"/>
              </a:rPr>
              <a:t> de Londres.</a:t>
            </a: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_tradnl" sz="2000" dirty="0" smtClean="0">
                <a:latin typeface="Gill Sans MT"/>
                <a:cs typeface="Gill Sans MT"/>
              </a:rPr>
              <a:t>El Juramento </a:t>
            </a:r>
            <a:r>
              <a:rPr lang="es-ES_tradnl" sz="2000" dirty="0">
                <a:latin typeface="Gill Sans MT"/>
                <a:cs typeface="Gill Sans MT"/>
              </a:rPr>
              <a:t>“</a:t>
            </a:r>
            <a:r>
              <a:rPr lang="es-ES_tradnl" sz="2000" dirty="0" err="1" smtClean="0">
                <a:latin typeface="Gill Sans MT"/>
                <a:cs typeface="Gill Sans MT"/>
              </a:rPr>
              <a:t>Nightingale</a:t>
            </a:r>
            <a:r>
              <a:rPr lang="es-ES_tradnl" sz="2000" dirty="0" smtClean="0">
                <a:latin typeface="Gill Sans MT"/>
                <a:cs typeface="Gill Sans MT"/>
              </a:rPr>
              <a:t>“ de las nuevas enfermeras fue inspirado en su honor. Así como el día internacional de las enfermeras, se celebra en todo el mundo, el día de su cumpleaños.</a:t>
            </a:r>
          </a:p>
          <a:p>
            <a:pPr>
              <a:lnSpc>
                <a:spcPct val="110000"/>
              </a:lnSpc>
              <a:buClr>
                <a:srgbClr val="008000"/>
              </a:buClr>
            </a:pPr>
            <a:r>
              <a:rPr lang="es-ES" sz="2000" dirty="0" smtClean="0">
                <a:latin typeface="Gill Sans MT"/>
                <a:cs typeface="Gill Sans MT"/>
              </a:rPr>
              <a:t>Cómo reformadora social, mejoró la </a:t>
            </a:r>
            <a:r>
              <a:rPr lang="es-ES" sz="2000" dirty="0">
                <a:latin typeface="Gill Sans MT"/>
                <a:cs typeface="Gill Sans MT"/>
              </a:rPr>
              <a:t>asistencia sanitaria para todos los sectores de la sociedad británica, abogando por un mejor alivio del hambre en la India, ayudando a abolir las leyes sobre prostitución que estaban muy pesadas sobre las mujeres, y </a:t>
            </a:r>
            <a:r>
              <a:rPr lang="es-ES" sz="2000" dirty="0" smtClean="0">
                <a:latin typeface="Gill Sans MT"/>
                <a:cs typeface="Gill Sans MT"/>
              </a:rPr>
              <a:t>promovió la participación femenina en la fuerza de trabajo.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85F9-3293-E347-92CC-0B555122DAD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350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theme/theme1.xml><?xml version="1.0" encoding="utf-8"?>
<a:theme xmlns:a="http://schemas.openxmlformats.org/drawingml/2006/main" name="Office Them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1465</TotalTime>
  <Words>3030</Words>
  <Application>Microsoft Office PowerPoint</Application>
  <PresentationFormat>Presentación en pantalla (4:3)</PresentationFormat>
  <Paragraphs>417</Paragraphs>
  <Slides>55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Calibri</vt:lpstr>
      <vt:lpstr>Cambria</vt:lpstr>
      <vt:lpstr>Gill Sans MT</vt:lpstr>
      <vt:lpstr>Times New Roman</vt:lpstr>
      <vt:lpstr>Wingdings</vt:lpstr>
      <vt:lpstr>Office Theme</vt:lpstr>
      <vt:lpstr>Seminario Liderazgo Transformacional y Gobierno</vt:lpstr>
      <vt:lpstr>CONTENIDO</vt:lpstr>
      <vt:lpstr>Presentación de PowerPoint</vt:lpstr>
      <vt:lpstr>I. INTRODUCCIÓN</vt:lpstr>
      <vt:lpstr>Presentación de PowerPoint</vt:lpstr>
      <vt:lpstr>II. HISTORIA DE APERTURA</vt:lpstr>
      <vt:lpstr>II. HISTORIA DE APERTURA (2)</vt:lpstr>
      <vt:lpstr>II. HISTORIA DE APERTURA (3)</vt:lpstr>
      <vt:lpstr>II. HISTORIA DE APERTURA (4)</vt:lpstr>
      <vt:lpstr>Presentación de PowerPoint</vt:lpstr>
      <vt:lpstr>III. RESULTADOS DESEADOS</vt:lpstr>
      <vt:lpstr>Presentación de PowerPoint</vt:lpstr>
      <vt:lpstr>IV. DESCRIPCIÓN</vt:lpstr>
      <vt:lpstr>Presentación de PowerPoint</vt:lpstr>
      <vt:lpstr>V. CONTENIDO BÁSICO </vt:lpstr>
      <vt:lpstr>A. DEFINICIÓN</vt:lpstr>
      <vt:lpstr>A. DEFINICIÓN (2)</vt:lpstr>
      <vt:lpstr>A. DEFINICIÓN (3)</vt:lpstr>
      <vt:lpstr>B. COSMOVISIÓN  Y ESTILO DE LIDERAZGO </vt:lpstr>
      <vt:lpstr>B. COSMOVISIÓN Y ESTILO DE LIDERAZGO (2)</vt:lpstr>
      <vt:lpstr>B. COSMOVISIÓN  Y ESTILO DE LIDERAZGO (3)</vt:lpstr>
      <vt:lpstr>B. COSMOVISIÓN  Y ESTILO DE LIDERAZGO (4)</vt:lpstr>
      <vt:lpstr>B. COSMOVISIÓN  Y ESTILO DE LIDERAZGO (5)</vt:lpstr>
      <vt:lpstr>B. COSMOVISIÓN  Y EL ESTILO DE LIDERAZGO (6)</vt:lpstr>
      <vt:lpstr>C. ELEMENTOS DE COMPETENCIA </vt:lpstr>
      <vt:lpstr>D. AREAS DE COMPETENCIA </vt:lpstr>
      <vt:lpstr>E. NIVELES DE COMPETENCIA</vt:lpstr>
      <vt:lpstr>F. PREFERENCIA DE ACCIÓN DEL LIDERAZGO (PAL)</vt:lpstr>
      <vt:lpstr>F. PREFERENCIA DE ACCIÓN DEL LIDERAZGO (PAL) (2)</vt:lpstr>
      <vt:lpstr>F. PREFERENCIA DE ACCIÓN DEL LIDERAZGO (PAL) (3)</vt:lpstr>
      <vt:lpstr>F. PREFERENCIA DE ACCIÓN DEL LIDERAZGO (PAL) (4)</vt:lpstr>
      <vt:lpstr>F. PREFERENCIA DE ACCIÓN DEL LIDERAZGO (PAL) (5)</vt:lpstr>
      <vt:lpstr>F. PREFERENCIA DE ACCIÓN DEL LIDERAZGO (PAL) (6)</vt:lpstr>
      <vt:lpstr>F. PREFERENCIA DE ACCIÓN DEL LIDERAZGO (PAL) (7)</vt:lpstr>
      <vt:lpstr>F. PREFERENCIA DE ACCIÓN DEL LIDERAZGO (PAL) (8)</vt:lpstr>
      <vt:lpstr>G. PAL Y ESTILOS DE COMUNICACIÓN </vt:lpstr>
      <vt:lpstr>H. PAL Y ESTILOS DE MOTIVACIÓN </vt:lpstr>
      <vt:lpstr>I. PAL Y ESTILOS DE IMPLEMENTACIÓN / EJECUCIÓN </vt:lpstr>
      <vt:lpstr>I. PAL Y ESTILOS DE IMPLEMENTACIÓN / EJECUCIÓN (2)</vt:lpstr>
      <vt:lpstr>J. EVALUACIÓN: ANÁLISIS DE BRECHA DE COMPETENCIA </vt:lpstr>
      <vt:lpstr>K. ESTILOS DE APRENDIZAJE </vt:lpstr>
      <vt:lpstr>E. PROCESO DE APRENDIZAJE: LAS 5Es </vt:lpstr>
      <vt:lpstr>E. PROCESO DE APRENDIZAJE: LAS 5Es (2)</vt:lpstr>
      <vt:lpstr>Presentación de PowerPoint</vt:lpstr>
      <vt:lpstr>IV. EJEMPLOS</vt:lpstr>
      <vt:lpstr>IV. EJEMPLOS (2)</vt:lpstr>
      <vt:lpstr>IV. EJEMPLOS (3)</vt:lpstr>
      <vt:lpstr>IV. EJEMPLOS (4)</vt:lpstr>
      <vt:lpstr>IV. EJEMPLOS (5)</vt:lpstr>
      <vt:lpstr>Presentación de PowerPoint</vt:lpstr>
      <vt:lpstr>V. APLICACIÓN PARA LA TRANSFORMACIÓN PERSONAL, RELACIONAL, ORGANIZACIONAL Y SOCIAL  </vt:lpstr>
      <vt:lpstr>V. APLICACIÓN PARA LA TRANSFORMACIÓN PERSONAL, RELACIONAL ORGANIZACIONAL E SOCIAL (2)  </vt:lpstr>
      <vt:lpstr>Presentación de PowerPoint</vt:lpstr>
      <vt:lpstr>Citas</vt:lpstr>
      <vt:lpstr>Referencias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Transforming Leadership and Governance Seminar</dc:title>
  <dc:creator>Ketty Ruhara</dc:creator>
  <cp:lastModifiedBy>user</cp:lastModifiedBy>
  <cp:revision>312</cp:revision>
  <dcterms:created xsi:type="dcterms:W3CDTF">2015-09-06T14:51:26Z</dcterms:created>
  <dcterms:modified xsi:type="dcterms:W3CDTF">2018-06-19T17:26:31Z</dcterms:modified>
</cp:coreProperties>
</file>