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media/image27.jpg" ContentType="image/png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6" r:id="rId3"/>
    <p:sldMasterId id="2147483708" r:id="rId4"/>
    <p:sldMasterId id="2147483726" r:id="rId5"/>
  </p:sldMasterIdLst>
  <p:sldIdLst>
    <p:sldId id="262" r:id="rId6"/>
    <p:sldId id="263" r:id="rId7"/>
    <p:sldId id="264" r:id="rId8"/>
    <p:sldId id="265" r:id="rId9"/>
    <p:sldId id="257" r:id="rId10"/>
    <p:sldId id="273" r:id="rId11"/>
    <p:sldId id="274" r:id="rId12"/>
    <p:sldId id="268" r:id="rId13"/>
    <p:sldId id="270" r:id="rId14"/>
    <p:sldId id="276" r:id="rId15"/>
    <p:sldId id="277" r:id="rId16"/>
    <p:sldId id="269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2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04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882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FB2E0F4-29A3-47C9-A088-B21167F2024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10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SmartArt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s-ES" altLang="es-CO">
                <a:solidFill>
                  <a:prstClr val="black">
                    <a:lumMod val="65000"/>
                    <a:lumOff val="35000"/>
                  </a:prstClr>
                </a:solidFill>
              </a:rPr>
              <a:t>Carmen Mellado. Prof de FOL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0E5CDE5-0162-4F7A-83B5-51016CA38188}" type="slidenum">
              <a:rPr lang="es-E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31128"/>
      </p:ext>
    </p:extLst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C8E5B-CFEF-45D5-B861-48641B7B6F6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536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717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3924300"/>
            <a:ext cx="10972800" cy="21717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FD92DE-CDEE-43AC-9EE5-EFA508E65219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73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18721-C88D-4EF7-B788-4B354E654E52}" type="slidenum">
              <a:rPr lang="en-U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363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42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71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1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2504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09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91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2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5845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3281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9990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348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3756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7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6334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240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59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29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48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D61BD-B6D4-44D3-B687-BFFE42075BD3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500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8E3F4F7-BEBC-403B-8DDE-9A85FCB61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B6F01F7C-7A45-4A3D-9C7A-54AB96863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25E9D10-4418-4E73-9ED1-6B18D75A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83D1679-14E6-420A-865A-3EF2C5B53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D3C9D4C-8E18-47F6-B9A2-44FF38B04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796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D1F3B5A-AFDF-4170-AF2C-B76042019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E7CE458-CBEA-495C-B191-F9BA45A60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9171CCA-114A-4231-ACE8-37F1C02C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187A77A-9E37-49BC-8ACD-51F737BA4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F78B26B-892C-4121-AA2E-FF03FE79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70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59CFC9A-9605-40BC-8CB6-662249963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521F84C-8956-42A3-8F4C-BEC4B8902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E42715E-C44B-4667-A4AB-43DF825D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89EBAF2-A03A-479F-8BE3-0363F284C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4D9A702-0C96-4366-ADEA-4C6670BF3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2282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A01E112-2DE8-430F-B837-73EDE0ED9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FE90323-EE42-41C6-8E94-020AA7B0BF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9F46553A-E82A-4E71-93D5-6E2599030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3DD8DC4A-41F7-42A2-8A78-35D0FBEC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E009DA7D-38D5-4019-AA8A-159F0C7C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7E73CBA-1837-41A7-9891-A45BF1C2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649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0084382-B724-4B00-8400-043F65D59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2565D64-021B-4EF5-813B-CF2F5339A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EE72DE00-CF1E-4369-9B15-B8EAA93CD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0AF9064B-4991-4DFE-A697-947C1E2C3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075F1C06-8D3C-4AA2-AB7A-0EC076483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7F6DF17C-E634-4F6E-933F-6FF58DE5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0D4E73AA-9CC7-435D-8CA7-1BD9649C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6DDC48F1-4A1E-4DE1-A310-BBDE236A5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776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FA5E77A-C41F-4A2F-86F5-1579B238C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3F869E97-9AE1-4A48-B4EE-DDE1FD99C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51180CAE-B14B-4E94-9BD1-04A8638F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FB39417-6532-4F61-B59C-59ABC05FA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948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10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3078C24F-040E-42CD-B0DF-B0774CC51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BAADE241-CABE-49EF-9CE6-8CAE1181B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1B167D8F-7B3C-4BE1-AC6E-A658D456B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064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1F14320-DB0A-40A8-BAF1-94382A18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164D403-805D-4B5C-BF7D-C9A260554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60CE5BD-06EF-47AA-A2A7-A762E4574C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5DB27107-E3DB-4775-8A62-482646F3C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4A70235D-A87A-4B1D-8224-F1F2781AD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2EE1E65-1376-467D-871F-E4AEDAB22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077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AA4DFF-A360-4BEA-8365-A1EFB2C1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68E6FF27-C7C7-4C91-AA17-7D19A9FD8D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34F3B9C8-DA9A-4288-8B53-7185220D23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C6309E3-3B2A-4C38-834B-1825F44D9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27822A98-0E8A-4BE0-AC59-D5F59170A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80E140D3-36BA-4AE9-A03D-3B4D938E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10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5897727-7AF1-44DE-BAFB-1C0FE4652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D17F92C3-C491-487F-BD6E-9F7FD6FD2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94BAB7E-D669-4862-8C1B-AEEEA9C84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D3E43F9B-01FF-4412-9F1B-CB33B0D05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5DB9C2D-C2B6-4901-A269-5B309D3D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9279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B28796C7-3D47-4C15-88F1-D7D29C95A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C057369B-0EF1-4830-8C43-DEDA54146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75F055B-137A-4C38-B2AA-F80A2E1C0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8FF3797-10F9-4096-BCCE-169CBE047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367CE01-7F60-4721-9653-00F6B5E7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54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429408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735261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748170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112395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8547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742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10356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08080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12435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08561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768612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923621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17099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274913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624770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629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141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7084724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002595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9643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1502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02278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4407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661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265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421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044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101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9271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036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6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1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245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49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7" r:id="rId1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9/7/2020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8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1C564D04-F47F-4E82-8C5C-EA4AB52B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13E1564-8B05-4ACE-A798-2532052EA8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2D4D999-3E53-4944-A762-2193C8277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49AA1-77B6-4717-A0EB-0C9062AD5090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7C6810B-5C3F-4DF7-885D-C00F9E9470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AAEC9D0-3B45-447C-BB0E-C0440FFE49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B57F0-EA1F-4EA3-8A81-84B08E2C5477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7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0A249AA1-77B6-4717-A0EB-0C9062AD5090}" type="datetimeFigureOut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9/7/2020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1BBB57F0-EA1F-4EA3-8A81-84B08E2C5477}" type="slidenum">
              <a:rPr lang="es-CR" smtClean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‹Nº›</a:t>
            </a:fld>
            <a:endParaRPr lang="es-CR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783169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C8440-1487-4F9A-9CF6-464A123AFBAB}" type="datetimeFigureOut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9/7/2020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A42B0-47AD-47FB-AD59-F01219E54A20}" type="slidenum">
              <a:rPr lang="es-C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4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63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2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35" y="332509"/>
            <a:ext cx="10681855" cy="634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47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89" y="-304800"/>
            <a:ext cx="10679289" cy="688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75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262890"/>
            <a:ext cx="1121283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23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6172AF8-1426-498D-9D90-C81AF7132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8851" y="2807593"/>
            <a:ext cx="9144000" cy="1797073"/>
          </a:xfrm>
        </p:spPr>
        <p:txBody>
          <a:bodyPr/>
          <a:lstStyle/>
          <a:p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Desarrolle el líder que esta en USTED 2.0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F37EF66-EC4A-489A-B700-EF566A389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2654925" y="4763729"/>
            <a:ext cx="8229939" cy="107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35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6E9118D-79BD-42B0-AF7B-184F172E7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673" y="2846230"/>
            <a:ext cx="10549988" cy="1176479"/>
          </a:xfrm>
        </p:spPr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La definición del liderazgo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539BF47-274F-4EB3-ABCF-E0A5C5DD8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0056" y="5207648"/>
            <a:ext cx="3103809" cy="987090"/>
          </a:xfrm>
        </p:spPr>
        <p:txBody>
          <a:bodyPr>
            <a:noAutofit/>
          </a:bodyPr>
          <a:lstStyle/>
          <a:p>
            <a:pPr algn="ctr"/>
            <a:r>
              <a:rPr lang="es-CR" sz="4400" dirty="0">
                <a:solidFill>
                  <a:srgbClr val="FFC000"/>
                </a:solidFill>
                <a:latin typeface="Century Schoolbook" panose="02040604050505020304" pitchFamily="18" charset="0"/>
              </a:rPr>
              <a:t>Influencia</a:t>
            </a:r>
          </a:p>
        </p:txBody>
      </p:sp>
    </p:spTree>
    <p:extLst>
      <p:ext uri="{BB962C8B-B14F-4D97-AF65-F5344CB8AC3E}">
        <p14:creationId xmlns:p14="http://schemas.microsoft.com/office/powerpoint/2010/main" val="124744224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362E7F-C01E-4B89-8558-4BC162080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483" y="1238772"/>
            <a:ext cx="6122158" cy="138159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MX" dirty="0">
                <a:latin typeface="Century Schoolbook" panose="02040604050505020304" pitchFamily="18" charset="0"/>
              </a:rPr>
              <a:t>Desarrollarse a así mismo para llegar a ser el líder que tiene potencial de ser lo cambiará todo para usted….</a:t>
            </a:r>
            <a:endParaRPr lang="es-CR" dirty="0">
              <a:latin typeface="Century Schoolbook" panose="02040604050505020304" pitchFamily="18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="" xmlns:a16="http://schemas.microsoft.com/office/drawing/2014/main" id="{2F362E7F-C01E-4B89-8558-4BC162080F3F}"/>
              </a:ext>
            </a:extLst>
          </p:cNvPr>
          <p:cNvSpPr txBox="1">
            <a:spLocks/>
          </p:cNvSpPr>
          <p:nvPr/>
        </p:nvSpPr>
        <p:spPr>
          <a:xfrm>
            <a:off x="5726373" y="5012377"/>
            <a:ext cx="6122158" cy="112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MX" dirty="0">
                <a:solidFill>
                  <a:prstClr val="black"/>
                </a:solidFill>
                <a:latin typeface="Century Schoolbook" panose="02040604050505020304" pitchFamily="18" charset="0"/>
              </a:rPr>
              <a:t>….Sumará a su eficacia, restará a sus debilidades, dividirá su carga de trabajo y multiplicará su impacto.</a:t>
            </a:r>
            <a:endParaRPr lang="es-CR" dirty="0">
              <a:solidFill>
                <a:prstClr val="black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6FB6C0DA-D7EB-48F5-8936-BAA7964683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747815" y="6141493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2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-7934" y="0"/>
            <a:ext cx="12199934" cy="6858000"/>
            <a:chOff x="-7934" y="0"/>
            <a:chExt cx="12199934" cy="6858000"/>
          </a:xfrm>
        </p:grpSpPr>
        <p:pic>
          <p:nvPicPr>
            <p:cNvPr id="1028" name="Picture 4" descr="Resultado de imagen para Por qué muchas personas no se desarrollan como líder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934" y="3116687"/>
              <a:ext cx="12199934" cy="374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Resultado de imagen para Por qué muchas personas no se desarrollan como lídere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49"/>
            <a:stretch/>
          </p:blipFill>
          <p:spPr bwMode="auto">
            <a:xfrm>
              <a:off x="-7934" y="0"/>
              <a:ext cx="12199934" cy="3116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079037B-5975-43C3-B81E-0D002A46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38" y="426058"/>
            <a:ext cx="11049000" cy="1325563"/>
          </a:xfrm>
        </p:spPr>
        <p:txBody>
          <a:bodyPr/>
          <a:lstStyle/>
          <a:p>
            <a:r>
              <a:rPr lang="es-CR" dirty="0">
                <a:solidFill>
                  <a:srgbClr val="FFC000"/>
                </a:solidFill>
                <a:latin typeface="Century Schoolbook" panose="02040604050505020304" pitchFamily="18" charset="0"/>
              </a:rPr>
              <a:t>¿Por qué muchas personas no se desarrollan como líderes?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362E7F-C01E-4B89-8558-4BC162080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592" y="2177679"/>
            <a:ext cx="10392177" cy="3290844"/>
          </a:xfrm>
        </p:spPr>
        <p:txBody>
          <a:bodyPr>
            <a:normAutofit lnSpcReduction="1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s-MX" sz="2400" dirty="0">
                <a:solidFill>
                  <a:schemeClr val="bg1"/>
                </a:solidFill>
                <a:latin typeface="Century Schoolbook" panose="02040604050505020304" pitchFamily="18" charset="0"/>
              </a:rPr>
              <a:t>No he “nacido líder”, de que modo no puedo liderar.</a:t>
            </a:r>
          </a:p>
          <a:p>
            <a:pPr marL="0" indent="0" algn="just">
              <a:buNone/>
            </a:pPr>
            <a:endParaRPr lang="es-MX" sz="24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s-MX" sz="2400" dirty="0">
                <a:solidFill>
                  <a:schemeClr val="bg1"/>
                </a:solidFill>
                <a:latin typeface="Century Schoolbook" panose="02040604050505020304" pitchFamily="18" charset="0"/>
              </a:rPr>
              <a:t>Un título y la veteranía me harán ser un líder automáticamente.</a:t>
            </a:r>
          </a:p>
          <a:p>
            <a:pPr marL="514350" indent="-514350" algn="just">
              <a:buFont typeface="+mj-lt"/>
              <a:buAutoNum type="arabicPeriod"/>
            </a:pPr>
            <a:endParaRPr lang="es-MX" sz="24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s-MX" sz="2400" dirty="0">
                <a:solidFill>
                  <a:schemeClr val="bg1"/>
                </a:solidFill>
                <a:latin typeface="Century Schoolbook" panose="02040604050505020304" pitchFamily="18" charset="0"/>
              </a:rPr>
              <a:t>La experiencia laboral automáticamente me hará un buen líder.</a:t>
            </a:r>
          </a:p>
          <a:p>
            <a:pPr marL="514350" indent="-514350" algn="just">
              <a:buFont typeface="+mj-lt"/>
              <a:buAutoNum type="arabicPeriod"/>
            </a:pPr>
            <a:endParaRPr lang="es-MX" sz="2400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s-MX" sz="2400" dirty="0">
                <a:solidFill>
                  <a:schemeClr val="bg1"/>
                </a:solidFill>
                <a:latin typeface="Century Schoolbook" panose="02040604050505020304" pitchFamily="18" charset="0"/>
              </a:rPr>
              <a:t>Estoy esperando hasta que consiga una posición,  para comenzar a </a:t>
            </a:r>
            <a:r>
              <a:rPr lang="es-CR" sz="2400" dirty="0">
                <a:solidFill>
                  <a:schemeClr val="bg1"/>
                </a:solidFill>
                <a:latin typeface="Century Schoolbook" panose="02040604050505020304" pitchFamily="18" charset="0"/>
              </a:rPr>
              <a:t> desarrollarme como un líder. </a:t>
            </a:r>
          </a:p>
        </p:txBody>
      </p:sp>
    </p:spTree>
    <p:extLst>
      <p:ext uri="{BB962C8B-B14F-4D97-AF65-F5344CB8AC3E}">
        <p14:creationId xmlns:p14="http://schemas.microsoft.com/office/powerpoint/2010/main" val="7010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767" r="100000">
                        <a14:foregroundMark x1="56540" y1="46742" x2="54430" y2="50708"/>
                        <a14:foregroundMark x1="61603" y1="25496" x2="63010" y2="28329"/>
                        <a14:foregroundMark x1="62869" y1="16147" x2="63010" y2="20397"/>
                        <a14:foregroundMark x1="80450" y1="15014" x2="80731" y2="16714"/>
                        <a14:foregroundMark x1="45570" y1="48725" x2="44585" y2="54674"/>
                        <a14:foregroundMark x1="46132" y1="44193" x2="45710" y2="41076"/>
                        <a14:foregroundMark x1="28411" y1="27762" x2="28411" y2="32295"/>
                        <a14:backgroundMark x1="44726" y1="14164" x2="36006" y2="7649"/>
                        <a14:backgroundMark x1="54852" y1="23796" x2="54852" y2="45326"/>
                        <a14:backgroundMark x1="75809" y1="80170" x2="80731" y2="92351"/>
                        <a14:backgroundMark x1="31505" y1="91785" x2="28692" y2="99717"/>
                        <a14:backgroundMark x1="40928" y1="67989" x2="43038" y2="66006"/>
                        <a14:backgroundMark x1="50211" y1="60623" x2="50492" y2="64589"/>
                        <a14:backgroundMark x1="59353" y1="59490" x2="60056" y2="62606"/>
                        <a14:backgroundMark x1="94093" y1="17847" x2="94093" y2="39377"/>
                        <a14:backgroundMark x1="94796" y1="50708" x2="94374" y2="85836"/>
                        <a14:backgroundMark x1="65823" y1="87535" x2="79606" y2="89235"/>
                      </a14:backgroundRemoval>
                    </a14:imgEffect>
                  </a14:imgLayer>
                </a14:imgProps>
              </a:ext>
            </a:extLst>
          </a:blip>
          <a:srcRect l="76032" t="42788" r="15429" b="55758"/>
          <a:stretch/>
        </p:blipFill>
        <p:spPr>
          <a:xfrm flipH="1">
            <a:off x="-4" y="-1"/>
            <a:ext cx="12192003" cy="181084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079037B-5975-43C3-B81E-0D002A46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89" y="242637"/>
            <a:ext cx="11310736" cy="1325563"/>
          </a:xfrm>
        </p:spPr>
        <p:txBody>
          <a:bodyPr/>
          <a:lstStyle/>
          <a:p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¿Cómo desarrollará al líder que está en usted?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362E7F-C01E-4B89-8558-4BC162080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589" y="2145988"/>
            <a:ext cx="7177825" cy="259343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La influencia es el comienzo del verdadero liderazgo.</a:t>
            </a:r>
          </a:p>
          <a:p>
            <a:pPr>
              <a:buFont typeface="Wingdings" panose="05000000000000000000" pitchFamily="2" charset="2"/>
              <a:buChar char="§"/>
            </a:pPr>
            <a:endParaRPr lang="es-CR" dirty="0">
              <a:latin typeface="Century Schoolbook" panose="020406040505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Liderazgo es influencia, eso es...nada más y nada menos.</a:t>
            </a:r>
          </a:p>
          <a:p>
            <a:pPr>
              <a:buFont typeface="Wingdings" panose="05000000000000000000" pitchFamily="2" charset="2"/>
              <a:buChar char="§"/>
            </a:pPr>
            <a:endParaRPr lang="es-CR" dirty="0">
              <a:latin typeface="Century Schoolbook" panose="020406040505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El Liderazgo es la capacidad de conseguir seguidores.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767" r="100000">
                        <a14:foregroundMark x1="56540" y1="46742" x2="54430" y2="50708"/>
                        <a14:foregroundMark x1="61603" y1="25496" x2="63010" y2="28329"/>
                        <a14:foregroundMark x1="62869" y1="16147" x2="63010" y2="20397"/>
                        <a14:foregroundMark x1="80450" y1="15014" x2="80731" y2="16714"/>
                        <a14:foregroundMark x1="45570" y1="48725" x2="44585" y2="54674"/>
                        <a14:foregroundMark x1="46132" y1="44193" x2="45710" y2="41076"/>
                        <a14:foregroundMark x1="28411" y1="27762" x2="28411" y2="32295"/>
                        <a14:backgroundMark x1="44726" y1="14164" x2="36006" y2="7649"/>
                        <a14:backgroundMark x1="54852" y1="23796" x2="54852" y2="45326"/>
                        <a14:backgroundMark x1="75809" y1="80170" x2="80731" y2="92351"/>
                        <a14:backgroundMark x1="31505" y1="91785" x2="28692" y2="99717"/>
                        <a14:backgroundMark x1="40928" y1="67989" x2="43038" y2="66006"/>
                        <a14:backgroundMark x1="50211" y1="60623" x2="50492" y2="64589"/>
                        <a14:backgroundMark x1="59353" y1="59490" x2="60056" y2="62606"/>
                        <a14:backgroundMark x1="94093" y1="17847" x2="94093" y2="39377"/>
                        <a14:backgroundMark x1="94796" y1="50708" x2="94374" y2="85836"/>
                        <a14:backgroundMark x1="65823" y1="87535" x2="79606" y2="89235"/>
                      </a14:backgroundRemoval>
                    </a14:imgEffect>
                  </a14:imgLayer>
                </a14:imgProps>
              </a:ext>
            </a:extLst>
          </a:blip>
          <a:srcRect r="5464"/>
          <a:stretch/>
        </p:blipFill>
        <p:spPr>
          <a:xfrm>
            <a:off x="6091707" y="3712889"/>
            <a:ext cx="5988676" cy="31451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C1218193-FE3D-48F4-88FB-CB7B89D897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979667" y="2053477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5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079037B-5975-43C3-B81E-0D002A46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0737" y="1065213"/>
            <a:ext cx="5672138" cy="1878012"/>
          </a:xfrm>
        </p:spPr>
        <p:txBody>
          <a:bodyPr>
            <a:noAutofit/>
          </a:bodyPr>
          <a:lstStyle/>
          <a:p>
            <a:pPr algn="ctr"/>
            <a:r>
              <a:rPr lang="es-CR" b="1" dirty="0">
                <a:solidFill>
                  <a:schemeClr val="accent1">
                    <a:lumMod val="75000"/>
                  </a:schemeClr>
                </a:solidFill>
                <a:latin typeface="Century Schoolbook" panose="02040604050505020304" pitchFamily="18" charset="0"/>
              </a:rPr>
              <a:t>Perspectivas sobre la influencia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362E7F-C01E-4B89-8558-4BC162080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6425" y="3543300"/>
            <a:ext cx="6243637" cy="2957513"/>
          </a:xfrm>
        </p:spPr>
        <p:txBody>
          <a:bodyPr>
            <a:normAutofit lnSpcReduction="10000"/>
          </a:bodyPr>
          <a:lstStyle/>
          <a:p>
            <a:pPr algn="just">
              <a:buClr>
                <a:schemeClr val="accent4">
                  <a:lumMod val="60000"/>
                  <a:lumOff val="40000"/>
                </a:schemeClr>
              </a:buClr>
            </a:pP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Todo el mundo influencia a alguien.</a:t>
            </a:r>
          </a:p>
          <a:p>
            <a:pPr algn="just">
              <a:buClr>
                <a:schemeClr val="accent4">
                  <a:lumMod val="60000"/>
                  <a:lumOff val="40000"/>
                </a:schemeClr>
              </a:buClr>
            </a:pP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No siempre sabemos a quién o cuánto influenciamos.</a:t>
            </a:r>
          </a:p>
          <a:p>
            <a:pPr algn="just">
              <a:buClr>
                <a:schemeClr val="accent4">
                  <a:lumMod val="60000"/>
                  <a:lumOff val="40000"/>
                </a:schemeClr>
              </a:buClr>
            </a:pP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La mejor inversión para el mañana es desarrollar su influencia en el presente.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156E3783-48F5-4C88-9F5E-C11B689949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8091284" y="197700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8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8979" y="343785"/>
            <a:ext cx="10972800" cy="1143000"/>
          </a:xfrm>
        </p:spPr>
        <p:txBody>
          <a:bodyPr>
            <a:normAutofit/>
          </a:bodyPr>
          <a:lstStyle/>
          <a:p>
            <a:r>
              <a:rPr lang="es-CO" sz="5400" b="1" dirty="0" smtClean="0">
                <a:solidFill>
                  <a:srgbClr val="C00000"/>
                </a:solidFill>
              </a:rPr>
              <a:t>Modelo de Gestión Tradicional</a:t>
            </a:r>
            <a:endParaRPr lang="es-CO" sz="5400" b="1" dirty="0">
              <a:solidFill>
                <a:srgbClr val="C00000"/>
              </a:solidFill>
            </a:endParaRPr>
          </a:p>
        </p:txBody>
      </p:sp>
      <p:sp>
        <p:nvSpPr>
          <p:cNvPr id="4" name="Marcador de imágenes en línea 3"/>
          <p:cNvSpPr>
            <a:spLocks noGrp="1"/>
          </p:cNvSpPr>
          <p:nvPr>
            <p:ph type="clipArt" sz="half" idx="2"/>
          </p:nvPr>
        </p:nvSpPr>
        <p:spPr>
          <a:xfrm>
            <a:off x="1663410" y="1745539"/>
            <a:ext cx="8338355" cy="4495800"/>
          </a:xfrm>
        </p:spPr>
      </p:sp>
      <p:sp>
        <p:nvSpPr>
          <p:cNvPr id="6" name="Rectángulo 5"/>
          <p:cNvSpPr/>
          <p:nvPr/>
        </p:nvSpPr>
        <p:spPr>
          <a:xfrm>
            <a:off x="2092045" y="2100613"/>
            <a:ext cx="83383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CO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Gerencia de arriba hacia abajo, piramidales y rígidas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Principios organizacionales no claros y no del dominio de todos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Ausencia de una gestión enfocada en el crecimiento y los resultados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Poca delegación y desarrollo de líderes dentro de la organización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Escasa participación de los niveles medios en la toma de decisiones.</a:t>
            </a:r>
          </a:p>
          <a:p>
            <a:pPr marL="342900" indent="-342900">
              <a:buFont typeface="+mj-lt"/>
              <a:buAutoNum type="arabicPeriod"/>
            </a:pPr>
            <a:r>
              <a:rPr lang="es-CO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Menor eficiencia y transparencia.</a:t>
            </a:r>
          </a:p>
        </p:txBody>
      </p:sp>
    </p:spTree>
    <p:extLst>
      <p:ext uri="{BB962C8B-B14F-4D97-AF65-F5344CB8AC3E}">
        <p14:creationId xmlns:p14="http://schemas.microsoft.com/office/powerpoint/2010/main" val="382698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DA6CDD73-2DED-41B4-86EB-9EB9D4CD4F80}"/>
              </a:ext>
            </a:extLst>
          </p:cNvPr>
          <p:cNvSpPr/>
          <p:nvPr/>
        </p:nvSpPr>
        <p:spPr>
          <a:xfrm>
            <a:off x="2594113" y="5780157"/>
            <a:ext cx="6546573" cy="93338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600" dirty="0">
                <a:solidFill>
                  <a:prstClr val="black"/>
                </a:solidFill>
              </a:rPr>
              <a:t>Nivel 1: Posición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-DERECHOS-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Las personas lo siguen porque tienen que hacerlo</a:t>
            </a:r>
          </a:p>
        </p:txBody>
      </p:sp>
      <p:sp>
        <p:nvSpPr>
          <p:cNvPr id="7" name="Trapecio 6">
            <a:extLst>
              <a:ext uri="{FF2B5EF4-FFF2-40B4-BE49-F238E27FC236}">
                <a16:creationId xmlns="" xmlns:a16="http://schemas.microsoft.com/office/drawing/2014/main" id="{78146743-A545-4B3F-9BB9-5CDC5EFF5552}"/>
              </a:ext>
            </a:extLst>
          </p:cNvPr>
          <p:cNvSpPr/>
          <p:nvPr/>
        </p:nvSpPr>
        <p:spPr>
          <a:xfrm>
            <a:off x="2594113" y="5303078"/>
            <a:ext cx="6546573" cy="477078"/>
          </a:xfrm>
          <a:prstGeom prst="trapezoid">
            <a:avLst>
              <a:gd name="adj" fmla="val 252778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>
              <a:solidFill>
                <a:prstClr val="white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69E168A8-28DC-4164-B52A-36902C6BBDE2}"/>
              </a:ext>
            </a:extLst>
          </p:cNvPr>
          <p:cNvSpPr/>
          <p:nvPr/>
        </p:nvSpPr>
        <p:spPr>
          <a:xfrm>
            <a:off x="3283226" y="4772025"/>
            <a:ext cx="4982818" cy="822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600" dirty="0">
                <a:solidFill>
                  <a:prstClr val="black"/>
                </a:solidFill>
              </a:rPr>
              <a:t>Nivel 2:  Permiso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-RELACIONES-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Las personas lo siguen porque quieren hacerlo</a:t>
            </a:r>
          </a:p>
        </p:txBody>
      </p:sp>
      <p:sp>
        <p:nvSpPr>
          <p:cNvPr id="9" name="Trapecio 8">
            <a:extLst>
              <a:ext uri="{FF2B5EF4-FFF2-40B4-BE49-F238E27FC236}">
                <a16:creationId xmlns="" xmlns:a16="http://schemas.microsoft.com/office/drawing/2014/main" id="{B4C9F1FD-F5F0-46B6-9F2E-FB9C955499AE}"/>
              </a:ext>
            </a:extLst>
          </p:cNvPr>
          <p:cNvSpPr/>
          <p:nvPr/>
        </p:nvSpPr>
        <p:spPr>
          <a:xfrm>
            <a:off x="3283226" y="4270307"/>
            <a:ext cx="4982818" cy="501717"/>
          </a:xfrm>
          <a:prstGeom prst="trapezoid">
            <a:avLst>
              <a:gd name="adj" fmla="val 6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>
              <a:solidFill>
                <a:prstClr val="white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9F6457E5-8636-4971-A69D-58F9C306AFE9}"/>
              </a:ext>
            </a:extLst>
          </p:cNvPr>
          <p:cNvSpPr/>
          <p:nvPr/>
        </p:nvSpPr>
        <p:spPr>
          <a:xfrm>
            <a:off x="3554895" y="3358702"/>
            <a:ext cx="4439478" cy="1156596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600" dirty="0">
                <a:solidFill>
                  <a:prstClr val="black"/>
                </a:solidFill>
              </a:rPr>
              <a:t>Nivel 3:  Producción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-RESULTADOS-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Las personas lo siguen debido a lo que usted ha hecho por la organización</a:t>
            </a:r>
          </a:p>
        </p:txBody>
      </p:sp>
      <p:sp>
        <p:nvSpPr>
          <p:cNvPr id="11" name="Trapecio 10">
            <a:extLst>
              <a:ext uri="{FF2B5EF4-FFF2-40B4-BE49-F238E27FC236}">
                <a16:creationId xmlns="" xmlns:a16="http://schemas.microsoft.com/office/drawing/2014/main" id="{BEA13EE3-4B53-4C65-BA69-2972BF038056}"/>
              </a:ext>
            </a:extLst>
          </p:cNvPr>
          <p:cNvSpPr/>
          <p:nvPr/>
        </p:nvSpPr>
        <p:spPr>
          <a:xfrm>
            <a:off x="3554895" y="2807632"/>
            <a:ext cx="4439478" cy="549980"/>
          </a:xfrm>
          <a:prstGeom prst="trapezoid">
            <a:avLst>
              <a:gd name="adj" fmla="val 10833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>
              <a:solidFill>
                <a:prstClr val="white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6EE68E8F-A2C8-432A-B723-551D7A184FDF}"/>
              </a:ext>
            </a:extLst>
          </p:cNvPr>
          <p:cNvSpPr/>
          <p:nvPr/>
        </p:nvSpPr>
        <p:spPr>
          <a:xfrm>
            <a:off x="4025348" y="1996076"/>
            <a:ext cx="3498574" cy="117709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600" dirty="0">
                <a:solidFill>
                  <a:prstClr val="black"/>
                </a:solidFill>
              </a:rPr>
              <a:t>Nivel 4:  Desarrollo Humano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-REPRODUCCION-</a:t>
            </a:r>
          </a:p>
          <a:p>
            <a:pPr algn="ctr"/>
            <a:r>
              <a:rPr lang="es-CR" sz="1600" dirty="0">
                <a:solidFill>
                  <a:prstClr val="black"/>
                </a:solidFill>
              </a:rPr>
              <a:t>Las personas lo siguen a causa de lo que usted ha hecho por ellas</a:t>
            </a:r>
          </a:p>
        </p:txBody>
      </p:sp>
      <p:sp>
        <p:nvSpPr>
          <p:cNvPr id="13" name="Trapecio 12">
            <a:extLst>
              <a:ext uri="{FF2B5EF4-FFF2-40B4-BE49-F238E27FC236}">
                <a16:creationId xmlns="" xmlns:a16="http://schemas.microsoft.com/office/drawing/2014/main" id="{FBA45519-DEFA-4946-B514-FB09AFE9E233}"/>
              </a:ext>
            </a:extLst>
          </p:cNvPr>
          <p:cNvSpPr/>
          <p:nvPr/>
        </p:nvSpPr>
        <p:spPr>
          <a:xfrm>
            <a:off x="4025347" y="1543450"/>
            <a:ext cx="3498574" cy="451536"/>
          </a:xfrm>
          <a:prstGeom prst="trapezoid">
            <a:avLst>
              <a:gd name="adj" fmla="val 66667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>
              <a:solidFill>
                <a:sysClr val="windowText" lastClr="000000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="" xmlns:a16="http://schemas.microsoft.com/office/drawing/2014/main" id="{6EE68E8F-A2C8-432A-B723-551D7A184FDF}"/>
              </a:ext>
            </a:extLst>
          </p:cNvPr>
          <p:cNvSpPr/>
          <p:nvPr/>
        </p:nvSpPr>
        <p:spPr>
          <a:xfrm>
            <a:off x="4357790" y="781854"/>
            <a:ext cx="2833688" cy="102869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 sz="1400" dirty="0">
                <a:solidFill>
                  <a:prstClr val="white"/>
                </a:solidFill>
              </a:rPr>
              <a:t>Nivel 5:  Pináculo</a:t>
            </a:r>
          </a:p>
          <a:p>
            <a:pPr algn="ctr"/>
            <a:r>
              <a:rPr lang="es-CR" sz="1400" dirty="0">
                <a:solidFill>
                  <a:prstClr val="white"/>
                </a:solidFill>
              </a:rPr>
              <a:t>-RESPETO-</a:t>
            </a:r>
          </a:p>
          <a:p>
            <a:pPr algn="ctr"/>
            <a:r>
              <a:rPr lang="es-CR" sz="1400" dirty="0">
                <a:solidFill>
                  <a:prstClr val="white"/>
                </a:solidFill>
              </a:rPr>
              <a:t>Las personas lo siguen a causa de quien es usted es y lo que representa</a:t>
            </a:r>
          </a:p>
        </p:txBody>
      </p:sp>
      <p:sp>
        <p:nvSpPr>
          <p:cNvPr id="19" name="Trapecio 18">
            <a:extLst>
              <a:ext uri="{FF2B5EF4-FFF2-40B4-BE49-F238E27FC236}">
                <a16:creationId xmlns="" xmlns:a16="http://schemas.microsoft.com/office/drawing/2014/main" id="{FBA45519-DEFA-4946-B514-FB09AFE9E233}"/>
              </a:ext>
            </a:extLst>
          </p:cNvPr>
          <p:cNvSpPr/>
          <p:nvPr/>
        </p:nvSpPr>
        <p:spPr>
          <a:xfrm>
            <a:off x="4357789" y="525128"/>
            <a:ext cx="2833689" cy="255636"/>
          </a:xfrm>
          <a:prstGeom prst="trapezoid">
            <a:avLst>
              <a:gd name="adj" fmla="val 66667"/>
            </a:avLst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R">
              <a:solidFill>
                <a:prstClr val="white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71463" y="285750"/>
            <a:ext cx="301176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3200" dirty="0">
                <a:solidFill>
                  <a:prstClr val="white"/>
                </a:solidFill>
                <a:latin typeface="Berlin Sans FB" panose="020E0602020502020306" pitchFamily="34" charset="0"/>
              </a:rPr>
              <a:t>Los</a:t>
            </a:r>
          </a:p>
          <a:p>
            <a:pPr algn="ctr"/>
            <a:r>
              <a:rPr lang="es-CR" sz="7200" dirty="0">
                <a:solidFill>
                  <a:srgbClr val="FFC000">
                    <a:lumMod val="60000"/>
                    <a:lumOff val="40000"/>
                  </a:srgbClr>
                </a:solidFill>
                <a:latin typeface="Berlin Sans FB" panose="020E0602020502020306" pitchFamily="34" charset="0"/>
              </a:rPr>
              <a:t>5</a:t>
            </a:r>
            <a:r>
              <a:rPr lang="es-CR" sz="3200" dirty="0">
                <a:solidFill>
                  <a:prstClr val="white"/>
                </a:solidFill>
                <a:latin typeface="Berlin Sans FB" panose="020E0602020502020306" pitchFamily="34" charset="0"/>
              </a:rPr>
              <a:t> niveles </a:t>
            </a:r>
          </a:p>
          <a:p>
            <a:pPr algn="ctr"/>
            <a:r>
              <a:rPr lang="es-CR" sz="3200" dirty="0">
                <a:solidFill>
                  <a:srgbClr val="70AD47">
                    <a:lumMod val="60000"/>
                    <a:lumOff val="40000"/>
                  </a:srgbClr>
                </a:solidFill>
                <a:latin typeface="Berlin Sans FB" panose="020E0602020502020306" pitchFamily="34" charset="0"/>
              </a:rPr>
              <a:t>del liderazgo</a:t>
            </a:r>
          </a:p>
        </p:txBody>
      </p:sp>
    </p:spTree>
    <p:extLst>
      <p:ext uri="{BB962C8B-B14F-4D97-AF65-F5344CB8AC3E}">
        <p14:creationId xmlns:p14="http://schemas.microsoft.com/office/powerpoint/2010/main" val="99300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079037B-5975-43C3-B81E-0D002A464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Nivel 1: </a:t>
            </a:r>
            <a:r>
              <a:rPr lang="es-CR" dirty="0">
                <a:solidFill>
                  <a:srgbClr val="C00000"/>
                </a:solidFill>
                <a:latin typeface="Century Schoolbook" panose="02040604050505020304" pitchFamily="18" charset="0"/>
              </a:rPr>
              <a:t>Posición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F362E7F-C01E-4B89-8558-4BC162080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r>
              <a:rPr lang="es-CR" dirty="0">
                <a:latin typeface="Century Schoolbook" panose="02040604050505020304" pitchFamily="18" charset="0"/>
              </a:rPr>
              <a:t>Los líderes posicionales: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s-CR" dirty="0">
              <a:latin typeface="Century Schoolbook" panose="02040604050505020304" pitchFamily="18" charset="0"/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Buscan </a:t>
            </a:r>
            <a:r>
              <a:rPr lang="es-CR" sz="2800" dirty="0">
                <a:latin typeface="Century Schoolbook" panose="02040604050505020304" pitchFamily="18" charset="0"/>
              </a:rPr>
              <a:t>seguridad basándose en los títulos más que en el talento.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CR" sz="2800" dirty="0">
              <a:latin typeface="Century Schoolbook" panose="02040604050505020304" pitchFamily="18" charset="0"/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800" dirty="0">
                <a:latin typeface="Century Schoolbook" panose="02040604050505020304" pitchFamily="18" charset="0"/>
              </a:rPr>
              <a:t>Se apoyan en la influencia de su líder en lugar de apoyarse en la propia.</a:t>
            </a: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CR" sz="2800" dirty="0">
              <a:latin typeface="Century Schoolbook" panose="02040604050505020304" pitchFamily="18" charset="0"/>
            </a:endParaRPr>
          </a:p>
          <a:p>
            <a:pPr lvl="1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800" dirty="0">
                <a:latin typeface="Century Schoolbook" panose="02040604050505020304" pitchFamily="18" charset="0"/>
              </a:rPr>
              <a:t>No pueden conseguir que la gente los siga más allá de su autoridad definida.</a:t>
            </a:r>
          </a:p>
        </p:txBody>
      </p:sp>
    </p:spTree>
    <p:extLst>
      <p:ext uri="{BB962C8B-B14F-4D97-AF65-F5344CB8AC3E}">
        <p14:creationId xmlns:p14="http://schemas.microsoft.com/office/powerpoint/2010/main" val="226979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E7D3E67-B374-4D59-92FA-70405F9DE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R" dirty="0">
                <a:latin typeface="Century Schoolbook" panose="02040604050505020304" pitchFamily="18" charset="0"/>
              </a:rPr>
              <a:t>Nivel 2: </a:t>
            </a:r>
            <a:r>
              <a:rPr lang="es-CR" dirty="0">
                <a:solidFill>
                  <a:schemeClr val="accent2">
                    <a:lumMod val="75000"/>
                  </a:schemeClr>
                </a:solidFill>
                <a:latin typeface="Century Schoolbook" panose="02040604050505020304" pitchFamily="18" charset="0"/>
              </a:rPr>
              <a:t>Permiso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C1EB316-9D7F-40A8-949B-99B09E21B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El permiso se caracteriza por las buenas relaciones. </a:t>
            </a: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El lema en este nivel podría escribirse como: “A las personas no les importa cuánto sabemos hasta que saben lo mucho que nos importan”</a:t>
            </a: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Los líderes que tiene éxito en este nivel enfocan su tiempo y energía en las necesidades y los deseos de los individuos de su equipo y conectan con ellos.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6ED0FE5-6D74-4037-846D-A031298290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511841" y="5777024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96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11057F5-C304-433E-9801-3492F3D0D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79388"/>
            <a:ext cx="10515600" cy="1325563"/>
          </a:xfrm>
        </p:spPr>
        <p:txBody>
          <a:bodyPr/>
          <a:lstStyle/>
          <a:p>
            <a:r>
              <a:rPr lang="es-CR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Nivel 3: </a:t>
            </a: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Producción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7355334-38A4-4F5C-8865-32B00F540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280" y="1319213"/>
            <a:ext cx="7607845" cy="4335581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En el nivel 3, las personas logran cosas. Y también ayudan a los miembros de su equipo a lograr cosas. Juntos producen resultados.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es-CR" sz="2400" dirty="0">
              <a:latin typeface="Century Schoolbook" panose="02040604050505020304" pitchFamily="18" charset="0"/>
            </a:endParaRPr>
          </a:p>
          <a:p>
            <a:pPr>
              <a:buClr>
                <a:schemeClr val="accent6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Si como líder puede añadir resultados a las relaciones y desarrollar un equipo de personas que se caen bien mutuamente y logran hacer las cosas, habrá creado una potente combinación.</a:t>
            </a:r>
          </a:p>
        </p:txBody>
      </p:sp>
    </p:spTree>
    <p:extLst>
      <p:ext uri="{BB962C8B-B14F-4D97-AF65-F5344CB8AC3E}">
        <p14:creationId xmlns:p14="http://schemas.microsoft.com/office/powerpoint/2010/main" val="24014439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804D5DA-F01F-4F68-93FF-2D6059ACB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650" y="682388"/>
            <a:ext cx="10139149" cy="1008300"/>
          </a:xfrm>
        </p:spPr>
        <p:txBody>
          <a:bodyPr/>
          <a:lstStyle/>
          <a:p>
            <a:r>
              <a:rPr lang="es-CR" dirty="0">
                <a:solidFill>
                  <a:srgbClr val="0070C0"/>
                </a:solidFill>
                <a:latin typeface="Century Schoolbook" panose="02040604050505020304" pitchFamily="18" charset="0"/>
              </a:rPr>
              <a:t>Nivel 4: </a:t>
            </a:r>
            <a:r>
              <a:rPr lang="es-CR" dirty="0">
                <a:latin typeface="Century Schoolbook" panose="02040604050505020304" pitchFamily="18" charset="0"/>
              </a:rPr>
              <a:t>Desarrollo Humano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1F304E5-A537-41E8-AC68-A6622E13E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650" y="1825625"/>
            <a:ext cx="10031104" cy="4351338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Los líderes llegan a ser sobresalientes no por su poder, sino por su habilidad para empoderar a otros.</a:t>
            </a:r>
          </a:p>
          <a:p>
            <a:pPr marL="0" indent="0" algn="just">
              <a:buClr>
                <a:schemeClr val="accent1">
                  <a:lumMod val="75000"/>
                </a:schemeClr>
              </a:buClr>
              <a:buNone/>
            </a:pPr>
            <a:endParaRPr lang="es-CR" sz="2400" dirty="0">
              <a:latin typeface="Century Schoolbook" panose="02040604050505020304" pitchFamily="18" charset="0"/>
            </a:endParaRP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La principal responsabilidad de un líder es desarrollar a otras personas a ayudar a hacer sus trabajos con mayor eficacia, y ayudarlas a aprender a llegar a ser mejores líderes ellas mismas.</a:t>
            </a:r>
          </a:p>
          <a:p>
            <a:pPr marL="0" indent="0" algn="just">
              <a:buClr>
                <a:schemeClr val="accent1">
                  <a:lumMod val="75000"/>
                </a:schemeClr>
              </a:buClr>
              <a:buNone/>
            </a:pPr>
            <a:endParaRPr lang="es-CR" sz="2400" dirty="0">
              <a:latin typeface="Century Schoolbook" panose="02040604050505020304" pitchFamily="18" charset="0"/>
            </a:endParaRPr>
          </a:p>
          <a:p>
            <a:pPr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El desarrollo humano, tiene un efecto multiplicador y tiene otro efecto secundario positivo, la lealtad al líder.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FBC0539-A608-4C06-878E-5D95AA6064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452848" y="5758720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1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A813D02-F924-460A-892B-EC3BDF7AC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7150"/>
            <a:ext cx="10515600" cy="1325563"/>
          </a:xfrm>
        </p:spPr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Nivel 5: </a:t>
            </a:r>
            <a:r>
              <a:rPr lang="es-CR" dirty="0">
                <a:solidFill>
                  <a:srgbClr val="C00000"/>
                </a:solidFill>
                <a:latin typeface="Century Schoolbook" panose="02040604050505020304" pitchFamily="18" charset="0"/>
              </a:rPr>
              <a:t>Pináculo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785E3F2-7879-424F-8FFB-9B86074D6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8413"/>
            <a:ext cx="10920413" cy="1586315"/>
          </a:xfrm>
        </p:spPr>
        <p:txBody>
          <a:bodyPr>
            <a:normAutofit fontScale="92500"/>
          </a:bodyPr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Son aquellos líderes que han liderando bien y demostrado su liderazgo durante toda la vida, han invertido en otros líderes y los han levantado hasta el nivel 4 y han desarrollado su influencia no sólo en sus propias organizaciones, sino también mas allá de ellos.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93F2364-95F5-4FCE-A7AB-FD82415297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8091284" y="338193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3A98117-1D68-4BB4-B21B-ED3D07AC5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580327"/>
            <a:ext cx="10515600" cy="982148"/>
          </a:xfrm>
        </p:spPr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La clave del liderazgo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840BCA3-CD0D-42BD-A90E-3B70D6761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8389" y="5323560"/>
            <a:ext cx="3375427" cy="703753"/>
          </a:xfrm>
        </p:spPr>
        <p:txBody>
          <a:bodyPr>
            <a:noAutofit/>
          </a:bodyPr>
          <a:lstStyle/>
          <a:p>
            <a:pPr algn="r"/>
            <a:r>
              <a:rPr lang="es-CR" sz="4400" dirty="0">
                <a:solidFill>
                  <a:srgbClr val="FFC000"/>
                </a:solidFill>
                <a:latin typeface="Century Schoolbook" panose="02040604050505020304" pitchFamily="18" charset="0"/>
              </a:rPr>
              <a:t>Prioridades</a:t>
            </a:r>
          </a:p>
        </p:txBody>
      </p:sp>
    </p:spTree>
    <p:extLst>
      <p:ext uri="{BB962C8B-B14F-4D97-AF65-F5344CB8AC3E}">
        <p14:creationId xmlns:p14="http://schemas.microsoft.com/office/powerpoint/2010/main" val="4040318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DA1A4D3-D275-4108-8D5A-88942BA95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762" y="365125"/>
            <a:ext cx="6772276" cy="1820863"/>
          </a:xfrm>
        </p:spPr>
        <p:txBody>
          <a:bodyPr/>
          <a:lstStyle/>
          <a:p>
            <a:pPr algn="ctr"/>
            <a:r>
              <a:rPr lang="es-CR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Presiones de la prioridad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113E36A-DC65-476D-A18B-13A979A72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28937"/>
            <a:ext cx="10720388" cy="3543301"/>
          </a:xfrm>
        </p:spPr>
        <p:txBody>
          <a:bodyPr>
            <a:normAutofit fontScale="92500"/>
          </a:bodyPr>
          <a:lstStyle/>
          <a:p>
            <a:pPr algn="just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La mayoría de la gente sobreestima la importancia de la mayoría de las cosas.</a:t>
            </a:r>
          </a:p>
          <a:p>
            <a:pPr algn="just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Tener demasiadas prioridades paraliza a las personas.</a:t>
            </a:r>
          </a:p>
          <a:p>
            <a:pPr algn="just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Cuando les prestamos demasiada atención a las demandas pequeñas, surgen problemas grandes.</a:t>
            </a:r>
          </a:p>
          <a:p>
            <a:pPr algn="just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Hacer que todo sea prioritario significa que nada es prioritario.</a:t>
            </a:r>
          </a:p>
          <a:p>
            <a:pPr algn="just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A veces es necesaria una emergencia, para forzar a la gente a priorizar.</a:t>
            </a:r>
          </a:p>
          <a:p>
            <a:pPr algn="just"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CR" dirty="0">
              <a:latin typeface="Century Schoolbook" panose="020406040505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045E4842-A0B5-47F4-BF36-02B9A5B759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747815" y="6141493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2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AA93C0E-DE7D-4E39-812A-DDF7B3A13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487" y="665163"/>
            <a:ext cx="6681787" cy="1325563"/>
          </a:xfrm>
        </p:spPr>
        <p:txBody>
          <a:bodyPr/>
          <a:lstStyle/>
          <a:p>
            <a:pPr algn="ctr"/>
            <a:r>
              <a:rPr lang="es-CR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Principios sobre las prioridades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AFC64BF-D535-461C-8815-6E14CBF91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1813"/>
            <a:ext cx="10763250" cy="3105150"/>
          </a:xfrm>
        </p:spPr>
        <p:txBody>
          <a:bodyPr>
            <a:normAutofit/>
          </a:bodyPr>
          <a:lstStyle/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Century Schoolbook" panose="02040604050505020304" pitchFamily="18" charset="0"/>
              </a:rPr>
              <a:t>Trabajar con más inteligencia tiene una remuneración más alta que trabajar </a:t>
            </a:r>
            <a:r>
              <a:rPr lang="es-CR" sz="2400" dirty="0">
                <a:latin typeface="Century Schoolbook" panose="02040604050505020304" pitchFamily="18" charset="0"/>
              </a:rPr>
              <a:t>más duro.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Century Schoolbook" panose="02040604050505020304" pitchFamily="18" charset="0"/>
              </a:rPr>
              <a:t>No se puede tener todo.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Century Schoolbook" panose="02040604050505020304" pitchFamily="18" charset="0"/>
              </a:rPr>
              <a:t>Lo bueno es siempre el enemigo de lo mejor.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latin typeface="Century Schoolbook" panose="02040604050505020304" pitchFamily="18" charset="0"/>
              </a:rPr>
              <a:t>Ser </a:t>
            </a:r>
            <a:r>
              <a:rPr lang="pt-BR" sz="2400" dirty="0" err="1">
                <a:latin typeface="Century Schoolbook" panose="02040604050505020304" pitchFamily="18" charset="0"/>
              </a:rPr>
              <a:t>proactivo</a:t>
            </a:r>
            <a:r>
              <a:rPr lang="pt-BR" sz="2400" dirty="0">
                <a:latin typeface="Century Schoolbook" panose="02040604050505020304" pitchFamily="18" charset="0"/>
              </a:rPr>
              <a:t> vence a ser </a:t>
            </a:r>
            <a:r>
              <a:rPr lang="pt-BR" sz="2400" dirty="0" err="1">
                <a:latin typeface="Century Schoolbook" panose="02040604050505020304" pitchFamily="18" charset="0"/>
              </a:rPr>
              <a:t>reactivo</a:t>
            </a:r>
            <a:r>
              <a:rPr lang="pt-BR" sz="2400" dirty="0">
                <a:latin typeface="Century Schoolbook" panose="02040604050505020304" pitchFamily="18" charset="0"/>
              </a:rPr>
              <a:t>.</a:t>
            </a:r>
            <a:r>
              <a:rPr lang="es-MX" sz="2400" dirty="0">
                <a:latin typeface="Century Schoolbook" panose="02040604050505020304" pitchFamily="18" charset="0"/>
              </a:rPr>
              <a:t> </a:t>
            </a: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MX" sz="2400" dirty="0">
                <a:latin typeface="Century Schoolbook" panose="02040604050505020304" pitchFamily="18" charset="0"/>
              </a:rPr>
              <a:t>Lo importante debe preceder a lo urgente.</a:t>
            </a:r>
            <a:endParaRPr lang="es-CR" sz="2400" dirty="0">
              <a:latin typeface="Century Schoolbook" panose="02040604050505020304" pitchFamily="18" charset="0"/>
            </a:endParaRPr>
          </a:p>
          <a:p>
            <a:pPr>
              <a:buClr>
                <a:schemeClr val="accent6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pt-BR" sz="2400" dirty="0">
              <a:latin typeface="Century Schoolbook" panose="020406040505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F91CBD5-C6C3-4036-8FCF-1130274C00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747815" y="6141493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88832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2736B32-D6ED-47A8-95C8-011D577AF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4" y="365125"/>
            <a:ext cx="7143750" cy="1325563"/>
          </a:xfrm>
        </p:spPr>
        <p:txBody>
          <a:bodyPr/>
          <a:lstStyle/>
          <a:p>
            <a:pPr algn="ctr"/>
            <a:r>
              <a:rPr lang="es-CR" dirty="0">
                <a:solidFill>
                  <a:srgbClr val="C00000"/>
                </a:solidFill>
                <a:latin typeface="Century Schoolbook" panose="02040604050505020304" pitchFamily="18" charset="0"/>
              </a:rPr>
              <a:t>Soluciones proactivas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79BF603-2304-4D52-823E-98FB10E2E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4" y="1825625"/>
            <a:ext cx="6872286" cy="4351338"/>
          </a:xfrm>
        </p:spPr>
        <p:txBody>
          <a:bodyPr>
            <a:normAutofit lnSpcReduction="10000"/>
          </a:bodyPr>
          <a:lstStyle/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El principio de Pareto: el 20% de sus prioridades le dará el 80% de su producción. Si emplea su tiempo, energía, dinero y personal en el 20% principal de sus prioridades.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s-CR" sz="2400" dirty="0">
              <a:latin typeface="Century Schoolbook" panose="020406040505050203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Las Tres R, (Requisito, Retorno y Recompensa)</a:t>
            </a: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endParaRPr lang="es-CR" sz="2400" dirty="0">
              <a:latin typeface="Century Schoolbook" panose="02040604050505020304" pitchFamily="18" charset="0"/>
            </a:endParaRPr>
          </a:p>
          <a:p>
            <a:pPr algn="just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Deje espacio para el margen: que es el espacio que existe entre nuestra cargas y nuestros límites </a:t>
            </a:r>
            <a:r>
              <a:rPr lang="es-CR" sz="2000" dirty="0">
                <a:latin typeface="Century Schoolbook" panose="02040604050505020304" pitchFamily="18" charset="0"/>
              </a:rPr>
              <a:t>(Richard </a:t>
            </a:r>
            <a:r>
              <a:rPr lang="es-CR" sz="2000" dirty="0" err="1">
                <a:latin typeface="Century Schoolbook" panose="02040604050505020304" pitchFamily="18" charset="0"/>
              </a:rPr>
              <a:t>Swenson</a:t>
            </a:r>
            <a:r>
              <a:rPr lang="es-CR" sz="2000" dirty="0">
                <a:latin typeface="Century Schoolbook" panose="020406040505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915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8840" y="301769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s-CO" sz="5400" b="1" dirty="0" smtClean="0">
                <a:solidFill>
                  <a:srgbClr val="C00000"/>
                </a:solidFill>
              </a:rPr>
              <a:t>Nueva Gestión Pública</a:t>
            </a:r>
            <a:endParaRPr lang="es-CO" sz="5400" b="1" dirty="0">
              <a:solidFill>
                <a:srgbClr val="C00000"/>
              </a:solidFill>
            </a:endParaRPr>
          </a:p>
        </p:txBody>
      </p:sp>
      <p:sp>
        <p:nvSpPr>
          <p:cNvPr id="4" name="Marcador de imágenes en línea 3"/>
          <p:cNvSpPr>
            <a:spLocks noGrp="1"/>
          </p:cNvSpPr>
          <p:nvPr>
            <p:ph type="clipArt" sz="half" idx="2"/>
          </p:nvPr>
        </p:nvSpPr>
        <p:spPr>
          <a:xfrm>
            <a:off x="1476062" y="1804389"/>
            <a:ext cx="8338355" cy="4495800"/>
          </a:xfrm>
        </p:spPr>
      </p:sp>
      <p:sp>
        <p:nvSpPr>
          <p:cNvPr id="6" name="Rectángulo 5"/>
          <p:cNvSpPr/>
          <p:nvPr/>
        </p:nvSpPr>
        <p:spPr>
          <a:xfrm>
            <a:off x="2241528" y="1804389"/>
            <a:ext cx="80235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s-CO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Se gestiona más efectivamente en base a rendimientos y resultados.</a:t>
            </a:r>
          </a:p>
          <a:p>
            <a:pPr marL="457200" indent="-457200">
              <a:buFontTx/>
              <a:buAutoNum type="arabicPeriod"/>
            </a:pPr>
            <a:r>
              <a:rPr lang="es-CO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Una estructura más flexible, horizontal, abierta y transparente.</a:t>
            </a:r>
          </a:p>
          <a:p>
            <a:pPr marL="457200" indent="-457200">
              <a:buFontTx/>
              <a:buAutoNum type="arabicPeriod"/>
            </a:pPr>
            <a:r>
              <a:rPr lang="es-CO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Nueva cultura organizacional donde se tiene más conciencia de la visión, misión y los valores de la organización.</a:t>
            </a:r>
          </a:p>
          <a:p>
            <a:pPr marL="457200" indent="-457200">
              <a:buFontTx/>
              <a:buAutoNum type="arabicPeriod"/>
            </a:pPr>
            <a:r>
              <a:rPr lang="es-CO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Enfoque en la eficiencia y los resultados. Evaluación del desempeño.</a:t>
            </a:r>
          </a:p>
          <a:p>
            <a:pPr marL="457200" indent="-457200">
              <a:buFontTx/>
              <a:buAutoNum type="arabicPeriod"/>
            </a:pPr>
            <a:r>
              <a:rPr lang="es-CO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Mayor delegación y  el aumento del liderazgo participativo</a:t>
            </a:r>
          </a:p>
          <a:p>
            <a:pPr marL="457200" indent="-457200">
              <a:buFontTx/>
              <a:buAutoNum type="arabicPeriod"/>
            </a:pPr>
            <a:r>
              <a:rPr lang="es-CO" sz="2400" dirty="0">
                <a:solidFill>
                  <a:srgbClr val="002060"/>
                </a:solidFill>
                <a:latin typeface="Gill Sans MT" panose="020B0502020104020203" pitchFamily="34" charset="0"/>
              </a:rPr>
              <a:t>Democratización y mayor participación en algunas de las decisiones.  Trabajo en equipo.</a:t>
            </a:r>
          </a:p>
          <a:p>
            <a:endParaRPr lang="es-CO" sz="2400" dirty="0">
              <a:solidFill>
                <a:srgbClr val="002060"/>
              </a:solidFill>
              <a:latin typeface="Gill Sans MT" panose="020B0502020104020203" pitchFamily="34" charset="0"/>
            </a:endParaRPr>
          </a:p>
          <a:p>
            <a:endParaRPr lang="es-CO" sz="240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09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DE9C78C-9D21-4E5F-AAA7-CEB3CD555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061" y="3142445"/>
            <a:ext cx="10515600" cy="1046543"/>
          </a:xfrm>
        </p:spPr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El fundamento el liderazgo	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91C7AFDD-B0F8-4D3A-B82A-D6F094C25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54633" y="5009883"/>
            <a:ext cx="2568173" cy="824248"/>
          </a:xfrm>
        </p:spPr>
        <p:txBody>
          <a:bodyPr>
            <a:noAutofit/>
          </a:bodyPr>
          <a:lstStyle/>
          <a:p>
            <a:r>
              <a:rPr lang="es-CR" sz="4400" dirty="0">
                <a:solidFill>
                  <a:srgbClr val="FFC000"/>
                </a:solidFill>
                <a:latin typeface="Century Schoolbook" panose="02040604050505020304" pitchFamily="18" charset="0"/>
              </a:rPr>
              <a:t>Carácter</a:t>
            </a:r>
          </a:p>
        </p:txBody>
      </p:sp>
    </p:spTree>
    <p:extLst>
      <p:ext uri="{BB962C8B-B14F-4D97-AF65-F5344CB8AC3E}">
        <p14:creationId xmlns:p14="http://schemas.microsoft.com/office/powerpoint/2010/main" val="1036999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E281F40-EF7C-4091-B182-928AD9991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363" y="365125"/>
            <a:ext cx="6815137" cy="849313"/>
          </a:xfrm>
        </p:spPr>
        <p:txBody>
          <a:bodyPr>
            <a:normAutofit fontScale="90000"/>
          </a:bodyPr>
          <a:lstStyle/>
          <a:p>
            <a:pPr algn="ctr"/>
            <a:r>
              <a:rPr lang="es-CR" sz="3200" b="1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Frases sobre el valor del carácter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79A8B80-2AD0-4CC2-9885-5AA11D8BF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363" y="1214438"/>
            <a:ext cx="6815137" cy="4962525"/>
          </a:xfrm>
        </p:spPr>
        <p:txBody>
          <a:bodyPr>
            <a:normAutofit fontScale="70000" lnSpcReduction="20000"/>
          </a:bodyPr>
          <a:lstStyle/>
          <a:p>
            <a:pPr marL="514350" indent="-514350" algn="just">
              <a:buAutoNum type="arabicPeriod"/>
            </a:pPr>
            <a:r>
              <a:rPr lang="es-CR" dirty="0">
                <a:solidFill>
                  <a:schemeClr val="accent4">
                    <a:lumMod val="75000"/>
                  </a:schemeClr>
                </a:solidFill>
                <a:latin typeface="Century Schoolbook" panose="02040604050505020304" pitchFamily="18" charset="0"/>
              </a:rPr>
              <a:t>Un buen carácter desarrolla una confianza fuerte: sus interacciones con otros crean “cuentas de confianza”</a:t>
            </a:r>
          </a:p>
          <a:p>
            <a:pPr marL="0" indent="0" algn="just">
              <a:buNone/>
            </a:pPr>
            <a:endParaRPr lang="es-CR" dirty="0">
              <a:solidFill>
                <a:schemeClr val="accent4">
                  <a:lumMod val="75000"/>
                </a:schemeClr>
              </a:solidFill>
              <a:latin typeface="Century Schoolbook" panose="02040604050505020304" pitchFamily="18" charset="0"/>
            </a:endParaRPr>
          </a:p>
          <a:p>
            <a:pPr lvl="1" algn="just"/>
            <a:r>
              <a:rPr lang="es-CR" dirty="0">
                <a:solidFill>
                  <a:srgbClr val="C00000"/>
                </a:solidFill>
                <a:latin typeface="Century Schoolbook" panose="02040604050505020304" pitchFamily="18" charset="0"/>
              </a:rPr>
              <a:t>Pensaba que era bonito tener confianza: </a:t>
            </a:r>
            <a:r>
              <a:rPr lang="es-CR" dirty="0">
                <a:latin typeface="Century Schoolbook" panose="02040604050505020304" pitchFamily="18" charset="0"/>
              </a:rPr>
              <a:t>la confianza es el fundamento del liderazgo, un fuerte fundamento no es un lujo, no es algo bonito para tener, es algo VITAL.</a:t>
            </a:r>
          </a:p>
          <a:p>
            <a:pPr lvl="1" algn="just"/>
            <a:endParaRPr lang="es-CR" dirty="0">
              <a:latin typeface="Century Schoolbook" panose="02040604050505020304" pitchFamily="18" charset="0"/>
            </a:endParaRPr>
          </a:p>
          <a:p>
            <a:pPr lvl="1" algn="just"/>
            <a:r>
              <a:rPr lang="es-CR" dirty="0">
                <a:solidFill>
                  <a:srgbClr val="C00000"/>
                </a:solidFill>
                <a:latin typeface="Century Schoolbook" panose="02040604050505020304" pitchFamily="18" charset="0"/>
              </a:rPr>
              <a:t>Pensaba que la confianza dependía de otros: </a:t>
            </a:r>
            <a:r>
              <a:rPr lang="es-CR" dirty="0">
                <a:latin typeface="Century Schoolbook" panose="02040604050505020304" pitchFamily="18" charset="0"/>
              </a:rPr>
              <a:t>si las personas aprenden a confiar en mí, tendré su atención. No obstante, si yo inicio la confianza en ellos, conseguiré su acción.</a:t>
            </a:r>
          </a:p>
          <a:p>
            <a:pPr lvl="1" algn="just"/>
            <a:endParaRPr lang="es-CR" dirty="0">
              <a:latin typeface="Century Schoolbook" panose="02040604050505020304" pitchFamily="18" charset="0"/>
            </a:endParaRPr>
          </a:p>
          <a:p>
            <a:pPr lvl="1" algn="just"/>
            <a:r>
              <a:rPr lang="es-CR" dirty="0">
                <a:solidFill>
                  <a:srgbClr val="C00000"/>
                </a:solidFill>
                <a:latin typeface="Century Schoolbook" panose="02040604050505020304" pitchFamily="18" charset="0"/>
              </a:rPr>
              <a:t>Pensaba que la confianza sólo podía crecer lentamente: </a:t>
            </a:r>
            <a:r>
              <a:rPr lang="es-CR" dirty="0">
                <a:latin typeface="Century Schoolbook" panose="02040604050505020304" pitchFamily="18" charset="0"/>
              </a:rPr>
              <a:t>la confianza se puede ganar rápidamente cuando alguien hace un acto desinteresado de importancia por otra persona.</a:t>
            </a:r>
          </a:p>
          <a:p>
            <a:pPr lvl="1" algn="just"/>
            <a:endParaRPr lang="es-CR" dirty="0">
              <a:latin typeface="Century Schoolbook" panose="02040604050505020304" pitchFamily="18" charset="0"/>
            </a:endParaRPr>
          </a:p>
          <a:p>
            <a:pPr lvl="1" algn="just"/>
            <a:r>
              <a:rPr lang="es-CR" dirty="0">
                <a:solidFill>
                  <a:srgbClr val="C00000"/>
                </a:solidFill>
                <a:latin typeface="Century Schoolbook" panose="02040604050505020304" pitchFamily="18" charset="0"/>
              </a:rPr>
              <a:t>Pensaba que un solo error automáticamente destruía la confianza</a:t>
            </a:r>
            <a:r>
              <a:rPr lang="es-CR" dirty="0">
                <a:latin typeface="Century Schoolbook" panose="02040604050505020304" pitchFamily="18" charset="0"/>
              </a:rPr>
              <a:t>: si el nivel de confianza es alto, un error raras veces destruye lo que las personas han construido en la relación</a:t>
            </a:r>
          </a:p>
          <a:p>
            <a:pPr algn="just"/>
            <a:endParaRPr lang="es-CR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83557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1821" y="471310"/>
            <a:ext cx="10293934" cy="833639"/>
          </a:xfrm>
        </p:spPr>
        <p:txBody>
          <a:bodyPr>
            <a:noAutofit/>
          </a:bodyPr>
          <a:lstStyle/>
          <a:p>
            <a:r>
              <a:rPr lang="es-CR" sz="2800" b="1" dirty="0">
                <a:latin typeface="Century Schoolbook" panose="02040604050505020304" pitchFamily="18" charset="0"/>
              </a:rPr>
              <a:t>2. Los líderes exitosos aceptan las cuatro dimensiones del carácter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92696" y="1609497"/>
            <a:ext cx="98980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R" sz="24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Autenticidad: </a:t>
            </a:r>
            <a:r>
              <a:rPr lang="es-CR" sz="2400" dirty="0">
                <a:solidFill>
                  <a:prstClr val="black"/>
                </a:solidFill>
                <a:latin typeface="Century Schoolbook" panose="02040604050505020304" pitchFamily="18" charset="0"/>
              </a:rPr>
              <a:t>tiene que ver con vivir una vida transparente.</a:t>
            </a:r>
          </a:p>
          <a:p>
            <a:pPr algn="just"/>
            <a:endParaRPr lang="es-CR" sz="24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pPr algn="just"/>
            <a:r>
              <a:rPr lang="es-CR" sz="24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Autogestión: </a:t>
            </a:r>
            <a:r>
              <a:rPr lang="es-CR" sz="2400" dirty="0">
                <a:solidFill>
                  <a:prstClr val="black"/>
                </a:solidFill>
                <a:latin typeface="Century Schoolbook" panose="02040604050505020304" pitchFamily="18" charset="0"/>
              </a:rPr>
              <a:t>tiene que ver con el carácter, identificar tus valores y cuáles límites no cruzarás, para mantenerte el camino. </a:t>
            </a:r>
          </a:p>
          <a:p>
            <a:pPr algn="just"/>
            <a:endParaRPr lang="es-CR" sz="24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pPr algn="just"/>
            <a:r>
              <a:rPr lang="es-CR" sz="24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Humildad: </a:t>
            </a:r>
            <a:r>
              <a:rPr lang="es-CR" sz="2400" dirty="0">
                <a:solidFill>
                  <a:prstClr val="black"/>
                </a:solidFill>
                <a:latin typeface="Century Schoolbook" panose="02040604050505020304" pitchFamily="18" charset="0"/>
              </a:rPr>
              <a:t>a nadie le gusta trabajar con un líder que se </a:t>
            </a:r>
            <a:r>
              <a:rPr lang="es-CR" sz="2400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vanagloríe</a:t>
            </a:r>
            <a:r>
              <a:rPr lang="es-CR" sz="2400" dirty="0">
                <a:solidFill>
                  <a:prstClr val="black"/>
                </a:solidFill>
                <a:latin typeface="Century Schoolbook" panose="02040604050505020304" pitchFamily="18" charset="0"/>
              </a:rPr>
              <a:t> de sí mismo y trabaje solo para su propio beneficio.</a:t>
            </a:r>
          </a:p>
          <a:p>
            <a:pPr algn="just"/>
            <a:endParaRPr lang="es-CR" sz="2400" dirty="0">
              <a:solidFill>
                <a:prstClr val="black"/>
              </a:solidFill>
              <a:latin typeface="Century Schoolbook" panose="02040604050505020304" pitchFamily="18" charset="0"/>
            </a:endParaRPr>
          </a:p>
          <a:p>
            <a:pPr algn="just"/>
            <a:r>
              <a:rPr lang="es-CR" sz="24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Valor: </a:t>
            </a:r>
            <a:r>
              <a:rPr lang="es-CR" sz="2400" dirty="0">
                <a:solidFill>
                  <a:prstClr val="black"/>
                </a:solidFill>
                <a:latin typeface="Century Schoolbook" panose="02040604050505020304" pitchFamily="18" charset="0"/>
              </a:rPr>
              <a:t>nos posibilita el carácter. Nos empodera para hacer lo correcto ante el temor, la fatiga, la incertidumbre, etc.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95D07D6-7247-48EC-8CB9-8F586863A2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526589" y="5591698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88328"/>
      </p:ext>
    </p:extLst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4F022AF-5A52-4E10-9021-011487957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0094"/>
            <a:ext cx="10515600" cy="1325563"/>
          </a:xfrm>
        </p:spPr>
        <p:txBody>
          <a:bodyPr/>
          <a:lstStyle/>
          <a:p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3. El carácter lo hace más grande por dentro que por fuera.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60D382C-5C49-48B1-B3EE-9B588EE3D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79144"/>
            <a:ext cx="10515600" cy="1299712"/>
          </a:xfrm>
        </p:spPr>
        <p:txBody>
          <a:bodyPr/>
          <a:lstStyle/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El resultado de desarrollar un carácter firme por dentro es el respeto a uno mismo, el cual no viene de los logros, sino de hacer las decisiones correctas.</a:t>
            </a:r>
          </a:p>
        </p:txBody>
      </p:sp>
    </p:spTree>
    <p:extLst>
      <p:ext uri="{BB962C8B-B14F-4D97-AF65-F5344CB8AC3E}">
        <p14:creationId xmlns:p14="http://schemas.microsoft.com/office/powerpoint/2010/main" val="19508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BF2FB655-2199-4AAA-9BEF-197B28679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La prueba esencial del liderazgo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48082B03-4338-4759-BB55-67DB43565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64500" y="5003800"/>
            <a:ext cx="3822700" cy="1500187"/>
          </a:xfrm>
        </p:spPr>
        <p:txBody>
          <a:bodyPr>
            <a:noAutofit/>
          </a:bodyPr>
          <a:lstStyle/>
          <a:p>
            <a:pPr algn="r"/>
            <a:r>
              <a:rPr lang="es-CR" sz="4000" dirty="0">
                <a:solidFill>
                  <a:srgbClr val="FFC000"/>
                </a:solidFill>
                <a:latin typeface="Century Schoolbook" panose="02040604050505020304" pitchFamily="18" charset="0"/>
              </a:rPr>
              <a:t>Hacer un cambio positivo</a:t>
            </a:r>
          </a:p>
        </p:txBody>
      </p:sp>
    </p:spTree>
    <p:extLst>
      <p:ext uri="{BB962C8B-B14F-4D97-AF65-F5344CB8AC3E}">
        <p14:creationId xmlns:p14="http://schemas.microsoft.com/office/powerpoint/2010/main" val="834148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9DC7790-4020-45B1-BD1C-6A8484A21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706100" cy="1325563"/>
          </a:xfrm>
        </p:spPr>
        <p:txBody>
          <a:bodyPr/>
          <a:lstStyle/>
          <a:p>
            <a:pPr algn="ctr"/>
            <a:r>
              <a:rPr lang="es-CR" dirty="0">
                <a:solidFill>
                  <a:schemeClr val="accent2">
                    <a:lumMod val="75000"/>
                  </a:schemeClr>
                </a:solidFill>
                <a:latin typeface="Century Schoolbook" panose="02040604050505020304" pitchFamily="18" charset="0"/>
              </a:rPr>
              <a:t>Liderar el cambio puede ser difícil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4EAEC44-9392-423A-9736-D94BAFB00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91"/>
            <a:ext cx="10515600" cy="4486272"/>
          </a:xfrm>
        </p:spPr>
        <p:txBody>
          <a:bodyPr>
            <a:normAutofit lnSpcReduction="10000"/>
          </a:bodyPr>
          <a:lstStyle/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Las personas se sienten incómodas y cohibidas haciendo algo nuevo.</a:t>
            </a: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CR" dirty="0">
              <a:latin typeface="Century Schoolbook" panose="02040604050505020304" pitchFamily="18" charset="0"/>
            </a:endParaRP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Las personas inicialmente se enfocan en aquello a lo que tendrán que renunciar.</a:t>
            </a: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CR" dirty="0">
              <a:latin typeface="Century Schoolbook" panose="02040604050505020304" pitchFamily="18" charset="0"/>
            </a:endParaRP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Las personas tienen miedo a ser ridiculizadas.</a:t>
            </a: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es-CR" dirty="0">
              <a:latin typeface="Century Schoolbook" panose="02040604050505020304" pitchFamily="18" charset="0"/>
            </a:endParaRPr>
          </a:p>
          <a:p>
            <a:pPr algn="just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Las personas personalizan el cambio y pueden sentirse solas en el proceso.</a:t>
            </a:r>
          </a:p>
        </p:txBody>
      </p:sp>
    </p:spTree>
    <p:extLst>
      <p:ext uri="{BB962C8B-B14F-4D97-AF65-F5344CB8AC3E}">
        <p14:creationId xmlns:p14="http://schemas.microsoft.com/office/powerpoint/2010/main" val="271148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6B7FE2-4B87-4472-AC1A-8CD6E1614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4" y="0"/>
            <a:ext cx="7929563" cy="1171575"/>
          </a:xfrm>
        </p:spPr>
        <p:txBody>
          <a:bodyPr>
            <a:normAutofit/>
          </a:bodyPr>
          <a:lstStyle/>
          <a:p>
            <a:pPr algn="ctr"/>
            <a:r>
              <a:rPr lang="es-CR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Proceso para planificar el cambio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BF90CC9-628B-46B6-9594-1B02118EF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36" y="6218238"/>
            <a:ext cx="6719213" cy="368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R" dirty="0" err="1">
                <a:latin typeface="Century Schoolbook" panose="02040604050505020304" pitchFamily="18" charset="0"/>
              </a:rPr>
              <a:t>iariamente</a:t>
            </a:r>
            <a:r>
              <a:rPr lang="es-CR" dirty="0">
                <a:latin typeface="Century Schoolbook" panose="02040604050505020304" pitchFamily="18" charset="0"/>
              </a:rPr>
              <a:t> revisar su progreso.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="" xmlns:a16="http://schemas.microsoft.com/office/drawing/2014/main" id="{2BF90CC9-628B-46B6-9594-1B02118EF670}"/>
              </a:ext>
            </a:extLst>
          </p:cNvPr>
          <p:cNvSpPr txBox="1">
            <a:spLocks/>
          </p:cNvSpPr>
          <p:nvPr/>
        </p:nvSpPr>
        <p:spPr>
          <a:xfrm>
            <a:off x="4783930" y="1160463"/>
            <a:ext cx="545308" cy="5394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R" sz="40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P</a:t>
            </a:r>
            <a:endParaRPr lang="es-CR" sz="3600" dirty="0">
              <a:solidFill>
                <a:srgbClr val="FFC000">
                  <a:lumMod val="60000"/>
                  <a:lumOff val="40000"/>
                </a:srgbClr>
              </a:solidFill>
              <a:latin typeface="Century Schoolbook" panose="020406040505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R" sz="3600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D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225137" y="1240781"/>
            <a:ext cx="5817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redeterminar</a:t>
            </a:r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 el cambio necesario.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5228432" y="1850155"/>
            <a:ext cx="2642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istar</a:t>
            </a:r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 los pasos.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202238" y="2540271"/>
            <a:ext cx="3918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justar sus prioridades.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225137" y="3088332"/>
            <a:ext cx="5036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otificar</a:t>
            </a:r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 a las personas claves.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225137" y="3659488"/>
            <a:ext cx="5700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portar tiempo para la aceptación.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225137" y="4354979"/>
            <a:ext cx="2501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acia</a:t>
            </a:r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 la acción.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202238" y="4943872"/>
            <a:ext cx="5347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sperar</a:t>
            </a:r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 a que surjan problemas.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225137" y="5575697"/>
            <a:ext cx="4782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R" sz="2800" dirty="0" err="1">
                <a:solidFill>
                  <a:prstClr val="black"/>
                </a:solidFill>
                <a:latin typeface="Century Schoolbook" panose="02040604050505020304" pitchFamily="18" charset="0"/>
              </a:rPr>
              <a:t>puntar</a:t>
            </a:r>
            <a:r>
              <a:rPr lang="es-CR" sz="2800" dirty="0">
                <a:solidFill>
                  <a:prstClr val="black"/>
                </a:solidFill>
                <a:latin typeface="Century Schoolbook" panose="02040604050505020304" pitchFamily="18" charset="0"/>
              </a:rPr>
              <a:t> siempre a los éxitos.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6FBDA6FF-FA1D-4AA5-A9B7-890C69C09B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303827" y="6051662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825DB2F-3093-4E82-858E-C5A3E751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64" y="1709739"/>
            <a:ext cx="10773786" cy="1838810"/>
          </a:xfrm>
        </p:spPr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La manera más rápida de alcanzar el liderazgo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A496092-ABEE-4585-864E-AA171AAB0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22783" y="5008026"/>
            <a:ext cx="3541689" cy="1444289"/>
          </a:xfrm>
        </p:spPr>
        <p:txBody>
          <a:bodyPr>
            <a:noAutofit/>
          </a:bodyPr>
          <a:lstStyle/>
          <a:p>
            <a:pPr algn="r"/>
            <a:r>
              <a:rPr lang="es-CR" sz="4000" dirty="0">
                <a:solidFill>
                  <a:srgbClr val="FFC000"/>
                </a:solidFill>
                <a:latin typeface="Century Schoolbook" panose="02040604050505020304" pitchFamily="18" charset="0"/>
              </a:rPr>
              <a:t>Resolución de problemas</a:t>
            </a:r>
          </a:p>
        </p:txBody>
      </p:sp>
    </p:spTree>
    <p:extLst>
      <p:ext uri="{BB962C8B-B14F-4D97-AF65-F5344CB8AC3E}">
        <p14:creationId xmlns:p14="http://schemas.microsoft.com/office/powerpoint/2010/main" val="4115543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45F7B8CA-9D20-4BBC-975C-45D834B9E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650878"/>
            <a:ext cx="10872787" cy="806448"/>
          </a:xfrm>
        </p:spPr>
        <p:txBody>
          <a:bodyPr>
            <a:noAutofit/>
          </a:bodyPr>
          <a:lstStyle/>
          <a:p>
            <a:pPr algn="ctr"/>
            <a:r>
              <a:rPr lang="es-CR" sz="3200" b="1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Los problemas nos presentan a nosotros mismos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="" xmlns:a16="http://schemas.microsoft.com/office/drawing/2014/main" id="{288C5C2E-72F1-4C42-8263-0EC5FB63B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32200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Nuestras decisiones a menudo están afectadas por nuestra proximidad al problema.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Nuestros platos como líderes estarán llenos de problemas.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El pragmatismo nos sirve bien como líderes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Creer que siempre hay una respuesta es una ventaja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Nuestras acciones pueden hacer que nuestros problemas aumenten en número y tamaño.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Los problemas que se manejan bien con frecuencia nos hacen mejores.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874426" y="5364459"/>
            <a:ext cx="10214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i="1" dirty="0">
                <a:solidFill>
                  <a:prstClr val="black"/>
                </a:solidFill>
              </a:rPr>
              <a:t>“Ser capaz de darle la vuelta por completo a una organización siendo un agente de cambio positivo es la verdadera prueba de un gran líder”</a:t>
            </a:r>
            <a:r>
              <a:rPr lang="es-CR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481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649BCE6-076A-4939-853A-15CFFC85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CR" sz="3200" b="1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Los </a:t>
            </a:r>
            <a:r>
              <a:rPr lang="es-CR" sz="3600" b="1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problemas</a:t>
            </a:r>
            <a:r>
              <a:rPr lang="es-CR" sz="3200" b="1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 nos presentan a otros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BE7829F-9D3F-4DF7-B49E-B9440E200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3200" dirty="0">
                <a:latin typeface="Century Schoolbook" panose="02040604050505020304" pitchFamily="18" charset="0"/>
              </a:rPr>
              <a:t>Personas que empeoran los problemas.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3200" dirty="0">
                <a:latin typeface="Century Schoolbook" panose="02040604050505020304" pitchFamily="18" charset="0"/>
              </a:rPr>
              <a:t>Personas que atraen los problemas.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3200" dirty="0">
                <a:latin typeface="Century Schoolbook" panose="02040604050505020304" pitchFamily="18" charset="0"/>
              </a:rPr>
              <a:t>Personas que se rinden ante los problemas.</a:t>
            </a:r>
          </a:p>
          <a:p>
            <a:pPr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3200" dirty="0">
                <a:latin typeface="Century Schoolbook" panose="02040604050505020304" pitchFamily="18" charset="0"/>
              </a:rPr>
              <a:t>Personas que usan los problemas como peldaños para el éxito.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9D422D2-1437-40D7-8D5E-4CA272EFA8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253084" y="5492564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41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Oval 2"/>
          <p:cNvSpPr>
            <a:spLocks noChangeArrowheads="1"/>
          </p:cNvSpPr>
          <p:nvPr/>
        </p:nvSpPr>
        <p:spPr bwMode="auto">
          <a:xfrm>
            <a:off x="3896784" y="3284538"/>
            <a:ext cx="6502400" cy="25908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156675" name="Oval 3"/>
          <p:cNvSpPr>
            <a:spLocks noChangeArrowheads="1"/>
          </p:cNvSpPr>
          <p:nvPr/>
        </p:nvSpPr>
        <p:spPr bwMode="auto">
          <a:xfrm>
            <a:off x="6866467" y="3933825"/>
            <a:ext cx="4269317" cy="1295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s-MX" sz="1200" b="1" dirty="0">
                <a:solidFill>
                  <a:srgbClr val="7030A0"/>
                </a:solidFill>
                <a:latin typeface="Lucida Sans" pitchFamily="34" charset="0"/>
              </a:rPr>
              <a:t>Instalaciones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s-MX" sz="1200" b="1" dirty="0">
                <a:solidFill>
                  <a:srgbClr val="7030A0"/>
                </a:solidFill>
                <a:latin typeface="Lucida Sans" pitchFamily="34" charset="0"/>
              </a:rPr>
              <a:t>Maquinaría</a:t>
            </a:r>
          </a:p>
          <a:p>
            <a:pPr eaLnBrk="0" hangingPunct="0">
              <a:spcBef>
                <a:spcPct val="50000"/>
              </a:spcBef>
              <a:buFontTx/>
              <a:buChar char="•"/>
            </a:pPr>
            <a:r>
              <a:rPr lang="es-VE" sz="1200" b="1" dirty="0">
                <a:solidFill>
                  <a:srgbClr val="7030A0"/>
                </a:solidFill>
                <a:latin typeface="Lucida Sans" pitchFamily="34" charset="0"/>
              </a:rPr>
              <a:t> Dinero</a:t>
            </a:r>
          </a:p>
        </p:txBody>
      </p:sp>
      <p:sp>
        <p:nvSpPr>
          <p:cNvPr id="156676" name="Text Box 4"/>
          <p:cNvSpPr txBox="1">
            <a:spLocks noChangeArrowheads="1"/>
          </p:cNvSpPr>
          <p:nvPr/>
        </p:nvSpPr>
        <p:spPr bwMode="auto">
          <a:xfrm>
            <a:off x="670499" y="732881"/>
            <a:ext cx="1043728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s-MX" sz="2800" b="1" i="1" dirty="0">
                <a:solidFill>
                  <a:srgbClr val="C00000"/>
                </a:solidFill>
                <a:latin typeface="Lucida Sans" pitchFamily="34" charset="0"/>
              </a:rPr>
              <a:t>Cada vez con mayor frecuencia el valor de una organización se determina por los llamados “activos intangibles”. Los activos físicos de una organización son progresivamente menos relevantes</a:t>
            </a:r>
            <a:r>
              <a:rPr lang="es-MX" sz="2800" b="1" i="1" dirty="0">
                <a:solidFill>
                  <a:prstClr val="white"/>
                </a:solidFill>
                <a:latin typeface="Lucida Sans" pitchFamily="34" charset="0"/>
              </a:rPr>
              <a:t>.</a:t>
            </a:r>
            <a:endParaRPr lang="es-VE" sz="2800" b="1" i="1" dirty="0">
              <a:solidFill>
                <a:prstClr val="white"/>
              </a:solidFill>
              <a:latin typeface="Lucida Sans" pitchFamily="34" charset="0"/>
            </a:endParaRPr>
          </a:p>
        </p:txBody>
      </p:sp>
      <p:sp>
        <p:nvSpPr>
          <p:cNvPr id="156677" name="Text Box 5"/>
          <p:cNvSpPr txBox="1">
            <a:spLocks noChangeArrowheads="1"/>
          </p:cNvSpPr>
          <p:nvPr/>
        </p:nvSpPr>
        <p:spPr bwMode="auto">
          <a:xfrm>
            <a:off x="4559300" y="3970338"/>
            <a:ext cx="2040467" cy="1007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90500" indent="-190500" eaLnBrk="0" hangingPunct="0">
              <a:lnSpc>
                <a:spcPct val="85000"/>
              </a:lnSpc>
              <a:buFontTx/>
              <a:buChar char="•"/>
            </a:pPr>
            <a:r>
              <a:rPr lang="es-MX" sz="1400" b="1" dirty="0">
                <a:solidFill>
                  <a:srgbClr val="002060"/>
                </a:solidFill>
                <a:latin typeface="Lucida Sans" pitchFamily="34" charset="0"/>
              </a:rPr>
              <a:t>Tecnología</a:t>
            </a:r>
          </a:p>
          <a:p>
            <a:pPr marL="190500" indent="-190500" eaLnBrk="0" hangingPunct="0">
              <a:lnSpc>
                <a:spcPct val="85000"/>
              </a:lnSpc>
              <a:buFontTx/>
              <a:buChar char="•"/>
            </a:pPr>
            <a:r>
              <a:rPr lang="es-MX" sz="1400" b="1" dirty="0">
                <a:solidFill>
                  <a:srgbClr val="002060"/>
                </a:solidFill>
                <a:latin typeface="Lucida Sans" pitchFamily="34" charset="0"/>
              </a:rPr>
              <a:t>Información</a:t>
            </a:r>
          </a:p>
          <a:p>
            <a:pPr marL="190500" indent="-190500" eaLnBrk="0" hangingPunct="0">
              <a:lnSpc>
                <a:spcPct val="85000"/>
              </a:lnSpc>
              <a:buFontTx/>
              <a:buChar char="•"/>
            </a:pPr>
            <a:r>
              <a:rPr lang="es-MX" sz="1400" b="1" dirty="0">
                <a:solidFill>
                  <a:srgbClr val="002060"/>
                </a:solidFill>
                <a:latin typeface="Lucida Sans" pitchFamily="34" charset="0"/>
              </a:rPr>
              <a:t>Ideas</a:t>
            </a:r>
          </a:p>
          <a:p>
            <a:pPr marL="190500" indent="-190500" eaLnBrk="0" hangingPunct="0">
              <a:lnSpc>
                <a:spcPct val="85000"/>
              </a:lnSpc>
              <a:buFontTx/>
              <a:buChar char="•"/>
            </a:pPr>
            <a:r>
              <a:rPr lang="es-MX" sz="1400" b="1" dirty="0">
                <a:solidFill>
                  <a:srgbClr val="002060"/>
                </a:solidFill>
                <a:latin typeface="Lucida Sans" pitchFamily="34" charset="0"/>
              </a:rPr>
              <a:t>Mercado</a:t>
            </a:r>
          </a:p>
          <a:p>
            <a:pPr marL="190500" indent="-190500" eaLnBrk="0" hangingPunct="0">
              <a:lnSpc>
                <a:spcPct val="85000"/>
              </a:lnSpc>
              <a:buFontTx/>
              <a:buChar char="•"/>
            </a:pPr>
            <a:r>
              <a:rPr lang="es-VE" sz="1400" b="1" dirty="0">
                <a:solidFill>
                  <a:srgbClr val="002060"/>
                </a:solidFill>
                <a:latin typeface="Lucida Sans" pitchFamily="34" charset="0"/>
              </a:rPr>
              <a:t>Relaciones</a:t>
            </a:r>
          </a:p>
        </p:txBody>
      </p:sp>
      <p:sp>
        <p:nvSpPr>
          <p:cNvPr id="156678" name="Oval 6"/>
          <p:cNvSpPr>
            <a:spLocks noChangeArrowheads="1"/>
          </p:cNvSpPr>
          <p:nvPr/>
        </p:nvSpPr>
        <p:spPr bwMode="auto">
          <a:xfrm>
            <a:off x="1200151" y="2852738"/>
            <a:ext cx="9410700" cy="338455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156679" name="Text Box 7"/>
          <p:cNvSpPr txBox="1">
            <a:spLocks noChangeArrowheads="1"/>
          </p:cNvSpPr>
          <p:nvPr/>
        </p:nvSpPr>
        <p:spPr bwMode="auto">
          <a:xfrm>
            <a:off x="1966384" y="3770314"/>
            <a:ext cx="2184400" cy="1558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46800" rIns="0" bIns="46800">
            <a:spAutoFit/>
          </a:bodyPr>
          <a:lstStyle/>
          <a:p>
            <a:pPr>
              <a:buFontTx/>
              <a:buChar char="•"/>
            </a:pPr>
            <a:r>
              <a:rPr lang="en-US" sz="1200" b="1" i="1" dirty="0">
                <a:solidFill>
                  <a:srgbClr val="FF0000"/>
                </a:solidFill>
                <a:latin typeface="Lucida Sans" pitchFamily="34" charset="0"/>
              </a:rPr>
              <a:t> </a:t>
            </a:r>
            <a:r>
              <a:rPr lang="en-US" sz="1600" b="1" i="1" dirty="0">
                <a:solidFill>
                  <a:srgbClr val="C00000"/>
                </a:solidFill>
                <a:latin typeface="Lucida Sans" pitchFamily="34" charset="0"/>
              </a:rPr>
              <a:t>ETICA</a:t>
            </a:r>
          </a:p>
          <a:p>
            <a:pPr>
              <a:buFontTx/>
              <a:buChar char="•"/>
            </a:pPr>
            <a:r>
              <a:rPr lang="en-US" sz="1600" b="1" i="1" dirty="0">
                <a:solidFill>
                  <a:srgbClr val="C00000"/>
                </a:solidFill>
                <a:latin typeface="Lucida Sans" pitchFamily="34" charset="0"/>
              </a:rPr>
              <a:t> LIDERAZGO </a:t>
            </a:r>
          </a:p>
          <a:p>
            <a:pPr>
              <a:buFontTx/>
              <a:buChar char="•"/>
            </a:pPr>
            <a:r>
              <a:rPr lang="en-US" sz="1600" b="1" i="1" dirty="0">
                <a:solidFill>
                  <a:srgbClr val="C00000"/>
                </a:solidFill>
                <a:latin typeface="Lucida Sans" pitchFamily="34" charset="0"/>
              </a:rPr>
              <a:t> GENTE</a:t>
            </a:r>
          </a:p>
          <a:p>
            <a:pPr>
              <a:buFontTx/>
              <a:buChar char="•"/>
            </a:pPr>
            <a:r>
              <a:rPr lang="en-US" sz="1600" b="1" i="1" dirty="0">
                <a:solidFill>
                  <a:srgbClr val="C00000"/>
                </a:solidFill>
                <a:latin typeface="Lucida Sans" pitchFamily="34" charset="0"/>
              </a:rPr>
              <a:t> VALORES</a:t>
            </a:r>
          </a:p>
          <a:p>
            <a:pPr>
              <a:buFontTx/>
              <a:buChar char="•"/>
            </a:pPr>
            <a:r>
              <a:rPr lang="en-US" sz="1600" b="1" i="1" dirty="0">
                <a:solidFill>
                  <a:srgbClr val="C00000"/>
                </a:solidFill>
                <a:latin typeface="Lucida Sans" pitchFamily="34" charset="0"/>
              </a:rPr>
              <a:t> REPUTACION</a:t>
            </a:r>
          </a:p>
          <a:p>
            <a:pPr>
              <a:buFontTx/>
              <a:buChar char="•"/>
            </a:pPr>
            <a:r>
              <a:rPr lang="en-US" sz="1600" b="1" i="1" dirty="0">
                <a:solidFill>
                  <a:srgbClr val="C00000"/>
                </a:solidFill>
                <a:latin typeface="Lucida Sans" pitchFamily="34" charset="0"/>
              </a:rPr>
              <a:t>MANAGEMENT</a:t>
            </a:r>
            <a:endParaRPr lang="es-MX" sz="1600" b="1" i="1" dirty="0">
              <a:solidFill>
                <a:srgbClr val="C00000"/>
              </a:solidFill>
              <a:latin typeface="Lucida San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702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CAD71E2-F11F-40F8-9A70-A86EAA311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8650"/>
            <a:ext cx="10515600" cy="1062040"/>
          </a:xfrm>
        </p:spPr>
        <p:txBody>
          <a:bodyPr>
            <a:normAutofit fontScale="90000"/>
          </a:bodyPr>
          <a:lstStyle/>
          <a:p>
            <a:r>
              <a:rPr lang="es-CR" sz="4000" b="1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Los problemas nos presentan a las oportunidades</a:t>
            </a:r>
            <a:r>
              <a:rPr lang="es-CR" sz="3600" dirty="0">
                <a:latin typeface="Century Schoolbook" panose="02040604050505020304" pitchFamily="18" charset="0"/>
              </a:rPr>
              <a:t>	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757CEF6-2930-4A5D-8CEF-5687154F9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Reconozca un posible problema antes de que se convierta en un problema real.</a:t>
            </a:r>
          </a:p>
          <a:p>
            <a:pPr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Tenga una imagen clara del problema.</a:t>
            </a:r>
          </a:p>
          <a:p>
            <a:pPr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Haga preguntas que lo ayuden a resolver el problema.</a:t>
            </a:r>
          </a:p>
          <a:p>
            <a:pPr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Establezca un marco para examinar problemas y soluciones.</a:t>
            </a:r>
          </a:p>
          <a:p>
            <a:pPr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Valore la resolución compartida de problemas.</a:t>
            </a:r>
          </a:p>
          <a:p>
            <a:pPr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Consiga siempre más de una solución.</a:t>
            </a:r>
          </a:p>
          <a:p>
            <a:pPr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Cultive una preferencia por la acción.</a:t>
            </a:r>
          </a:p>
          <a:p>
            <a:pPr algn="just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400" dirty="0">
                <a:latin typeface="Century Schoolbook" panose="02040604050505020304" pitchFamily="18" charset="0"/>
              </a:rPr>
              <a:t>Busque activamente oportunidades y lecciones en cada problema</a:t>
            </a:r>
          </a:p>
        </p:txBody>
      </p:sp>
    </p:spTree>
    <p:extLst>
      <p:ext uri="{BB962C8B-B14F-4D97-AF65-F5344CB8AC3E}">
        <p14:creationId xmlns:p14="http://schemas.microsoft.com/office/powerpoint/2010/main" val="3714194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0760F9C9-C0CE-43E9-A74E-FC5B9CD22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El plus en el liderazgo	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5DE3C23-10A5-4063-9D6D-EBF554983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50847" y="5001587"/>
            <a:ext cx="2156049" cy="1244667"/>
          </a:xfrm>
        </p:spPr>
        <p:txBody>
          <a:bodyPr>
            <a:noAutofit/>
          </a:bodyPr>
          <a:lstStyle/>
          <a:p>
            <a:r>
              <a:rPr lang="es-CR" sz="4400" dirty="0">
                <a:solidFill>
                  <a:srgbClr val="FFC000"/>
                </a:solidFill>
                <a:latin typeface="Century Schoolbook" panose="02040604050505020304" pitchFamily="18" charset="0"/>
              </a:rPr>
              <a:t>Actitud</a:t>
            </a:r>
          </a:p>
        </p:txBody>
      </p:sp>
    </p:spTree>
    <p:extLst>
      <p:ext uri="{BB962C8B-B14F-4D97-AF65-F5344CB8AC3E}">
        <p14:creationId xmlns:p14="http://schemas.microsoft.com/office/powerpoint/2010/main" val="2952975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944B603-8DF0-4379-AA5B-DA029E215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8557" y="994237"/>
            <a:ext cx="669607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CR" dirty="0">
                <a:latin typeface="Century Schoolbook" panose="02040604050505020304" pitchFamily="18" charset="0"/>
              </a:rPr>
              <a:t>Hacer lo que sea necesario,</a:t>
            </a:r>
            <a:br>
              <a:rPr lang="es-CR" dirty="0">
                <a:latin typeface="Century Schoolbook" panose="02040604050505020304" pitchFamily="18" charset="0"/>
              </a:rPr>
            </a:br>
            <a:r>
              <a:rPr lang="es-CR" dirty="0">
                <a:latin typeface="Century Schoolbook" panose="02040604050505020304" pitchFamily="18" charset="0"/>
              </a:rPr>
              <a:t>la actitud de un líder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0BCA79D-4D90-4CC6-83F9-704BA544B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081338"/>
            <a:ext cx="10515600" cy="3362326"/>
          </a:xfrm>
        </p:spPr>
        <p:txBody>
          <a:bodyPr/>
          <a:lstStyle/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Deshágase de su incapacidad.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Agarre al toro por los cuernos.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Entre a la zona sin quejas.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Póngase un par de zapatos nuevos.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Alimente su pasión.</a:t>
            </a:r>
          </a:p>
          <a:p>
            <a:pPr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Sobrepase las expectativa.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FF6E80C3-6EDB-445E-8833-18BF3DC9A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895299" y="232699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D338405-49EE-403C-A4A9-DE455D1DF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092" y="931096"/>
            <a:ext cx="6872288" cy="1325563"/>
          </a:xfrm>
        </p:spPr>
        <p:txBody>
          <a:bodyPr>
            <a:noAutofit/>
          </a:bodyPr>
          <a:lstStyle/>
          <a:p>
            <a:pPr algn="ctr"/>
            <a:r>
              <a:rPr lang="es-CR" sz="3600" dirty="0">
                <a:latin typeface="Century Schoolbook" panose="02040604050505020304" pitchFamily="18" charset="0"/>
              </a:rPr>
              <a:t>Poner en acción la actitud</a:t>
            </a:r>
            <a:br>
              <a:rPr lang="es-CR" sz="3600" dirty="0">
                <a:latin typeface="Century Schoolbook" panose="02040604050505020304" pitchFamily="18" charset="0"/>
              </a:rPr>
            </a:br>
            <a:r>
              <a:rPr lang="es-CR" sz="3600" dirty="0">
                <a:latin typeface="Century Schoolbook" panose="02040604050505020304" pitchFamily="18" charset="0"/>
              </a:rPr>
              <a:t>de hacer lo que sea necesario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D2E2CDBD-2498-4EBA-8B28-E36B73F067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228975"/>
            <a:ext cx="10857271" cy="3216070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Prueba</a:t>
            </a:r>
            <a:r>
              <a:rPr lang="es-C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: </a:t>
            </a:r>
            <a:r>
              <a:rPr lang="es-CR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desafíe toda suposición, no deje de hacer preguntas, tenga como referencia su potencial, no su pasado.</a:t>
            </a:r>
          </a:p>
          <a:p>
            <a:pPr algn="just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Fracaso: </a:t>
            </a:r>
            <a:r>
              <a:rPr lang="es-CR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ve el fracaso como un compañero constante del éxito, como una colorida variedad, no “monocromático”, tenga un plan de juego para sobreponer se al fracaso.</a:t>
            </a:r>
          </a:p>
          <a:p>
            <a:pPr algn="just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Aprender: </a:t>
            </a:r>
            <a:r>
              <a:rPr lang="es-CR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Aprender del fracaso como algo positivo.</a:t>
            </a:r>
          </a:p>
          <a:p>
            <a:pPr algn="just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Mejorar:  </a:t>
            </a:r>
            <a:r>
              <a:rPr lang="es-CR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mejorar mediante el crecimiento es la única garantía de que mañana será mejor:</a:t>
            </a:r>
          </a:p>
          <a:p>
            <a:pPr algn="just"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Reingresar: </a:t>
            </a:r>
            <a:r>
              <a:rPr lang="es-CR" sz="2000" dirty="0">
                <a:solidFill>
                  <a:schemeClr val="bg1"/>
                </a:solidFill>
                <a:latin typeface="Century Schoolbook" panose="02040604050505020304" pitchFamily="18" charset="0"/>
              </a:rPr>
              <a:t>después de fallar, aprender a aplicar lo aprendido, está listo para volver a ingresar a la carrera con su actitud de hacer lo que sea necesario.</a:t>
            </a:r>
          </a:p>
          <a:p>
            <a:pPr algn="just"/>
            <a:endParaRPr lang="es-CR" sz="2000" dirty="0">
              <a:latin typeface="Century Schoolbook" panose="020406040505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3920E6DF-D16D-4D03-A688-6B14797768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895299" y="232699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9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BD0037E-B956-43C2-9FEE-8514198CB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El corazón del liderazgo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D308587D-7EE0-4C7B-8BAB-C92F13343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7153" y="5272043"/>
            <a:ext cx="3532925" cy="1270425"/>
          </a:xfrm>
        </p:spPr>
        <p:txBody>
          <a:bodyPr>
            <a:noAutofit/>
          </a:bodyPr>
          <a:lstStyle/>
          <a:p>
            <a:pPr algn="r"/>
            <a:r>
              <a:rPr lang="es-CR" sz="4400" dirty="0">
                <a:solidFill>
                  <a:srgbClr val="FFC000"/>
                </a:solidFill>
                <a:latin typeface="Century Schoolbook" panose="02040604050505020304" pitchFamily="18" charset="0"/>
              </a:rPr>
              <a:t>Servir a las personas</a:t>
            </a:r>
          </a:p>
        </p:txBody>
      </p:sp>
    </p:spTree>
    <p:extLst>
      <p:ext uri="{BB962C8B-B14F-4D97-AF65-F5344CB8AC3E}">
        <p14:creationId xmlns:p14="http://schemas.microsoft.com/office/powerpoint/2010/main" val="2610307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437FC87-AF7D-4DE8-B1C8-D37B9E318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>
                <a:solidFill>
                  <a:srgbClr val="C00000"/>
                </a:solidFill>
                <a:latin typeface="Century Schoolbook" panose="02040604050505020304" pitchFamily="18" charset="0"/>
              </a:rPr>
              <a:t>Cambio de corazón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D5C1389-524B-4BC0-9F83-0B7D69D62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32075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No confío en la posición o título.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Decido creer en la gente y su potencial.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Intento ver las cosas desde la perspectiva de otros.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Trabajo para crear un entorno de ánimo.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Mido mi éxito por la cantidad de valor que añado a otros.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="" xmlns:a16="http://schemas.microsoft.com/office/drawing/2014/main" id="{1CABDC11-5A20-46A5-8A66-117854F110F1}"/>
              </a:ext>
            </a:extLst>
          </p:cNvPr>
          <p:cNvSpPr txBox="1"/>
          <p:nvPr/>
        </p:nvSpPr>
        <p:spPr>
          <a:xfrm>
            <a:off x="1535713" y="4828553"/>
            <a:ext cx="91205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>
                <a:solidFill>
                  <a:prstClr val="black"/>
                </a:solidFill>
              </a:rPr>
              <a:t>“El verdadero líder sirve. Sirve a la gente. Sirve a sus mejores intereses, y al hacerlo no siempre</a:t>
            </a:r>
          </a:p>
          <a:p>
            <a:r>
              <a:rPr lang="es-MX" i="1" dirty="0">
                <a:solidFill>
                  <a:prstClr val="black"/>
                </a:solidFill>
              </a:rPr>
              <a:t>será popular, quizá no impresione. Sin embargo, como los verdaderos líderes están motivados</a:t>
            </a:r>
          </a:p>
          <a:p>
            <a:r>
              <a:rPr lang="es-MX" i="1" dirty="0">
                <a:solidFill>
                  <a:prstClr val="black"/>
                </a:solidFill>
              </a:rPr>
              <a:t>por una amorosa preocupación en vez de un deseo de gloria personal, están dispuestos a pagar</a:t>
            </a:r>
          </a:p>
          <a:p>
            <a:r>
              <a:rPr lang="es-MX" i="1" dirty="0">
                <a:solidFill>
                  <a:prstClr val="black"/>
                </a:solidFill>
              </a:rPr>
              <a:t>el precio.”- Eugene </a:t>
            </a:r>
            <a:r>
              <a:rPr lang="es-MX" i="1" dirty="0" err="1">
                <a:solidFill>
                  <a:prstClr val="black"/>
                </a:solidFill>
              </a:rPr>
              <a:t>Habecker’s</a:t>
            </a:r>
            <a:r>
              <a:rPr lang="es-MX" i="1" dirty="0">
                <a:solidFill>
                  <a:prstClr val="black"/>
                </a:solidFill>
              </a:rPr>
              <a:t>  (El otro Lado del Liderazgo).</a:t>
            </a:r>
            <a:endParaRPr lang="es-CR" i="1" dirty="0">
              <a:solidFill>
                <a:prstClr val="black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063C3758-58BD-40C8-A374-9FC0663575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600331" y="561680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5035D7B-AE7C-400F-BD0F-7047A283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75" y="1522414"/>
            <a:ext cx="5453062" cy="1325563"/>
          </a:xfrm>
        </p:spPr>
        <p:txBody>
          <a:bodyPr/>
          <a:lstStyle/>
          <a:p>
            <a:pPr algn="r"/>
            <a:r>
              <a:rPr lang="es-CR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El poder de servir a otros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14DAC0E-1AB3-479C-B322-372A85615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6" y="3128963"/>
            <a:ext cx="10868024" cy="1414462"/>
          </a:xfrm>
        </p:spPr>
        <p:txBody>
          <a:bodyPr/>
          <a:lstStyle/>
          <a:p>
            <a:pPr marL="0" indent="0" algn="ctr">
              <a:buNone/>
            </a:pPr>
            <a:r>
              <a:rPr lang="es-MX" dirty="0">
                <a:solidFill>
                  <a:schemeClr val="bg1"/>
                </a:solidFill>
                <a:latin typeface="Century Schoolbook" panose="02040604050505020304" pitchFamily="18" charset="0"/>
              </a:rPr>
              <a:t>“Los lideres servidores deberían escuchar sin emitir juicios, ser auténticos, edificar la comunidad, compartir el poder y desarrollar a la gente.” - Cooper &amp; </a:t>
            </a:r>
            <a:r>
              <a:rPr lang="es-MX" dirty="0" err="1">
                <a:solidFill>
                  <a:schemeClr val="bg1"/>
                </a:solidFill>
                <a:latin typeface="Century Schoolbook" panose="02040604050505020304" pitchFamily="18" charset="0"/>
              </a:rPr>
              <a:t>Trammel</a:t>
            </a:r>
            <a:endParaRPr lang="es-CR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35ABC87-A974-462B-BCD5-E67B0506A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639092" y="6014067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8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AE856E5-E19B-4A88-B463-43C243765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La cualidad indispensable del liderazgo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5B3D4D35-6E20-45C3-97DE-4FFC6D611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92515" y="4834163"/>
            <a:ext cx="1821198" cy="832542"/>
          </a:xfrm>
        </p:spPr>
        <p:txBody>
          <a:bodyPr>
            <a:normAutofit/>
          </a:bodyPr>
          <a:lstStyle/>
          <a:p>
            <a:r>
              <a:rPr lang="es-CR" sz="4400" dirty="0">
                <a:solidFill>
                  <a:srgbClr val="FFC000"/>
                </a:solidFill>
                <a:latin typeface="Century Schoolbook" panose="02040604050505020304" pitchFamily="18" charset="0"/>
              </a:rPr>
              <a:t>Visión</a:t>
            </a:r>
          </a:p>
        </p:txBody>
      </p:sp>
    </p:spTree>
    <p:extLst>
      <p:ext uri="{BB962C8B-B14F-4D97-AF65-F5344CB8AC3E}">
        <p14:creationId xmlns:p14="http://schemas.microsoft.com/office/powerpoint/2010/main" val="1731536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heel spokes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CF5D61F-F6A4-4255-A886-7B4346C6D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0"/>
            <a:ext cx="10515600" cy="1325563"/>
          </a:xfrm>
        </p:spPr>
        <p:txBody>
          <a:bodyPr/>
          <a:lstStyle/>
          <a:p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Afirmaciones de la visión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ECD034B-3CED-48D6-9DF6-7B22CDA43C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5" y="1825625"/>
            <a:ext cx="5122914" cy="4351338"/>
          </a:xfrm>
        </p:spPr>
        <p:txBody>
          <a:bodyPr/>
          <a:lstStyle/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1"/>
                </a:solidFill>
                <a:latin typeface="Century Schoolbook" panose="02040604050505020304" pitchFamily="18" charset="0"/>
              </a:rPr>
              <a:t>Lo que usted puede ver determina lo que puede ser.</a:t>
            </a:r>
          </a:p>
          <a:p>
            <a:pPr marL="0" indent="0">
              <a:buClr>
                <a:schemeClr val="accent2">
                  <a:lumMod val="75000"/>
                </a:schemeClr>
              </a:buClr>
              <a:buNone/>
            </a:pPr>
            <a:endParaRPr lang="es-MX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1"/>
                </a:solidFill>
                <a:latin typeface="Century Schoolbook" panose="02040604050505020304" pitchFamily="18" charset="0"/>
              </a:rPr>
              <a:t>Usted solo ve lo que está preparado para ver.</a:t>
            </a: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es-MX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1"/>
                </a:solidFill>
                <a:latin typeface="Century Schoolbook" panose="02040604050505020304" pitchFamily="18" charset="0"/>
              </a:rPr>
              <a:t>Lo que usted ve es lo que logra.</a:t>
            </a:r>
            <a:endParaRPr lang="es-CR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34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7D57961-7619-4797-9801-DD4F42201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264"/>
            <a:ext cx="10515600" cy="1325563"/>
          </a:xfrm>
        </p:spPr>
        <p:txBody>
          <a:bodyPr/>
          <a:lstStyle/>
          <a:p>
            <a:r>
              <a:rPr lang="es-CR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Su “más y antes”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6D492186-A4D1-4A6C-A4FA-E9383055E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0225"/>
            <a:ext cx="10515600" cy="43767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R" dirty="0">
                <a:latin typeface="Century Schoolbook" panose="02040604050505020304" pitchFamily="18" charset="0"/>
              </a:rPr>
              <a:t>Los buenos líderes ven más y antes que otros, y trabajan para aumentar esa capacidad continuamente.</a:t>
            </a:r>
          </a:p>
          <a:p>
            <a:pPr marL="0" indent="0">
              <a:buNone/>
            </a:pPr>
            <a:endParaRPr lang="es-CR" dirty="0"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r>
              <a:rPr lang="es-CR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¿Cómo aumentar su “más y antes”?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Sepa que hay más “más y antes” allá fuera.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Desarrolle un proceso para encontrar más “más y antes” 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Pase tiempo con personas que lo inspiren a ver “más y antes”.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Haga preguntas que lo ayudarán a aumentar su “más y antes”.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Crezca intencionalmente cada día aumentando su capacidad de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“más y antes”.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CF1D7818-5D1E-41BA-908C-31F76B7950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585583" y="717607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5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9" y="1"/>
            <a:ext cx="11951594" cy="676140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28789" y="5787765"/>
            <a:ext cx="10515600" cy="1325562"/>
          </a:xfrm>
        </p:spPr>
        <p:txBody>
          <a:bodyPr>
            <a:normAutofit/>
          </a:bodyPr>
          <a:lstStyle/>
          <a:p>
            <a:r>
              <a:rPr lang="es-CO" sz="2000" b="1" dirty="0" smtClean="0">
                <a:solidFill>
                  <a:schemeClr val="bg1"/>
                </a:solidFill>
              </a:rPr>
              <a:t>Fuente: </a:t>
            </a:r>
            <a:r>
              <a:rPr lang="es-CO" sz="2000" b="1" dirty="0" err="1" smtClean="0">
                <a:solidFill>
                  <a:schemeClr val="bg1"/>
                </a:solidFill>
              </a:rPr>
              <a:t>Qacarter</a:t>
            </a:r>
            <a:endParaRPr lang="es-CO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51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B1B1448-BCE0-4CEF-8E14-E525374A7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R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Propiedad personal de la visión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42C8C58E-0BAF-4C70-8ED1-9003C245F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90"/>
            <a:ext cx="10515600" cy="4148138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Mire en su interior : ¿Qué siente?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es-CR" dirty="0">
              <a:latin typeface="Century Schoolbook" panose="02040604050505020304" pitchFamily="18" charset="0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Mire a hacia atrás: ¿Qué ha aprendido?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es-MX" dirty="0">
              <a:latin typeface="Century Schoolbook" panose="02040604050505020304" pitchFamily="18" charset="0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Mire a su alrededor: ¿Qué le está sucediendo a otros?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es-MX" dirty="0">
              <a:latin typeface="Century Schoolbook" panose="02040604050505020304" pitchFamily="18" charset="0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Mire hacia arriba ¿Qué espera Dios de ti?</a:t>
            </a: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endParaRPr lang="es-MX" dirty="0">
              <a:latin typeface="Century Schoolbook" panose="02040604050505020304" pitchFamily="18" charset="0"/>
            </a:endParaRPr>
          </a:p>
          <a:p>
            <a:pPr>
              <a:buClr>
                <a:schemeClr val="accent4">
                  <a:lumMod val="60000"/>
                  <a:lumOff val="40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Mire hacia adelante: ¿Cuál es el cuadro general?</a:t>
            </a:r>
            <a:endParaRPr lang="es-CR" dirty="0">
              <a:latin typeface="Century Schoolbook" panose="020406040505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761A36C7-08AC-409B-81C3-7EAE9AC0AB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703570" y="5571390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56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507E2FF3-0D90-4FD3-9A58-2B2910BA2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El precio del liderazgo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F4CA4868-0610-41C7-BA3C-3A262E827F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6395" y="5285499"/>
            <a:ext cx="4271748" cy="1115301"/>
          </a:xfrm>
        </p:spPr>
        <p:txBody>
          <a:bodyPr>
            <a:noAutofit/>
          </a:bodyPr>
          <a:lstStyle/>
          <a:p>
            <a:pPr algn="r"/>
            <a:r>
              <a:rPr lang="es-CR" sz="4400" dirty="0">
                <a:solidFill>
                  <a:srgbClr val="FFC000"/>
                </a:solidFill>
                <a:latin typeface="Century Schoolbook" panose="02040604050505020304" pitchFamily="18" charset="0"/>
              </a:rPr>
              <a:t>Autodisciplina</a:t>
            </a:r>
          </a:p>
        </p:txBody>
      </p:sp>
    </p:spTree>
    <p:extLst>
      <p:ext uri="{BB962C8B-B14F-4D97-AF65-F5344CB8AC3E}">
        <p14:creationId xmlns:p14="http://schemas.microsoft.com/office/powerpoint/2010/main" val="2774396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7BE8943-B92E-4A0C-9A60-57999A01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9112" y="365127"/>
            <a:ext cx="761523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s-CR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La autodisciplina hace posible la escalada hacia el liderazgo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52436D76-B2A9-4392-B17C-CE16757A8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724" y="1882775"/>
            <a:ext cx="7286626" cy="3275013"/>
          </a:xfrm>
        </p:spPr>
        <p:txBody>
          <a:bodyPr>
            <a:normAutofit/>
          </a:bodyPr>
          <a:lstStyle/>
          <a:p>
            <a:pPr algn="just">
              <a:buClr>
                <a:schemeClr val="accent4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endParaRPr lang="es-CR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algn="just">
              <a:buClr>
                <a:schemeClr val="accent4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Todo es inclusivo.</a:t>
            </a:r>
          </a:p>
          <a:p>
            <a:pPr algn="just">
              <a:buClr>
                <a:schemeClr val="accent4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1"/>
                </a:solidFill>
                <a:latin typeface="Century Schoolbook" panose="02040604050505020304" pitchFamily="18" charset="0"/>
              </a:rPr>
              <a:t>Vale la pena las cosas deseables, apropiadas, buenas para usted, atractivas, beneficiosas.</a:t>
            </a:r>
          </a:p>
          <a:p>
            <a:pPr algn="just">
              <a:buClr>
                <a:schemeClr val="accent4">
                  <a:lumMod val="40000"/>
                  <a:lumOff val="60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solidFill>
                  <a:schemeClr val="bg1"/>
                </a:solidFill>
                <a:latin typeface="Century Schoolbook" panose="02040604050505020304" pitchFamily="18" charset="0"/>
              </a:rPr>
              <a:t>Cuesta arriba es desafiante, agotadora, trabajosa, extenuante y difícil.</a:t>
            </a:r>
            <a:endParaRPr lang="es-CR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337165" y="5815014"/>
            <a:ext cx="77500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400" i="1" dirty="0">
                <a:solidFill>
                  <a:srgbClr val="FFC000">
                    <a:lumMod val="60000"/>
                    <a:lumOff val="40000"/>
                  </a:srgbClr>
                </a:solidFill>
                <a:latin typeface="Century Schoolbook" panose="02040604050505020304" pitchFamily="18" charset="0"/>
              </a:rPr>
              <a:t>“Todo lo que vale la pena es cuesta arriba”</a:t>
            </a:r>
          </a:p>
          <a:p>
            <a:pPr algn="ctr"/>
            <a:endParaRPr lang="es-CR" sz="2400" i="1" dirty="0">
              <a:solidFill>
                <a:srgbClr val="FFC000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33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9706516-1728-49F6-8578-11A93F5CC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¿Cómo llegar al tope?</a:t>
            </a:r>
            <a:endParaRPr lang="es-CR" dirty="0">
              <a:solidFill>
                <a:schemeClr val="accent4">
                  <a:lumMod val="60000"/>
                  <a:lumOff val="40000"/>
                </a:schemeClr>
              </a:solidFill>
              <a:latin typeface="Century Schoolbook" panose="020406040505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1E50E34-53F1-4103-986D-A04D4A8EE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CR" dirty="0">
                <a:solidFill>
                  <a:schemeClr val="accent4">
                    <a:lumMod val="40000"/>
                    <a:lumOff val="60000"/>
                  </a:schemeClr>
                </a:solidFill>
                <a:latin typeface="Century Schoolbook" panose="02040604050505020304" pitchFamily="18" charset="0"/>
              </a:rPr>
              <a:t>La autodisciplina:</a:t>
            </a:r>
          </a:p>
          <a:p>
            <a:pPr lvl="1"/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Le permite hacer la subida.</a:t>
            </a:r>
          </a:p>
          <a:p>
            <a:pPr lvl="1"/>
            <a:r>
              <a:rPr lang="es-MX" dirty="0">
                <a:solidFill>
                  <a:schemeClr val="bg1"/>
                </a:solidFill>
                <a:latin typeface="Century Schoolbook" panose="02040604050505020304" pitchFamily="18" charset="0"/>
              </a:rPr>
              <a:t>Determina la diferencia entre el éxito temporal y el éxito sostenido</a:t>
            </a: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.</a:t>
            </a:r>
            <a:endParaRPr lang="es-MX" dirty="0">
              <a:solidFill>
                <a:schemeClr val="bg1"/>
              </a:solidFill>
              <a:latin typeface="Century Schoolbook" panose="02040604050505020304" pitchFamily="18" charset="0"/>
            </a:endParaRPr>
          </a:p>
          <a:p>
            <a:pPr lvl="1"/>
            <a:r>
              <a:rPr lang="es-MX" dirty="0">
                <a:solidFill>
                  <a:schemeClr val="bg1"/>
                </a:solidFill>
                <a:latin typeface="Century Schoolbook" panose="02040604050505020304" pitchFamily="18" charset="0"/>
              </a:rPr>
              <a:t>Hace que el hábito sea su siervo y no su amo.</a:t>
            </a:r>
          </a:p>
          <a:p>
            <a:pPr lvl="1"/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Se desarrolla, no se recibe.</a:t>
            </a:r>
          </a:p>
          <a:p>
            <a:pPr lvl="1"/>
            <a:r>
              <a:rPr lang="es-MX" dirty="0">
                <a:solidFill>
                  <a:schemeClr val="bg1"/>
                </a:solidFill>
                <a:latin typeface="Century Schoolbook" panose="02040604050505020304" pitchFamily="18" charset="0"/>
              </a:rPr>
              <a:t>Se desarrolla más fácilmente en áreas de fortaleza y pasión.</a:t>
            </a:r>
          </a:p>
          <a:p>
            <a:pPr lvl="1"/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El respeto están conectados.</a:t>
            </a:r>
          </a:p>
          <a:p>
            <a:pPr lvl="1"/>
            <a:r>
              <a:rPr lang="es-MX" dirty="0">
                <a:solidFill>
                  <a:schemeClr val="bg1"/>
                </a:solidFill>
                <a:latin typeface="Century Schoolbook" panose="02040604050505020304" pitchFamily="18" charset="0"/>
              </a:rPr>
              <a:t>Hace posible la constancia y la </a:t>
            </a:r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constancia edifica.</a:t>
            </a:r>
            <a:endParaRPr lang="es-MX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2E022531-8AE7-4C0A-BDF6-18B1556252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467596" y="681037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6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6038B02-E975-4C59-9655-9EC159FD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275408"/>
          </a:xfrm>
        </p:spPr>
        <p:txBody>
          <a:bodyPr/>
          <a:lstStyle/>
          <a:p>
            <a:r>
              <a:rPr lang="es-CR" dirty="0">
                <a:latin typeface="Century Schoolbook" panose="02040604050505020304" pitchFamily="18" charset="0"/>
              </a:rPr>
              <a:t>La expansión del liderazgo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1871777-7C1A-453C-8999-EF54E0BCE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79475" y="4944306"/>
            <a:ext cx="3739487" cy="1483790"/>
          </a:xfrm>
        </p:spPr>
        <p:txBody>
          <a:bodyPr>
            <a:noAutofit/>
          </a:bodyPr>
          <a:lstStyle/>
          <a:p>
            <a:pPr algn="r"/>
            <a:r>
              <a:rPr lang="es-CR" sz="4400" dirty="0">
                <a:solidFill>
                  <a:srgbClr val="FFC000"/>
                </a:solidFill>
                <a:latin typeface="Century Schoolbook" panose="02040604050505020304" pitchFamily="18" charset="0"/>
              </a:rPr>
              <a:t>Crecimiento personal</a:t>
            </a:r>
          </a:p>
        </p:txBody>
      </p:sp>
    </p:spTree>
    <p:extLst>
      <p:ext uri="{BB962C8B-B14F-4D97-AF65-F5344CB8AC3E}">
        <p14:creationId xmlns:p14="http://schemas.microsoft.com/office/powerpoint/2010/main" val="4992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188477E-5B93-420D-A2FE-B0D01A452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425" y="850902"/>
            <a:ext cx="7115175" cy="1892298"/>
          </a:xfrm>
        </p:spPr>
        <p:txBody>
          <a:bodyPr>
            <a:noAutofit/>
          </a:bodyPr>
          <a:lstStyle/>
          <a:p>
            <a:pPr algn="ctr"/>
            <a:r>
              <a:rPr lang="es-CR" sz="48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El crecimiento importa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2806E04B-887F-4F77-A982-911F7B417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3714749"/>
            <a:ext cx="10972800" cy="2643189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El crecimiento es la única garantía de que el mañana será mejor.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Crecimiento significa cambio.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El crecimiento es el gran separador entre los que tienen éxito y los que </a:t>
            </a:r>
            <a:r>
              <a:rPr lang="es-CR" dirty="0">
                <a:latin typeface="Century Schoolbook" panose="02040604050505020304" pitchFamily="18" charset="0"/>
              </a:rPr>
              <a:t>no.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MX" dirty="0">
                <a:latin typeface="Century Schoolbook" panose="02040604050505020304" pitchFamily="18" charset="0"/>
              </a:rPr>
              <a:t>Para maximizar el crecimiento, este debe ser estratégico.</a:t>
            </a:r>
          </a:p>
          <a:p>
            <a:pPr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s-CR" dirty="0">
                <a:latin typeface="Century Schoolbook" panose="02040604050505020304" pitchFamily="18" charset="0"/>
              </a:rPr>
              <a:t>El crecimiento es gozo.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23C87945-3EB0-4815-8055-D2786131BA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7825813" y="329391"/>
            <a:ext cx="4100716" cy="5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22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6172AF8-1426-498D-9D90-C81AF7132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8851" y="2807593"/>
            <a:ext cx="9144000" cy="1797073"/>
          </a:xfrm>
        </p:spPr>
        <p:txBody>
          <a:bodyPr/>
          <a:lstStyle/>
          <a:p>
            <a:r>
              <a:rPr lang="es-CR" dirty="0">
                <a:solidFill>
                  <a:schemeClr val="bg1"/>
                </a:solidFill>
                <a:latin typeface="Century Schoolbook" panose="02040604050505020304" pitchFamily="18" charset="0"/>
              </a:rPr>
              <a:t>Desarrolle el líder que esta en USTED 2.0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F37EF66-EC4A-489A-B700-EF566A3893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5795" r="35283" b="53977"/>
          <a:stretch/>
        </p:blipFill>
        <p:spPr>
          <a:xfrm>
            <a:off x="2654925" y="4763729"/>
            <a:ext cx="8229939" cy="107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6110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11" y="349956"/>
            <a:ext cx="10205156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39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621" y="440267"/>
            <a:ext cx="10679290" cy="60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03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338" y="296214"/>
            <a:ext cx="10908406" cy="665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2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490" y="286103"/>
            <a:ext cx="6663690" cy="52006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740" y="377543"/>
            <a:ext cx="638937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9498"/>
      </p:ext>
    </p:extLst>
  </p:cSld>
  <p:clrMapOvr>
    <a:masterClrMapping/>
  </p:clrMapOvr>
</p:sld>
</file>

<file path=ppt/theme/theme1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Profundidad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5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2340</Words>
  <Application>Microsoft Office PowerPoint</Application>
  <PresentationFormat>Panorámica</PresentationFormat>
  <Paragraphs>273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56</vt:i4>
      </vt:variant>
    </vt:vector>
  </HeadingPairs>
  <TitlesOfParts>
    <vt:vector size="73" baseType="lpstr">
      <vt:lpstr>Arial</vt:lpstr>
      <vt:lpstr>Berlin Sans FB</vt:lpstr>
      <vt:lpstr>Calibri</vt:lpstr>
      <vt:lpstr>Calibri Light</vt:lpstr>
      <vt:lpstr>Century Gothic</vt:lpstr>
      <vt:lpstr>Century Schoolbook</vt:lpstr>
      <vt:lpstr>Corbel</vt:lpstr>
      <vt:lpstr>Gill Sans MT</vt:lpstr>
      <vt:lpstr>Lucida Sans</vt:lpstr>
      <vt:lpstr>Wingdings</vt:lpstr>
      <vt:lpstr>Wingdings 2</vt:lpstr>
      <vt:lpstr>Wingdings 3</vt:lpstr>
      <vt:lpstr>2_HDOfficeLightV0</vt:lpstr>
      <vt:lpstr>1_Espiral</vt:lpstr>
      <vt:lpstr>Tema de Office</vt:lpstr>
      <vt:lpstr>Profundidad</vt:lpstr>
      <vt:lpstr>1_Tema de Office</vt:lpstr>
      <vt:lpstr>Presentación de PowerPoint</vt:lpstr>
      <vt:lpstr>Modelo de Gestión Tradicional</vt:lpstr>
      <vt:lpstr>Nueva Gestión Pública</vt:lpstr>
      <vt:lpstr>Presentación de PowerPoint</vt:lpstr>
      <vt:lpstr>Fuente: Qacarter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Desarrolle el líder que esta en USTED 2.0</vt:lpstr>
      <vt:lpstr>La definición del liderazgo</vt:lpstr>
      <vt:lpstr>Presentación de PowerPoint</vt:lpstr>
      <vt:lpstr>¿Por qué muchas personas no se desarrollan como líderes?</vt:lpstr>
      <vt:lpstr>¿Cómo desarrollará al líder que está en usted?</vt:lpstr>
      <vt:lpstr>Perspectivas sobre la influencia</vt:lpstr>
      <vt:lpstr>Presentación de PowerPoint</vt:lpstr>
      <vt:lpstr>Presentación de PowerPoint</vt:lpstr>
      <vt:lpstr>Nivel 1: Posición</vt:lpstr>
      <vt:lpstr>Nivel 2: Permiso</vt:lpstr>
      <vt:lpstr>Nivel 3: Producción</vt:lpstr>
      <vt:lpstr>Nivel 4: Desarrollo Humano</vt:lpstr>
      <vt:lpstr>Nivel 5: Pináculo</vt:lpstr>
      <vt:lpstr>La clave del liderazgo</vt:lpstr>
      <vt:lpstr>Presiones de la prioridad</vt:lpstr>
      <vt:lpstr>Principios sobre las prioridades</vt:lpstr>
      <vt:lpstr>Soluciones proactivas</vt:lpstr>
      <vt:lpstr>El fundamento el liderazgo </vt:lpstr>
      <vt:lpstr>Frases sobre el valor del carácter</vt:lpstr>
      <vt:lpstr>2. Los líderes exitosos aceptan las cuatro dimensiones del carácter</vt:lpstr>
      <vt:lpstr>3. El carácter lo hace más grande por dentro que por fuera.</vt:lpstr>
      <vt:lpstr>La prueba esencial del liderazgo</vt:lpstr>
      <vt:lpstr>Liderar el cambio puede ser difícil</vt:lpstr>
      <vt:lpstr>Proceso para planificar el cambio</vt:lpstr>
      <vt:lpstr>La manera más rápida de alcanzar el liderazgo</vt:lpstr>
      <vt:lpstr>Los problemas nos presentan a nosotros mismos</vt:lpstr>
      <vt:lpstr>Los problemas nos presentan a otros</vt:lpstr>
      <vt:lpstr>Los problemas nos presentan a las oportunidades </vt:lpstr>
      <vt:lpstr>El plus en el liderazgo </vt:lpstr>
      <vt:lpstr>Hacer lo que sea necesario, la actitud de un líder</vt:lpstr>
      <vt:lpstr>Poner en acción la actitud de hacer lo que sea necesario</vt:lpstr>
      <vt:lpstr>El corazón del liderazgo</vt:lpstr>
      <vt:lpstr>Cambio de corazón</vt:lpstr>
      <vt:lpstr>El poder de servir a otros</vt:lpstr>
      <vt:lpstr>La cualidad indispensable del liderazgo</vt:lpstr>
      <vt:lpstr>Afirmaciones de la visión</vt:lpstr>
      <vt:lpstr>Su “más y antes”</vt:lpstr>
      <vt:lpstr>Propiedad personal de la visión</vt:lpstr>
      <vt:lpstr>El precio del liderazgo</vt:lpstr>
      <vt:lpstr>La autodisciplina hace posible la escalada hacia el liderazgo</vt:lpstr>
      <vt:lpstr>¿Cómo llegar al tope?</vt:lpstr>
      <vt:lpstr>La expansión del liderazgo</vt:lpstr>
      <vt:lpstr>El crecimiento importa</vt:lpstr>
      <vt:lpstr>Desarrolle el líder que esta en USTED 2.0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15</cp:revision>
  <dcterms:created xsi:type="dcterms:W3CDTF">2020-06-30T17:33:39Z</dcterms:created>
  <dcterms:modified xsi:type="dcterms:W3CDTF">2020-07-09T19:56:08Z</dcterms:modified>
</cp:coreProperties>
</file>