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7"/>
  </p:notesMasterIdLst>
  <p:sldIdLst>
    <p:sldId id="590" r:id="rId5"/>
    <p:sldId id="593" r:id="rId6"/>
    <p:sldId id="263" r:id="rId7"/>
    <p:sldId id="282" r:id="rId8"/>
    <p:sldId id="269" r:id="rId9"/>
    <p:sldId id="592" r:id="rId10"/>
    <p:sldId id="594" r:id="rId11"/>
    <p:sldId id="595" r:id="rId12"/>
    <p:sldId id="596" r:id="rId13"/>
    <p:sldId id="654" r:id="rId14"/>
    <p:sldId id="308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08950-68EE-479E-AF31-43A3D44C0B9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02D9A-9728-439E-98DA-D9301BB597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67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5086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9539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7427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4B95-709A-41CA-B3BC-79D6086ACB3C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729-3B5F-4680-A1C3-DE398507451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4806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4B95-709A-41CA-B3BC-79D6086ACB3C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729-3B5F-4680-A1C3-DE398507451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1343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4B95-709A-41CA-B3BC-79D6086ACB3C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729-3B5F-4680-A1C3-DE398507451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8992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4B95-709A-41CA-B3BC-79D6086ACB3C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729-3B5F-4680-A1C3-DE398507451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7343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4B95-709A-41CA-B3BC-79D6086ACB3C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729-3B5F-4680-A1C3-DE398507451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2916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4B95-709A-41CA-B3BC-79D6086ACB3C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729-3B5F-4680-A1C3-DE398507451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19933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4B95-709A-41CA-B3BC-79D6086ACB3C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729-3B5F-4680-A1C3-DE398507451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87243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4B95-709A-41CA-B3BC-79D6086ACB3C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729-3B5F-4680-A1C3-DE398507451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981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33541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4B95-709A-41CA-B3BC-79D6086ACB3C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729-3B5F-4680-A1C3-DE398507451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53694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4B95-709A-41CA-B3BC-79D6086ACB3C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729-3B5F-4680-A1C3-DE398507451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11120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4B95-709A-41CA-B3BC-79D6086ACB3C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729-3B5F-4680-A1C3-DE398507451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98706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F11-553C-B34D-88F7-5E0CC421C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80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153-598A-A74F-B5D8-E8B7E9337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9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6C84-486C-9744-BBC4-31090A926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72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F6B-F622-D94B-A947-D97DDBACD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54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F85A-C16A-5F40-90A3-4C5922C45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82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65A-836D-554F-B647-5A0D2800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3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BE6-C7C5-634B-BD12-C421C616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9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8071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2ADB-E024-8242-BCB6-25E40B663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72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46E-A85A-694C-9942-BE32DADE4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99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850-E136-B747-A302-B9F0BCFAC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42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2D18-B722-1642-8273-895E3DBF8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77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7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35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3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17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89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96649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15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28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82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70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1750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2295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6991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8839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9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4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4B95-709A-41CA-B3BC-79D6086ACB3C}" type="datetimeFigureOut">
              <a:rPr lang="es-UY" smtClean="0"/>
              <a:t>6/11/2020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0F729-3B5F-4680-A1C3-DE398507451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347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43D1B-3E64-314A-B09B-1BC8E29C3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5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1647-0A78-485A-B0DE-08E41087E9E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D132-00EC-478D-B103-41C9F97E642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6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" r="769"/>
          <a:stretch/>
        </p:blipFill>
        <p:spPr>
          <a:xfrm>
            <a:off x="1524001" y="-22002"/>
            <a:ext cx="9220199" cy="6988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2452178"/>
            <a:ext cx="3810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desarrollo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cáracter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determina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medida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desarrollo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personal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32362"/>
            <a:ext cx="9158287" cy="68758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ctangle 13"/>
          <p:cNvSpPr/>
          <p:nvPr/>
        </p:nvSpPr>
        <p:spPr>
          <a:xfrm>
            <a:off x="1905000" y="2133600"/>
            <a:ext cx="67056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La </a:t>
            </a:r>
            <a:r>
              <a:rPr lang="en-US" sz="2600" b="1" u="sng" dirty="0" err="1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lealtad</a:t>
            </a: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importa</a:t>
            </a: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: 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Me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esforzaré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por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terminar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bien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600"/>
              </a:spcAft>
            </a:pPr>
            <a:endParaRPr lang="en-US" sz="2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228600">
              <a:spcAft>
                <a:spcPts val="600"/>
              </a:spcAft>
            </a:pPr>
            <a:r>
              <a:rPr lang="en-US" sz="3200" dirty="0" err="1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Mientras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más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fuerte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 sea </a:t>
            </a:r>
            <a:r>
              <a:rPr lang="en-US" sz="3200" dirty="0" err="1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tu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carácter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,</a:t>
            </a:r>
          </a:p>
          <a:p>
            <a:pPr algn="ctr" defTabSz="228600">
              <a:spcAft>
                <a:spcPts val="600"/>
              </a:spcAft>
            </a:pPr>
            <a:r>
              <a:rPr lang="en-US" sz="3200" dirty="0" err="1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más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grande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 es </a:t>
            </a:r>
            <a:r>
              <a:rPr lang="en-US" sz="3200" dirty="0" err="1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tu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  <a:cs typeface="Times New Roman" pitchFamily="18" charset="0"/>
              </a:rPr>
              <a:t>potencial</a:t>
            </a:r>
            <a:endParaRPr lang="en-US" sz="3200" dirty="0">
              <a:solidFill>
                <a:srgbClr val="4BACC6">
                  <a:lumMod val="75000"/>
                </a:srgbClr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1875971" y="990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En la </a:t>
            </a:r>
            <a:r>
              <a:rPr lang="en-US" sz="4000" b="1" dirty="0" err="1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escalera</a:t>
            </a:r>
            <a:r>
              <a:rPr lang="en-US" sz="4000" b="1" dirty="0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 del </a:t>
            </a:r>
            <a:r>
              <a:rPr lang="en-US" sz="4000" b="1" dirty="0" err="1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carácter</a:t>
            </a:r>
            <a:endParaRPr lang="en-US" sz="4000" b="1" dirty="0">
              <a:solidFill>
                <a:srgbClr val="C00000"/>
              </a:solidFill>
              <a:latin typeface="Tempus Sans ITC" panose="04020404030D07020202" pitchFamily="82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963886" y="8887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Subiendo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con honor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4084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0"/>
            <a:ext cx="12061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8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7" y="0"/>
            <a:ext cx="11816443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3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d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Line Callout 3 3"/>
          <p:cNvSpPr/>
          <p:nvPr/>
        </p:nvSpPr>
        <p:spPr>
          <a:xfrm>
            <a:off x="2209800" y="381000"/>
            <a:ext cx="3048000" cy="914400"/>
          </a:xfrm>
          <a:prstGeom prst="borderCallout3">
            <a:avLst>
              <a:gd name="adj1" fmla="val 48620"/>
              <a:gd name="adj2" fmla="val 108940"/>
              <a:gd name="adj3" fmla="val 62906"/>
              <a:gd name="adj4" fmla="val 132165"/>
              <a:gd name="adj5" fmla="val 107792"/>
              <a:gd name="adj6" fmla="val 138788"/>
              <a:gd name="adj7" fmla="val 161015"/>
              <a:gd name="adj8" fmla="val 130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</a:rPr>
              <a:t>Desarrollo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</a:rPr>
              <a:t> Personal</a:t>
            </a:r>
          </a:p>
        </p:txBody>
      </p:sp>
      <p:sp>
        <p:nvSpPr>
          <p:cNvPr id="5" name="Line Callout 3 4"/>
          <p:cNvSpPr/>
          <p:nvPr/>
        </p:nvSpPr>
        <p:spPr>
          <a:xfrm>
            <a:off x="6172200" y="5791200"/>
            <a:ext cx="3048000" cy="914400"/>
          </a:xfrm>
          <a:prstGeom prst="borderCallout3">
            <a:avLst>
              <a:gd name="adj1" fmla="val 29139"/>
              <a:gd name="adj2" fmla="val -2489"/>
              <a:gd name="adj3" fmla="val -28003"/>
              <a:gd name="adj4" fmla="val -13550"/>
              <a:gd name="adj5" fmla="val -72728"/>
              <a:gd name="adj6" fmla="val -8485"/>
              <a:gd name="adj7" fmla="val -122102"/>
              <a:gd name="adj8" fmla="val -2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</a:rPr>
              <a:t>Desarrollo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</a:rPr>
              <a:t> del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</a:rPr>
              <a:t>Carácter</a:t>
            </a:r>
            <a:endParaRPr lang="en-US" sz="28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0598"/>
          </a:xfrm>
        </p:spPr>
        <p:txBody>
          <a:bodyPr>
            <a:normAutofit/>
          </a:bodyPr>
          <a:lstStyle/>
          <a:p>
            <a:pPr algn="ctr"/>
            <a:r>
              <a:rPr lang="es-UY" sz="6000" b="1" dirty="0">
                <a:latin typeface="Arial" panose="020B0604020202020204" pitchFamily="34" charset="0"/>
                <a:cs typeface="Arial" panose="020B0604020202020204" pitchFamily="34" charset="0"/>
              </a:rPr>
              <a:t>Definición de Carácter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8585" y="1735016"/>
            <a:ext cx="11488615" cy="4911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dirty="0">
                <a:latin typeface="Gill Sans MT"/>
                <a:cs typeface="Gill Sans MT"/>
              </a:rPr>
              <a:t>La palabra  </a:t>
            </a:r>
            <a:r>
              <a:rPr lang="es-ES_tradnl" i="1" dirty="0">
                <a:solidFill>
                  <a:srgbClr val="008000"/>
                </a:solidFill>
                <a:latin typeface="Gill Sans MT"/>
                <a:cs typeface="Gill Sans MT"/>
              </a:rPr>
              <a:t>carácter</a:t>
            </a:r>
            <a:r>
              <a:rPr lang="es-ES_tradnl" dirty="0">
                <a:latin typeface="Gill Sans MT"/>
                <a:cs typeface="Gill Sans MT"/>
              </a:rPr>
              <a:t> en Griego se refiere a un instrumento de tallar o de grabar.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  <a:buFont typeface="Wingdings" charset="2"/>
              <a:buChar char="ü"/>
            </a:pPr>
            <a:r>
              <a:rPr lang="es-ES_tradnl" sz="3200" dirty="0">
                <a:latin typeface="Gill Sans MT"/>
                <a:cs typeface="Gill Sans MT"/>
              </a:rPr>
              <a:t>La formación de nuestro carácter se forja como una de las muchas marcas distintivas que diseñan un retrato de quiénes somos.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  <a:buFont typeface="Wingdings" charset="2"/>
              <a:buChar char="ü"/>
            </a:pPr>
            <a:r>
              <a:rPr lang="es-ES_tradnl" sz="3200" dirty="0">
                <a:latin typeface="Gill Sans MT"/>
                <a:cs typeface="Gill Sans MT"/>
              </a:rPr>
              <a:t>Nuestro carácter se forma a través de nuestras decisiones y no a través de nuestras condiciones.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  <a:buFont typeface="Wingdings" charset="2"/>
              <a:buChar char="ü"/>
            </a:pPr>
            <a:r>
              <a:rPr lang="es-ES_tradnl" sz="3200" dirty="0">
                <a:latin typeface="Gill Sans MT"/>
                <a:cs typeface="Gill Sans MT"/>
              </a:rPr>
              <a:t>Nuestro carácter se consolida a través de nuestra disciplina</a:t>
            </a:r>
            <a:endParaRPr lang="es-ES_tradnl" dirty="0">
              <a:latin typeface="Gill Sans MT"/>
              <a:cs typeface="Gill Sans MT"/>
            </a:endParaRPr>
          </a:p>
          <a:p>
            <a:pPr marL="0" indent="0">
              <a:buNone/>
            </a:pPr>
            <a:endParaRPr lang="es-U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U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8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51" y="-20322"/>
            <a:ext cx="8961549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FORMACIÓN DE NUESTRO CARÁCTER </a:t>
            </a:r>
            <a:endParaRPr lang="en-US" sz="20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27" y="916186"/>
            <a:ext cx="11383804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Cada vez que usted toma una decisión, genera una impresión.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Cada vez que usted responde a una necesidad,  o reacciona defensivamente ante una crisis, usted marca un surco.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Cada vez que usted influye positivamente, o manipula a otros, usted moldea una forma de ser.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Cada vez que usted demuestra gratitud, o soborna a la gente, usted genera una imagen.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Cada vez que usted habla la verdad, o engaña a otros, usted está mostrando el patrón de su carácter.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Cada vez que usted está frente a la presión de grupo, o cede a la tentación, usted está tallando su carácter.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  <a:buFont typeface="Wingdings" charset="2"/>
              <a:buChar char="ü"/>
            </a:pPr>
            <a:r>
              <a:rPr lang="es-ES_tradnl" sz="2400" dirty="0">
                <a:latin typeface="Gill Sans MT"/>
                <a:cs typeface="Gill Sans MT"/>
              </a:rPr>
              <a:t>Estas imágenes de nuestro corazón hacen las imágenes más profundas, ya sea para el bienestar o la destrucción de otros.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E85F9-3293-E347-92CC-0B555122DA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20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UY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Caracter</a:t>
            </a:r>
            <a:endParaRPr lang="es-UY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8246" y="1825624"/>
            <a:ext cx="11582400" cy="48448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dirty="0">
                <a:latin typeface="Gill Sans MT"/>
                <a:cs typeface="Gill Sans MT"/>
              </a:rPr>
              <a:t>Una persona de buen carácter hace lo mismo en la oscuridad como la luz.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dirty="0">
                <a:latin typeface="Gill Sans MT"/>
                <a:cs typeface="Gill Sans MT"/>
              </a:rPr>
              <a:t>La confianza es crítica si deseas influir.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i="1" dirty="0">
                <a:latin typeface="Gill Sans MT"/>
                <a:cs typeface="Gill Sans MT"/>
              </a:rPr>
              <a:t>“La gente de Genio es admirada. La gente Rica es envidiada.  La gente de Poder es temida.  Pero únicamente la gente de Carácter es Confiable.”</a:t>
            </a:r>
            <a:r>
              <a:rPr lang="es-ES_tradnl" sz="2400" dirty="0">
                <a:latin typeface="Gill Sans MT"/>
                <a:cs typeface="Gill Sans MT"/>
              </a:rPr>
              <a:t> </a:t>
            </a:r>
            <a:r>
              <a:rPr lang="es-ES_tradnl" sz="1800" dirty="0">
                <a:latin typeface="Gill Sans MT"/>
                <a:cs typeface="Gill Sans MT"/>
              </a:rPr>
              <a:t>(A. Friedman)</a:t>
            </a:r>
            <a:r>
              <a:rPr lang="es-ES_tradnl" sz="2400" dirty="0">
                <a:latin typeface="Gill Sans MT"/>
                <a:cs typeface="Gill Sans MT"/>
              </a:rPr>
              <a:t>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dirty="0">
                <a:latin typeface="Gill Sans MT"/>
                <a:cs typeface="Gill Sans MT"/>
              </a:rPr>
              <a:t>Carácter es un estado del ser.  Una persona de buen carácter es un buen ser humano.  Una buena medida de carácter es el nivel de integridad.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</a:pPr>
            <a:r>
              <a:rPr lang="es-ES_tradnl" i="1" dirty="0">
                <a:latin typeface="Gill Sans MT"/>
                <a:cs typeface="Gill Sans MT"/>
              </a:rPr>
              <a:t>“Integridad es lo que eres cuando nadie te está observando.”                    </a:t>
            </a:r>
            <a:r>
              <a:rPr lang="en-US" i="1" dirty="0">
                <a:latin typeface="Gill Sans MT"/>
                <a:cs typeface="Gill Sans MT"/>
              </a:rPr>
              <a:t>								   	             </a:t>
            </a:r>
            <a:r>
              <a:rPr lang="en-US" sz="1800" i="1" dirty="0">
                <a:latin typeface="Gill Sans MT"/>
                <a:cs typeface="Gill Sans MT"/>
              </a:rPr>
              <a:t>(C. </a:t>
            </a:r>
            <a:r>
              <a:rPr lang="en-US" sz="1800" i="1" dirty="0" err="1">
                <a:latin typeface="Gill Sans MT"/>
                <a:cs typeface="Gill Sans MT"/>
              </a:rPr>
              <a:t>Swindoll</a:t>
            </a:r>
            <a:r>
              <a:rPr lang="en-US" sz="1800" i="1" dirty="0">
                <a:latin typeface="Gill Sans MT"/>
                <a:cs typeface="Gill Sans MT"/>
              </a:rPr>
              <a:t>)</a:t>
            </a:r>
            <a:endParaRPr lang="en-US" sz="18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42598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-3561"/>
            <a:ext cx="9158287" cy="6875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550543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Somos</a:t>
            </a:r>
            <a:r>
              <a:rPr lang="en-US" sz="3200" b="1" dirty="0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seres</a:t>
            </a:r>
            <a:r>
              <a:rPr lang="en-US" sz="3200" b="1" dirty="0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humanos</a:t>
            </a:r>
            <a:r>
              <a:rPr lang="is-IS" sz="3200" b="1" dirty="0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…no quehaceres humanos</a:t>
            </a:r>
            <a:endParaRPr lang="en-US" sz="3200" b="1" dirty="0">
              <a:solidFill>
                <a:srgbClr val="C00000"/>
              </a:solidFill>
              <a:latin typeface="Tempus Sans ITC" panose="04020404030D07020202" pitchFamily="82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2133601"/>
            <a:ext cx="83820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286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Ambición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sin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dirección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crea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la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tiranía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Para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ser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un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éxito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piensa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como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un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éxito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El valor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puro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del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carácter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Fracasos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de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liderazgo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son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fracasos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de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carácter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963886" y="8887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Subiendo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con honor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32362"/>
            <a:ext cx="9158287" cy="68758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1835943" y="23724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En la </a:t>
            </a:r>
            <a:r>
              <a:rPr lang="en-US" sz="4000" b="1" dirty="0" err="1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escalera</a:t>
            </a:r>
            <a:r>
              <a:rPr lang="en-US" sz="4000" b="1" dirty="0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 del </a:t>
            </a:r>
            <a:r>
              <a:rPr lang="en-US" sz="4000" b="1" dirty="0" err="1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carácter</a:t>
            </a:r>
            <a:endParaRPr lang="en-US" sz="4000" b="1" dirty="0">
              <a:solidFill>
                <a:srgbClr val="C00000"/>
              </a:solidFill>
              <a:latin typeface="Tempus Sans ITC" panose="04020404030D07020202" pitchFamily="82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1371600"/>
            <a:ext cx="701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El </a:t>
            </a:r>
            <a:r>
              <a:rPr lang="en-US" sz="2600" b="1" u="sng" dirty="0" err="1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carácter</a:t>
            </a: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cuenta</a:t>
            </a: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: 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concéntrate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más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en el interior que en el exterior:</a:t>
            </a:r>
          </a:p>
          <a:p>
            <a:pPr defTabSz="228600"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		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Triunfos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interiores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anteceden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triunfos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exteriores</a:t>
            </a:r>
            <a:endParaRPr lang="en-US" sz="2000" dirty="0">
              <a:solidFill>
                <a:prstClr val="black"/>
              </a:solidFill>
              <a:latin typeface="Tempus Sans ITC" panose="04020404030D07020202" pitchFamily="82" charset="0"/>
              <a:cs typeface="Times New Roman" pitchFamily="18" charset="0"/>
            </a:endParaRPr>
          </a:p>
          <a:p>
            <a:pPr defTabSz="228600">
              <a:spcAft>
                <a:spcPts val="3000"/>
              </a:spcAft>
            </a:pP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		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Nuestro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deesarrollo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interior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está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nuestro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control</a:t>
            </a:r>
          </a:p>
          <a:p>
            <a:pPr defTabSz="228600">
              <a:spcAft>
                <a:spcPts val="3000"/>
              </a:spcAft>
            </a:pP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Las personas </a:t>
            </a:r>
            <a:r>
              <a:rPr lang="en-US" sz="2600" b="1" u="sng" dirty="0" err="1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importan</a:t>
            </a: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Sigue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“La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regla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de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oro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”</a:t>
            </a:r>
          </a:p>
          <a:p>
            <a:pPr defTabSz="228600">
              <a:spcAft>
                <a:spcPts val="600"/>
              </a:spcAft>
            </a:pP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La </a:t>
            </a:r>
            <a:r>
              <a:rPr lang="en-US" sz="2600" b="1" u="sng" dirty="0" err="1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pasión</a:t>
            </a: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importa</a:t>
            </a: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:</a:t>
            </a:r>
            <a:r>
              <a:rPr lang="en-US" sz="2600" b="1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Solo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voy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a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enseñar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las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cosas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en que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creo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3000"/>
              </a:spcAft>
            </a:pP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		Las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creencias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que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tomas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prestadas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no son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creencias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propias</a:t>
            </a:r>
            <a:endParaRPr lang="en-US" sz="2000" dirty="0">
              <a:solidFill>
                <a:prstClr val="black"/>
              </a:solidFill>
              <a:latin typeface="Tempus Sans ITC" panose="04020404030D07020202" pitchFamily="82" charset="0"/>
              <a:cs typeface="Times New Roman" pitchFamily="18" charset="0"/>
            </a:endParaRPr>
          </a:p>
          <a:p>
            <a:pPr defTabSz="228600">
              <a:spcAft>
                <a:spcPts val="3000"/>
              </a:spcAft>
            </a:pP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963886" y="8887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Subiendo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con honor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72" y="0"/>
            <a:ext cx="9194933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1730" y="3289772"/>
            <a:ext cx="49200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excepción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insignificante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el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mundo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está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compuesto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otras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personas”.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1780" y="5384632"/>
            <a:ext cx="2039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John Maxwell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32362"/>
            <a:ext cx="9158287" cy="68758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ctangle 13"/>
          <p:cNvSpPr/>
          <p:nvPr/>
        </p:nvSpPr>
        <p:spPr>
          <a:xfrm>
            <a:off x="1905000" y="2133600"/>
            <a:ext cx="6324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La </a:t>
            </a:r>
            <a:r>
              <a:rPr lang="en-US" sz="2600" b="1" u="sng" dirty="0" err="1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perspectiva</a:t>
            </a: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importa</a:t>
            </a:r>
            <a:r>
              <a:rPr lang="en-US" sz="2600" b="1" u="sng" dirty="0">
                <a:solidFill>
                  <a:srgbClr val="002060"/>
                </a:solidFill>
                <a:latin typeface="Tempus Sans ITC" panose="04020404030D07020202" pitchFamily="82" charset="0"/>
                <a:cs typeface="Times New Roman" pitchFamily="18" charset="0"/>
              </a:rPr>
              <a:t>: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Valoraré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la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humildad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sobre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todas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las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otras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virtudes</a:t>
            </a:r>
            <a:r>
              <a:rPr lang="en-US" sz="26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600"/>
              </a:spcAft>
            </a:pPr>
            <a:endParaRPr lang="en-US" sz="3600" dirty="0">
              <a:solidFill>
                <a:prstClr val="black"/>
              </a:solidFill>
              <a:latin typeface="Tempus Sans ITC" panose="04020404030D07020202" pitchFamily="82" charset="0"/>
              <a:cs typeface="Times New Roman" pitchFamily="18" charset="0"/>
            </a:endParaRPr>
          </a:p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Ten la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voluntad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aprender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Todo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las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personas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tiene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puntos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débiles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Manten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mentalidad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principiante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Esté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dispuesto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servir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Sé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agradecido</a:t>
            </a:r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1875971" y="990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En la </a:t>
            </a:r>
            <a:r>
              <a:rPr lang="en-US" sz="4000" b="1" dirty="0" err="1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escalera</a:t>
            </a:r>
            <a:r>
              <a:rPr lang="en-US" sz="4000" b="1" dirty="0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 del </a:t>
            </a:r>
            <a:r>
              <a:rPr lang="en-US" sz="4000" b="1" dirty="0" err="1">
                <a:solidFill>
                  <a:srgbClr val="C00000"/>
                </a:solidFill>
                <a:latin typeface="Tempus Sans ITC" panose="04020404030D07020202" pitchFamily="82" charset="0"/>
                <a:cs typeface="Times New Roman" pitchFamily="18" charset="0"/>
              </a:rPr>
              <a:t>carácter</a:t>
            </a:r>
            <a:endParaRPr lang="en-US" sz="4000" b="1" dirty="0">
              <a:solidFill>
                <a:srgbClr val="C00000"/>
              </a:solidFill>
              <a:latin typeface="Tempus Sans ITC" panose="04020404030D07020202" pitchFamily="82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963886" y="14793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Subiendo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con honor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553</Words>
  <Application>Microsoft Office PowerPoint</Application>
  <PresentationFormat>Panorámica</PresentationFormat>
  <Paragraphs>56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Gill Sans MT</vt:lpstr>
      <vt:lpstr>Segoe Print</vt:lpstr>
      <vt:lpstr>Tempus Sans ITC</vt:lpstr>
      <vt:lpstr>Times New Roman</vt:lpstr>
      <vt:lpstr>Wingdings</vt:lpstr>
      <vt:lpstr>Office Theme</vt:lpstr>
      <vt:lpstr>Tema de Office</vt:lpstr>
      <vt:lpstr>2_Office Theme</vt:lpstr>
      <vt:lpstr>2_Tema de Office</vt:lpstr>
      <vt:lpstr>Presentación de PowerPoint</vt:lpstr>
      <vt:lpstr>Presentación de PowerPoint</vt:lpstr>
      <vt:lpstr>Definición de Carácter</vt:lpstr>
      <vt:lpstr>FORMACIÓN DE NUESTRO CARÁCTER </vt:lpstr>
      <vt:lpstr>Caracter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2020-11-06T20:16:03Z</dcterms:created>
  <dcterms:modified xsi:type="dcterms:W3CDTF">2020-11-06T20:18:52Z</dcterms:modified>
</cp:coreProperties>
</file>