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26" r:id="rId2"/>
    <p:sldId id="627" r:id="rId3"/>
    <p:sldId id="803" r:id="rId4"/>
    <p:sldId id="802" r:id="rId5"/>
    <p:sldId id="805" r:id="rId6"/>
    <p:sldId id="806" r:id="rId7"/>
    <p:sldId id="807" r:id="rId8"/>
    <p:sldId id="808" r:id="rId9"/>
    <p:sldId id="809" r:id="rId10"/>
    <p:sldId id="810" r:id="rId11"/>
    <p:sldId id="811" r:id="rId12"/>
    <p:sldId id="812" r:id="rId13"/>
    <p:sldId id="819" r:id="rId14"/>
    <p:sldId id="815" r:id="rId15"/>
    <p:sldId id="814" r:id="rId16"/>
    <p:sldId id="816" r:id="rId17"/>
    <p:sldId id="8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B000-3CA1-40FA-B6BA-ACBAB40A79C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51E47-33FF-49D2-9104-22A4D4227D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4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3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4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5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6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307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1662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987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110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451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00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1574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8620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96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529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4355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8839200" cy="2308324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Aft>
                <a:spcPts val="1800"/>
              </a:spcAft>
            </a:pPr>
            <a:r>
              <a:rPr lang="en-US" sz="7200" b="1" cap="small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LA LEY DEL MODELO</a:t>
            </a:r>
            <a:endParaRPr lang="en-US" sz="7200" b="1" cap="small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1" y="3429001"/>
            <a:ext cx="83758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600" b="1" i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Difícil</a:t>
            </a:r>
            <a:r>
              <a:rPr lang="en-US" sz="3600" b="1" i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Mejorar</a:t>
            </a:r>
            <a:r>
              <a:rPr lang="en-US" sz="3600" b="1" i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US" sz="3600" b="1" i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Solo </a:t>
            </a:r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600" b="1" i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Tienes</a:t>
            </a:r>
            <a:r>
              <a:rPr lang="en-US" sz="3600" b="1" i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 Ti Como </a:t>
            </a:r>
            <a:r>
              <a:rPr lang="en-US" sz="3600" b="1" i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Ejemplo</a:t>
            </a:r>
            <a:endParaRPr lang="en-US" sz="3600" b="1" i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4886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Las 15 </a:t>
            </a:r>
            <a:r>
              <a:rPr lang="en-US" i="1" dirty="0" err="1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leyes</a:t>
            </a:r>
            <a:r>
              <a:rPr lang="en-US" i="1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indispensables del </a:t>
            </a:r>
            <a:r>
              <a:rPr lang="en-US" i="1" dirty="0" err="1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crecimiento</a:t>
            </a:r>
            <a:endParaRPr lang="en-US" i="1" dirty="0">
              <a:solidFill>
                <a:srgbClr val="9BBB5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Un buen mentor posee sabiduría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581150" y="1752600"/>
            <a:ext cx="902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Los mentores con sabiduría con frecuencia saben donde golpear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Su entendimiento, experiencia y conocimiento resuelven problemas que pueden ser difíciles de resolver para nosotros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Nunca confundamos el talento de una persona con la persona, sus errores personales pueden terminar causando daño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Tener talento en cierta área no nos debe descuidar la disciplina o el carácter. Todos estamos solamente a un paso de la estupidez</a:t>
            </a:r>
          </a:p>
        </p:txBody>
      </p:sp>
    </p:spTree>
    <p:extLst>
      <p:ext uri="{BB962C8B-B14F-4D97-AF65-F5344CB8AC3E}">
        <p14:creationId xmlns:p14="http://schemas.microsoft.com/office/powerpoint/2010/main" val="413279638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B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BED736-DC5D-4EED-A5A5-E6C90653E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14800"/>
            <a:ext cx="9144000" cy="27432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239D3A4-3E21-418A-AE3C-3B95FBB4A992}"/>
              </a:ext>
            </a:extLst>
          </p:cNvPr>
          <p:cNvSpPr/>
          <p:nvPr/>
        </p:nvSpPr>
        <p:spPr>
          <a:xfrm>
            <a:off x="1600200" y="1480"/>
            <a:ext cx="4374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Las personas sabias: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7B0403-BC8E-4502-88C0-2ADE25AC710D}"/>
              </a:ext>
            </a:extLst>
          </p:cNvPr>
          <p:cNvSpPr txBox="1"/>
          <p:nvPr/>
        </p:nvSpPr>
        <p:spPr>
          <a:xfrm>
            <a:off x="1529179" y="9144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  <a:latin typeface="Calibri"/>
              </a:rPr>
              <a:t>Con frecuencia usan solo algunas palabras para ayudarnos a aprender y desarrollarnos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  <a:latin typeface="Calibri"/>
              </a:rPr>
              <a:t>Abren nuestros ojos a mundos que no podríamos ver sin su ayuda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  <a:latin typeface="Calibri"/>
              </a:rPr>
              <a:t>Nos ayudan a navegar por situaciones difíciles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  <a:latin typeface="Calibri"/>
              </a:rPr>
              <a:t>Nos ayudan a ver oportunidades que de otro modo perderíamos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2060"/>
                </a:solidFill>
                <a:latin typeface="Calibri"/>
              </a:rPr>
              <a:t>Nos hacen más sabios que nuestros años de experiencia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69830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Un buen mentor proporciona amistad y apoyo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523260" y="1828800"/>
            <a:ext cx="902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La primer pregunta que le hacemos a un mentor es: “Se interesa usted por mi?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Un buen mentor brinda amistad y apoyo sin egoísmo, ayudándole a alcanzar su potencial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Si no cumple con esta base, la relación siempre estará por debajo de la expectativa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Es satisfactorio cuando recibe ayuda de alguien que se interesa por usted, porque la ayuda viene de la cabeza y también del corazón </a:t>
            </a:r>
          </a:p>
        </p:txBody>
      </p:sp>
    </p:spTree>
    <p:extLst>
      <p:ext uri="{BB962C8B-B14F-4D97-AF65-F5344CB8AC3E}">
        <p14:creationId xmlns:p14="http://schemas.microsoft.com/office/powerpoint/2010/main" val="199366628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6096820-C1F3-4E7E-AED9-A2DF7C3E4F66}"/>
              </a:ext>
            </a:extLst>
          </p:cNvPr>
          <p:cNvSpPr/>
          <p:nvPr/>
        </p:nvSpPr>
        <p:spPr>
          <a:xfrm>
            <a:off x="1600200" y="304800"/>
            <a:ext cx="899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i="1" dirty="0">
                <a:solidFill>
                  <a:srgbClr val="C00000"/>
                </a:solidFill>
                <a:latin typeface="Calibri"/>
              </a:rPr>
              <a:t>“Suceden cosas grandes cuando dejamos de considerarnos a nosotros mismos el regalo de Dios para otros, y comenzamos a considerar a los demás como el regalo de Dios para nosotros”</a:t>
            </a:r>
          </a:p>
          <a:p>
            <a:pPr algn="ctr"/>
            <a:endParaRPr lang="es-ES" sz="3200" b="1" dirty="0">
              <a:ln/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FCC425-A5C2-4FB5-ADDA-015F02430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9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921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Un buen mentor es un coach que marca la diferencia en las vidas de las personas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523260" y="1828800"/>
            <a:ext cx="902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“Un coach es alguien que transporta a una persona de donde está hasta donde quiere estar”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O se, si usted tuviera un coach, sabría que terminaría llegando a su destino deseado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En diferentes culturas es llamado de distintas maneras, pero el fin es el mismo: ir delante y mostrar el camino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Puede que usted sea muy bueno, pero la aportación y evaluación exterior le permitirán llegar más lejos</a:t>
            </a:r>
          </a:p>
        </p:txBody>
      </p:sp>
    </p:spTree>
    <p:extLst>
      <p:ext uri="{BB962C8B-B14F-4D97-AF65-F5344CB8AC3E}">
        <p14:creationId xmlns:p14="http://schemas.microsoft.com/office/powerpoint/2010/main" val="410045177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6096820-C1F3-4E7E-AED9-A2DF7C3E4F66}"/>
              </a:ext>
            </a:extLst>
          </p:cNvPr>
          <p:cNvSpPr/>
          <p:nvPr/>
        </p:nvSpPr>
        <p:spPr>
          <a:xfrm>
            <a:off x="1676400" y="76201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i="1" dirty="0">
                <a:ln/>
                <a:solidFill>
                  <a:prstClr val="white"/>
                </a:solidFill>
                <a:latin typeface="Calibri"/>
              </a:rPr>
              <a:t>Características de un buen coach: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4C0A41-80B2-4C85-BC88-582F7A18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53" y="4876801"/>
            <a:ext cx="2684755" cy="1770795"/>
          </a:xfrm>
          <a:prstGeom prst="rect">
            <a:avLst/>
          </a:prstGeom>
          <a:scene3d>
            <a:camera prst="perspectiveLeft"/>
            <a:lightRig rig="threePt" dir="t">
              <a:rot lat="0" lon="0" rev="0"/>
            </a:lightRig>
          </a:scene3d>
          <a:sp3d extrusionH="38100">
            <a:bevelT w="88900" h="88900"/>
            <a:bevelB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E9BB34-DC80-484E-AE28-2BC151D501F6}"/>
              </a:ext>
            </a:extLst>
          </p:cNvPr>
          <p:cNvSpPr txBox="1"/>
          <p:nvPr/>
        </p:nvSpPr>
        <p:spPr>
          <a:xfrm>
            <a:off x="2133600" y="736813"/>
            <a:ext cx="7924800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Se interesan por las personas de quienes son coach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Observan sus actitudes, su conducta y su rendimiento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Se sitúan a su lado con sus fortalezas para obtener un rendimiento máximo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Comunican y hacen comentarios sobre su rendimiento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Le ayudan a mejorar sus vidas y su rendimiento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Hacen preguntas y te desafían</a:t>
            </a:r>
          </a:p>
          <a:p>
            <a:pPr marL="342900" indent="-342900"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prstClr val="white"/>
                </a:solidFill>
                <a:latin typeface="Calibri"/>
              </a:rPr>
              <a:t>Reflejan tu realidad y te hacen responsables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sz="2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191032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¿Cómo es el proceso de crecer con un mentor?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524000" y="1159016"/>
            <a:ext cx="929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Comienza con la conciencia. Se da cuenta que necesita ayuda para un crecimiento personal eficaz </a:t>
            </a:r>
          </a:p>
          <a:p>
            <a:pPr marL="457200" indent="-457200">
              <a:buFont typeface="+mj-lt"/>
              <a:buAutoNum type="arabicPeriod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Uno reconoce que no tiene experiencia y ningún modelo fuerte a seguir dentro de sus círculos que lo ayude a potenciarse</a:t>
            </a:r>
          </a:p>
          <a:p>
            <a:pPr marL="457200" indent="-457200">
              <a:buFont typeface="+mj-lt"/>
              <a:buAutoNum type="arabicPeriod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Cuando entiende esto, o se pone   orgulloso y decide que no necesita ayuda o asume que la necesita</a:t>
            </a:r>
          </a:p>
          <a:p>
            <a:pPr marL="457200" indent="-457200">
              <a:buFont typeface="+mj-lt"/>
              <a:buAutoNum type="arabicPeriod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  <a:latin typeface="Calibri"/>
              </a:rPr>
              <a:t>Si nunca ha tenido un mentor no tiene idea lo mucho que le va a cambiar la vida, y si ya lo tuvo conviértase en mentor de otros</a:t>
            </a:r>
          </a:p>
          <a:p>
            <a:pPr marL="457200" indent="-457200">
              <a:buFont typeface="+mj-lt"/>
              <a:buAutoNum type="arabicPeriod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endParaRPr lang="es-ES" sz="24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99767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6096820-C1F3-4E7E-AED9-A2DF7C3E4F66}"/>
              </a:ext>
            </a:extLst>
          </p:cNvPr>
          <p:cNvSpPr/>
          <p:nvPr/>
        </p:nvSpPr>
        <p:spPr>
          <a:xfrm>
            <a:off x="1600200" y="304801"/>
            <a:ext cx="89916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libri"/>
              </a:rPr>
              <a:t>Conectemos, el mayor activo en nuestro viaje de crecimiento son las personas.</a:t>
            </a:r>
          </a:p>
          <a:p>
            <a:pPr algn="ctr"/>
            <a:r>
              <a:rPr lang="es-ES" sz="2800" b="1" dirty="0">
                <a:solidFill>
                  <a:srgbClr val="C00000"/>
                </a:solidFill>
                <a:latin typeface="Calibri"/>
              </a:rPr>
              <a:t>En lugar de pasar su tiempo con personas que le resten, hágalo con personas que brinden su corazón y sean buenos modelos a seguir</a:t>
            </a:r>
          </a:p>
          <a:p>
            <a:pPr algn="ctr"/>
            <a:endParaRPr lang="es-ES" sz="3200" b="1" dirty="0">
              <a:ln/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EAF9BD-AB41-432A-92D6-453A9A054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044011"/>
            <a:ext cx="4800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7402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5" y="-73241"/>
            <a:ext cx="9165771" cy="69312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610192-6A47-4EE5-B56F-9EB4ED5E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514600"/>
            <a:ext cx="9334500" cy="4343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6096820-C1F3-4E7E-AED9-A2DF7C3E4F66}"/>
              </a:ext>
            </a:extLst>
          </p:cNvPr>
          <p:cNvSpPr/>
          <p:nvPr/>
        </p:nvSpPr>
        <p:spPr>
          <a:xfrm>
            <a:off x="1676400" y="7620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/>
                <a:solidFill>
                  <a:srgbClr val="FF0000"/>
                </a:solidFill>
                <a:latin typeface="Calibri"/>
              </a:rPr>
              <a:t>Los primeros tiempos del proceso de nuestro desarrollo se basan en dar en el blanco o fallar, aprender según prueba y error</a:t>
            </a:r>
          </a:p>
        </p:txBody>
      </p:sp>
    </p:spTree>
    <p:extLst>
      <p:ext uri="{BB962C8B-B14F-4D97-AF65-F5344CB8AC3E}">
        <p14:creationId xmlns:p14="http://schemas.microsoft.com/office/powerpoint/2010/main" val="368788841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676401" y="76201"/>
            <a:ext cx="2369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Lo positivo: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600200" y="914400"/>
            <a:ext cx="8763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Calibri"/>
              </a:rPr>
              <a:t>El crecimiento personal se convierte en la prioridad Nº1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Calibri"/>
              </a:rPr>
              <a:t>Elegimos libros, lecciones que escuchar y conferencias a las cuales asistir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Calibri"/>
              </a:rPr>
              <a:t>Concentramos nuestro crecimiento en nuestras fortalezas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Calibri"/>
              </a:rPr>
              <a:t>Aprendemos a extraer lo valioso de lo que aprendemos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Calibri"/>
              </a:rPr>
              <a:t>Ponemos en práctica lo que aprendemos cuando tenemos la oportunidad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339A7F-4941-4C82-8961-2CA671149E38}"/>
              </a:ext>
            </a:extLst>
          </p:cNvPr>
          <p:cNvSpPr/>
          <p:nvPr/>
        </p:nvSpPr>
        <p:spPr>
          <a:xfrm>
            <a:off x="1676400" y="3590650"/>
            <a:ext cx="2544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Lo negativo: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4AEB0C-D058-46ED-81B1-D6F5D1981182}"/>
              </a:ext>
            </a:extLst>
          </p:cNvPr>
          <p:cNvSpPr txBox="1"/>
          <p:nvPr/>
        </p:nvSpPr>
        <p:spPr>
          <a:xfrm>
            <a:off x="1600200" y="456027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Calibri"/>
              </a:rPr>
              <a:t>El crecimiento personal sin el beneficio de mentores te puede llevar solamente hasta cierto punto</a:t>
            </a:r>
          </a:p>
        </p:txBody>
      </p:sp>
    </p:spTree>
    <p:extLst>
      <p:ext uri="{BB962C8B-B14F-4D97-AF65-F5344CB8AC3E}">
        <p14:creationId xmlns:p14="http://schemas.microsoft.com/office/powerpoint/2010/main" val="223186228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¿A quién debo seguir?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714500" y="1447801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La mayoría de las personas encuentran en los libros a sus primero mentores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En algún momento debes pasar de los libros a los modelos personales, sino estrás dando vueltas en círculo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Hay personas que pueden ayudar mucho y otros que mejor mantenerlos a distancia, porque puede ser un desengaño conocerlos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Debemos ser sumamente selectivos cuando se trata de elegir un mentor o modelo a seguir</a:t>
            </a:r>
          </a:p>
        </p:txBody>
      </p:sp>
    </p:spTree>
    <p:extLst>
      <p:ext uri="{BB962C8B-B14F-4D97-AF65-F5344CB8AC3E}">
        <p14:creationId xmlns:p14="http://schemas.microsoft.com/office/powerpoint/2010/main" val="212656685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Un buen mentor es un ejemplo digno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714500" y="1447801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Nos volvemos parecidos a las personas que admiramos y a los modelos que seguimos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El mentor que elegimos debe mostrar excelencia profesional, capacidades  de las cuales aprender y un carácter dino de emular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No es ni sabio ni posible separar la conducta privada del liderazgo público. El verdadero liderazgo debe ser un ejemplo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Examine tanto la vida pública como privada de su mentor, sus valores serán los que influirán en usted</a:t>
            </a:r>
          </a:p>
        </p:txBody>
      </p:sp>
    </p:spTree>
    <p:extLst>
      <p:ext uri="{BB962C8B-B14F-4D97-AF65-F5344CB8AC3E}">
        <p14:creationId xmlns:p14="http://schemas.microsoft.com/office/powerpoint/2010/main" val="17362637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333651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219200" y="76201"/>
            <a:ext cx="100186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Un buen mentor está disponible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714500" y="1371601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Para observar de cerca a nuestros modelos a seguir debemos tener contacto con ellos, lo que requiere acceso y disponibilidad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Para ser activamente mentoreado debemos pasar tiempo con ellos para hacer preguntas y aprender de sus respuestas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Busque mentores que sean accesibles. Por ejemplo si quiere entrar en política no trate de que su mentor sea el Presidente de la República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A medida que avanzamos vamos cambiando por mentores que estén disponibles para nuestro nuevo nivel de crecimiento</a:t>
            </a:r>
          </a:p>
        </p:txBody>
      </p:sp>
    </p:spTree>
    <p:extLst>
      <p:ext uri="{BB962C8B-B14F-4D97-AF65-F5344CB8AC3E}">
        <p14:creationId xmlns:p14="http://schemas.microsoft.com/office/powerpoint/2010/main" val="102055525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78FB06-4105-4F3A-9855-9D2607D8B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1148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07590C5-B1A9-457D-8817-4FB3ADDB8F71}"/>
              </a:ext>
            </a:extLst>
          </p:cNvPr>
          <p:cNvSpPr/>
          <p:nvPr/>
        </p:nvSpPr>
        <p:spPr>
          <a:xfrm>
            <a:off x="5867400" y="1295400"/>
            <a:ext cx="44958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“A medida que voy envejeciendo presto menos atención a lo que dicen los hombres. Solamente observo lo que hacen”</a:t>
            </a:r>
          </a:p>
          <a:p>
            <a:pPr algn="ctr"/>
            <a:r>
              <a:rPr lang="es-E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      </a:t>
            </a:r>
          </a:p>
          <a:p>
            <a:pPr algn="ctr"/>
            <a:r>
              <a:rPr lang="es-ES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		Andrew Carnegie</a:t>
            </a:r>
          </a:p>
        </p:txBody>
      </p:sp>
    </p:spTree>
    <p:extLst>
      <p:ext uri="{BB962C8B-B14F-4D97-AF65-F5344CB8AC3E}">
        <p14:creationId xmlns:p14="http://schemas.microsoft.com/office/powerpoint/2010/main" val="159971288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EDB15E-C4C8-40AB-9025-9147EDEB2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8" y="-304800"/>
            <a:ext cx="10018624" cy="7848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EAB67A4-AAEE-41F9-B645-04786CC912D4}"/>
              </a:ext>
            </a:extLst>
          </p:cNvPr>
          <p:cNvSpPr/>
          <p:nvPr/>
        </p:nvSpPr>
        <p:spPr>
          <a:xfrm>
            <a:off x="1162260" y="76201"/>
            <a:ext cx="98674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i="1" dirty="0">
                <a:ln/>
                <a:solidFill>
                  <a:srgbClr val="002060"/>
                </a:solidFill>
                <a:latin typeface="Calibri"/>
              </a:rPr>
              <a:t>Un buen mentor tiene experiencia demostrada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259BC-6384-4159-BE39-F5FBA433CB30}"/>
              </a:ext>
            </a:extLst>
          </p:cNvPr>
          <p:cNvSpPr txBox="1"/>
          <p:nvPr/>
        </p:nvSpPr>
        <p:spPr>
          <a:xfrm>
            <a:off x="1524000" y="1447801"/>
            <a:ext cx="9259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Cuanto más avance más terreno tendrá que cubrir. Benefíciese de la experiencia de quienes transitaron por ese camino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es-ES" sz="2400" b="1" i="1" dirty="0">
                <a:solidFill>
                  <a:srgbClr val="002060"/>
                </a:solidFill>
                <a:latin typeface="Calibri"/>
              </a:rPr>
              <a:t>“Para conocer el camino que hay por delante, pregunte a quienes regresan”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2060"/>
                </a:solidFill>
                <a:latin typeface="Calibri"/>
              </a:rPr>
              <a:t>No existe persona exitosa que no haya aprendido de personas con más experiencia. Puede seguir sus pasos, o pedirle consejo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es-ES" sz="2400" b="1" i="1" dirty="0">
                <a:solidFill>
                  <a:srgbClr val="002060"/>
                </a:solidFill>
                <a:latin typeface="Calibri"/>
              </a:rPr>
              <a:t>“Todos los líderes son influenciados por aquellos a quienes admiran. Leer sobre ellos y estudiar sus características permite, inevitablemente, que un líder inspirador desarrolle sus propias características de liderazgo”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76306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Panorámica</PresentationFormat>
  <Paragraphs>120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2020-11-24T18:35:40Z</dcterms:created>
  <dcterms:modified xsi:type="dcterms:W3CDTF">2020-11-24T18:36:14Z</dcterms:modified>
</cp:coreProperties>
</file>