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12" r:id="rId4"/>
    <p:sldMasterId id="2147483724" r:id="rId5"/>
    <p:sldMasterId id="2147483736" r:id="rId6"/>
    <p:sldMasterId id="2147483784" r:id="rId7"/>
    <p:sldMasterId id="2147483820" r:id="rId8"/>
    <p:sldMasterId id="2147483832" r:id="rId9"/>
    <p:sldMasterId id="2147483877" r:id="rId10"/>
    <p:sldMasterId id="2147483897" r:id="rId11"/>
    <p:sldMasterId id="2147483909" r:id="rId12"/>
    <p:sldMasterId id="2147483921" r:id="rId13"/>
    <p:sldMasterId id="2147483933" r:id="rId14"/>
    <p:sldMasterId id="2147483945" r:id="rId15"/>
  </p:sldMasterIdLst>
  <p:notesMasterIdLst>
    <p:notesMasterId r:id="rId57"/>
  </p:notesMasterIdLst>
  <p:sldIdLst>
    <p:sldId id="321" r:id="rId16"/>
    <p:sldId id="322" r:id="rId17"/>
    <p:sldId id="329" r:id="rId18"/>
    <p:sldId id="328" r:id="rId19"/>
    <p:sldId id="262" r:id="rId20"/>
    <p:sldId id="335" r:id="rId21"/>
    <p:sldId id="336" r:id="rId22"/>
    <p:sldId id="269" r:id="rId23"/>
    <p:sldId id="327" r:id="rId24"/>
    <p:sldId id="271" r:id="rId25"/>
    <p:sldId id="279" r:id="rId26"/>
    <p:sldId id="272" r:id="rId27"/>
    <p:sldId id="273" r:id="rId28"/>
    <p:sldId id="274" r:id="rId29"/>
    <p:sldId id="275" r:id="rId30"/>
    <p:sldId id="284" r:id="rId31"/>
    <p:sldId id="293" r:id="rId32"/>
    <p:sldId id="294" r:id="rId33"/>
    <p:sldId id="302" r:id="rId34"/>
    <p:sldId id="319" r:id="rId35"/>
    <p:sldId id="257" r:id="rId36"/>
    <p:sldId id="315" r:id="rId37"/>
    <p:sldId id="258" r:id="rId38"/>
    <p:sldId id="325" r:id="rId39"/>
    <p:sldId id="330" r:id="rId40"/>
    <p:sldId id="331" r:id="rId41"/>
    <p:sldId id="334" r:id="rId42"/>
    <p:sldId id="333" r:id="rId43"/>
    <p:sldId id="332" r:id="rId44"/>
    <p:sldId id="265" r:id="rId45"/>
    <p:sldId id="266" r:id="rId46"/>
    <p:sldId id="320" r:id="rId47"/>
    <p:sldId id="270" r:id="rId48"/>
    <p:sldId id="268" r:id="rId49"/>
    <p:sldId id="308" r:id="rId50"/>
    <p:sldId id="309" r:id="rId51"/>
    <p:sldId id="310" r:id="rId52"/>
    <p:sldId id="311" r:id="rId53"/>
    <p:sldId id="313" r:id="rId54"/>
    <p:sldId id="312" r:id="rId55"/>
    <p:sldId id="314" r:id="rId5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8AB03-3547-42EC-94E3-84DF37D0C3A0}" type="datetimeFigureOut">
              <a:rPr lang="es-CO" smtClean="0"/>
              <a:t>12/08/2020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0E160-F37B-445C-8A72-D72BFF9C04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124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dirty="0"/>
              <a:t>Aumentar su influencia equivale a aumentar su liderazgo.</a:t>
            </a:r>
            <a:endParaRPr lang="es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s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8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3F025-DCFC-9A44-B024-D68AE1F3BDD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4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873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2ADB-E024-8242-BCB6-25E40B6634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226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946E-A85A-694C-9942-BE32DADE49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037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1850-E136-B747-A302-B9F0BCFAC1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928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2D18-B722-1642-8273-895E3DBF8D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466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03-0130-55_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75"/>
          <a:stretch>
            <a:fillRect/>
          </a:stretch>
        </p:blipFill>
        <p:spPr bwMode="auto">
          <a:xfrm>
            <a:off x="0" y="5805488"/>
            <a:ext cx="121920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18C8D-4DA8-4025-A2CA-508333F6494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577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F5635-BA9B-4EE5-95BF-DFDFBBBE47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146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D12D7-9370-421A-A4B4-9164A3FA55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650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6B56-66D1-405A-B059-ED6E657D6D5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68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77B25-594B-46B5-BBEB-B5E7B68564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767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33CC0-72F6-4537-A81F-2E2AA19377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4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967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94D07-6731-4B5E-8E76-64932B99EB0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798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8A955-D9CE-48AC-A278-E92CDFBFDF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413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D4C3A-B027-47A5-9E5A-43CA75B00C5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300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91A28-F779-4AF0-953B-E029361A101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863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D7225-58C5-4F95-89BA-C00516C7B3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787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1B11B-73AC-42FE-B9B2-DDD9AE37CF8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709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6BDCA-7610-42B2-9685-F819BD6FA1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145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1F996-2766-49DB-8312-86D7293553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6681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ítulo y 2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862FB-4DA2-4E4B-B8B8-0B4C141C002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953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B7C2E-32ED-488E-A9F3-C1476051FE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48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4154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C9ED7-2F94-4AA7-AFC9-92D4A46BE5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898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4979C-9C5A-41E1-9379-68D55E9ACC3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428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3996E-2E71-45DF-B50A-1B2A25ED563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096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666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9796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9312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144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732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395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19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470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315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971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8505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5459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316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786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474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482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89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18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0290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4598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6420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997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794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964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8467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991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444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083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78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0811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572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0823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227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5754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322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0139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6514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400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560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60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87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2921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4287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3789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9788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5064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2195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7939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047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0717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85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4980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3581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2247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5091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3084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7964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9339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9287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49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27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5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12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3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90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43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12/8/2020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00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12/8/2020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10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12/8/2020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23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12/8/2020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17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12/8/2020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50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12/8/2020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4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12/8/2020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0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41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12/8/2020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40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12/8/2020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3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12/8/2020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37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12/8/2020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895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34733" y="866776"/>
            <a:ext cx="9457267" cy="16621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6568" y="2349501"/>
            <a:ext cx="5922433" cy="4392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72201" y="2349501"/>
            <a:ext cx="5922433" cy="4392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FB2E0F4-29A3-47C9-A088-B21167F2024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3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SmartArt 2"/>
          <p:cNvSpPr>
            <a:spLocks noGrp="1"/>
          </p:cNvSpPr>
          <p:nvPr>
            <p:ph type="dgm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s-ES" altLang="es-CO">
                <a:solidFill>
                  <a:prstClr val="black">
                    <a:lumMod val="65000"/>
                    <a:lumOff val="35000"/>
                  </a:prstClr>
                </a:solidFill>
              </a:rPr>
              <a:t>Carmen Mellado. Prof de FOL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0E5CDE5-0162-4F7A-83B5-51016CA38188}" type="slidenum">
              <a:rPr lang="es-ES" altLang="es-CO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alt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2095"/>
      </p:ext>
    </p:extLst>
  </p:cSld>
  <p:clrMapOvr>
    <a:masterClrMapping/>
  </p:clrMapOvr>
  <p:transition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3924300"/>
            <a:ext cx="10972800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D92DE-CDEE-43AC-9EE5-EFA508E65219}" type="slidenum">
              <a:rPr lang="en-US" altLang="es-CO">
                <a:solidFill>
                  <a:srgbClr val="FFFFFF"/>
                </a:solidFill>
              </a:rPr>
              <a:pPr/>
              <a:t>‹Nº›</a:t>
            </a:fld>
            <a:endParaRPr lang="en-US" altLang="es-C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65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18721-C88D-4EF7-B788-4B354E654E52}" type="slidenum">
              <a:rPr lang="en-US" altLang="es-CO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alt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284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6F11-553C-B34D-88F7-5E0CC421CE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47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9153-598A-A74F-B5D8-E8B7E9337D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7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944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6C84-486C-9744-BBC4-31090A9267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41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5F6B-F622-D94B-A947-D97DDBACD5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56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F85A-C16A-5F40-90A3-4C5922C455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41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65A-836D-554F-B647-5A0D28002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63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4BE6-C7C5-634B-BD12-C421C616B9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895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2ADB-E024-8242-BCB6-25E40B6634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946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946E-A85A-694C-9942-BE32DADE49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11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1850-E136-B747-A302-B9F0BCFAC1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657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2D18-B722-1642-8273-895E3DBF8D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965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6F11-553C-B34D-88F7-5E0CC421CE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3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917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9153-598A-A74F-B5D8-E8B7E9337D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911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6C84-486C-9744-BBC4-31090A9267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629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5F6B-F622-D94B-A947-D97DDBACD5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187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F85A-C16A-5F40-90A3-4C5922C455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438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65A-836D-554F-B647-5A0D28002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30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4BE6-C7C5-634B-BD12-C421C616B9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181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2ADB-E024-8242-BCB6-25E40B6634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601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946E-A85A-694C-9942-BE32DADE49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825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1850-E136-B747-A302-B9F0BCFAC1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157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2D18-B722-1642-8273-895E3DBF8D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6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817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6F11-553C-B34D-88F7-5E0CC421CE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608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9153-598A-A74F-B5D8-E8B7E9337D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773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6C84-486C-9744-BBC4-31090A9267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276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5F6B-F622-D94B-A947-D97DDBACD5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385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F85A-C16A-5F40-90A3-4C5922C455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137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65A-836D-554F-B647-5A0D28002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366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4BE6-C7C5-634B-BD12-C421C616B9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76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2ADB-E024-8242-BCB6-25E40B6634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630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946E-A85A-694C-9942-BE32DADE49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367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1850-E136-B747-A302-B9F0BCFAC1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2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160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2D18-B722-1642-8273-895E3DBF8D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197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6F11-553C-B34D-88F7-5E0CC421CE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178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9153-598A-A74F-B5D8-E8B7E9337D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207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6C84-486C-9744-BBC4-31090A9267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76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5F6B-F622-D94B-A947-D97DDBACD5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315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F85A-C16A-5F40-90A3-4C5922C455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515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65A-836D-554F-B647-5A0D28002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984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4BE6-C7C5-634B-BD12-C421C616B9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529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2ADB-E024-8242-BCB6-25E40B6634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099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946E-A85A-694C-9942-BE32DADE49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9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219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1850-E136-B747-A302-B9F0BCFAC1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547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2D18-B722-1642-8273-895E3DBF8D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329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6F11-553C-B34D-88F7-5E0CC421CE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083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9153-598A-A74F-B5D8-E8B7E9337D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298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6C84-486C-9744-BBC4-31090A9267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041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5F6B-F622-D94B-A947-D97DDBACD5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284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F85A-C16A-5F40-90A3-4C5922C455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534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65A-836D-554F-B647-5A0D28002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184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4BE6-C7C5-634B-BD12-C421C616B9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368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2ADB-E024-8242-BCB6-25E40B6634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2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526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946E-A85A-694C-9942-BE32DADE49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62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1850-E136-B747-A302-B9F0BCFAC1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96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2D18-B722-1642-8273-895E3DBF8D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764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6F11-553C-B34D-88F7-5E0CC421CE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113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9153-598A-A74F-B5D8-E8B7E9337D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879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6C84-486C-9744-BBC4-31090A9267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625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5F6B-F622-D94B-A947-D97DDBACD5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528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F85A-C16A-5F40-90A3-4C5922C455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510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65A-836D-554F-B647-5A0D28002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345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4BE6-C7C5-634B-BD12-C421C616B9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9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06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4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+mj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+mj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1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Garamond" panose="020204040303010108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8C368B-3098-45F1-91FC-DA5C13BFD4C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9" name="Picture 9" descr="03-0130-55_JPG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75"/>
          <a:stretch>
            <a:fillRect/>
          </a:stretch>
        </p:blipFill>
        <p:spPr bwMode="auto">
          <a:xfrm>
            <a:off x="0" y="5805488"/>
            <a:ext cx="121920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52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  <p:sldLayoutId id="2147483895" r:id="rId18"/>
    <p:sldLayoutId id="2147483896" r:id="rId1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9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3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80D78-B2AC-4507-9502-E36231100F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1F945-D4A1-42A3-A929-6CB4907AA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1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9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8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12/8/2020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9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F943D1B-3E64-314A-B09B-1BC8E29C30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1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F943D1B-3E64-314A-B09B-1BC8E29C30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4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F943D1B-3E64-314A-B09B-1BC8E29C30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2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F943D1B-3E64-314A-B09B-1BC8E29C30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6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F943D1B-3E64-314A-B09B-1BC8E29C30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9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F943D1B-3E64-314A-B09B-1BC8E29C30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3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5" y="368491"/>
            <a:ext cx="11341288" cy="623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9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Gill Sans MT"/>
                <a:cs typeface="Gill Sans MT"/>
              </a:rPr>
              <a:t>INTRODUCCION</a:t>
            </a:r>
            <a:endParaRPr lang="en-US" sz="3200" b="1" dirty="0">
              <a:solidFill>
                <a:srgbClr val="008000"/>
              </a:solidFill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380" y="1600200"/>
            <a:ext cx="8229600" cy="525462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800" u="sng" dirty="0">
                <a:latin typeface="Gill Sans MT"/>
                <a:cs typeface="Gill Sans MT"/>
              </a:rPr>
              <a:t>Llamado</a:t>
            </a:r>
            <a:r>
              <a:rPr lang="es-ES_tradnl" sz="2800" dirty="0">
                <a:latin typeface="Gill Sans MT"/>
                <a:cs typeface="Gill Sans MT"/>
              </a:rPr>
              <a:t> se refiere a la </a:t>
            </a:r>
            <a:r>
              <a:rPr lang="es-ES_tradnl" sz="2800" u="sng" dirty="0">
                <a:latin typeface="Gill Sans MT"/>
                <a:cs typeface="Gill Sans MT"/>
              </a:rPr>
              <a:t>misión del líder </a:t>
            </a:r>
            <a:r>
              <a:rPr lang="es-ES_tradnl" sz="2800" dirty="0">
                <a:latin typeface="Gill Sans MT"/>
                <a:cs typeface="Gill Sans MT"/>
              </a:rPr>
              <a:t>(propósito, responsabilidad, rol, significado) en el mundo, en relación a Dios y a nuestro prójimo. 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El llamado es </a:t>
            </a:r>
            <a:r>
              <a:rPr lang="es-ES_tradnl" sz="2800" u="sng" dirty="0">
                <a:latin typeface="Gill Sans MT"/>
                <a:cs typeface="Gill Sans MT"/>
              </a:rPr>
              <a:t>general y particula</a:t>
            </a:r>
            <a:r>
              <a:rPr lang="es-ES_tradnl" sz="2800" dirty="0">
                <a:latin typeface="Gill Sans MT"/>
                <a:cs typeface="Gill Sans MT"/>
              </a:rPr>
              <a:t>r. </a:t>
            </a:r>
            <a:r>
              <a:rPr lang="es-ES_tradnl" sz="2800" u="sng" dirty="0">
                <a:latin typeface="Gill Sans MT"/>
                <a:cs typeface="Gill Sans MT"/>
              </a:rPr>
              <a:t>Todos tenemos una responsabilidad en común </a:t>
            </a:r>
            <a:r>
              <a:rPr lang="es-ES_tradnl" sz="2800" dirty="0">
                <a:latin typeface="Gill Sans MT"/>
                <a:cs typeface="Gill Sans MT"/>
              </a:rPr>
              <a:t>como seres humanos en el mundo, y a su vez, </a:t>
            </a:r>
            <a:r>
              <a:rPr lang="es-ES_tradnl" sz="2800" u="sng" dirty="0">
                <a:latin typeface="Gill Sans MT"/>
                <a:cs typeface="Gill Sans MT"/>
              </a:rPr>
              <a:t>todos tenemos un rol único que desempeñar en la vida</a:t>
            </a:r>
            <a:r>
              <a:rPr lang="es-ES_tradnl" sz="2800" dirty="0">
                <a:latin typeface="Gill Sans MT"/>
                <a:cs typeface="Gill Sans MT"/>
              </a:rPr>
              <a:t>. El cumplir nuestro </a:t>
            </a:r>
            <a:r>
              <a:rPr lang="es-ES_tradnl" sz="2800" u="sng" dirty="0">
                <a:latin typeface="Gill Sans MT"/>
                <a:cs typeface="Gill Sans MT"/>
              </a:rPr>
              <a:t>llamado general</a:t>
            </a:r>
            <a:r>
              <a:rPr lang="es-ES_tradnl" sz="2800" dirty="0">
                <a:latin typeface="Gill Sans MT"/>
                <a:cs typeface="Gill Sans MT"/>
              </a:rPr>
              <a:t> es el fundamento para cumplir nuestro </a:t>
            </a:r>
            <a:r>
              <a:rPr lang="es-ES_tradnl" sz="2800" u="sng" dirty="0">
                <a:latin typeface="Gill Sans MT"/>
                <a:cs typeface="Gill Sans MT"/>
              </a:rPr>
              <a:t>llamado(s) particular</a:t>
            </a:r>
            <a:r>
              <a:rPr lang="es-ES_tradnl" sz="2800" dirty="0">
                <a:latin typeface="Gill Sans MT"/>
                <a:cs typeface="Gill Sans MT"/>
              </a:rPr>
              <a:t>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B. DOS TIPOS DE LLAMADO</a:t>
            </a:r>
            <a:endParaRPr lang="en-US" sz="3000" dirty="0">
              <a:solidFill>
                <a:srgbClr val="008000"/>
              </a:solidFill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El llamado es tanto </a:t>
            </a:r>
            <a:r>
              <a:rPr lang="es-ES_tradnl" sz="2800" u="sng" dirty="0">
                <a:latin typeface="Gill Sans MT"/>
                <a:cs typeface="Gill Sans MT"/>
              </a:rPr>
              <a:t>genera</a:t>
            </a:r>
            <a:r>
              <a:rPr lang="es-ES_tradnl" sz="2800" dirty="0">
                <a:latin typeface="Gill Sans MT"/>
                <a:cs typeface="Gill Sans MT"/>
              </a:rPr>
              <a:t>l como </a:t>
            </a:r>
            <a:r>
              <a:rPr lang="es-ES_tradnl" sz="2800" u="sng" dirty="0">
                <a:latin typeface="Gill Sans MT"/>
                <a:cs typeface="Gill Sans MT"/>
              </a:rPr>
              <a:t>particular</a:t>
            </a:r>
            <a:r>
              <a:rPr lang="es-ES_tradnl" sz="2800" dirty="0">
                <a:latin typeface="Gill Sans MT"/>
                <a:cs typeface="Gill Sans MT"/>
              </a:rPr>
              <a:t>. Todos tenemos una </a:t>
            </a:r>
            <a:r>
              <a:rPr lang="es-ES_tradnl" sz="2800" u="sng" dirty="0">
                <a:latin typeface="Gill Sans MT"/>
                <a:cs typeface="Gill Sans MT"/>
              </a:rPr>
              <a:t>responsabilidad en común </a:t>
            </a:r>
            <a:r>
              <a:rPr lang="es-ES_tradnl" sz="2800" dirty="0">
                <a:latin typeface="Gill Sans MT"/>
                <a:cs typeface="Gill Sans MT"/>
              </a:rPr>
              <a:t>para servir a hombres y mujeres y adicionalmente cada uno de nosotros tiene </a:t>
            </a:r>
            <a:r>
              <a:rPr lang="es-ES_tradnl" sz="2800" u="sng" dirty="0">
                <a:latin typeface="Gill Sans MT"/>
                <a:cs typeface="Gill Sans MT"/>
              </a:rPr>
              <a:t>un rol único </a:t>
            </a:r>
            <a:r>
              <a:rPr lang="es-ES_tradnl" sz="2800" dirty="0">
                <a:latin typeface="Gill Sans MT"/>
                <a:cs typeface="Gill Sans MT"/>
              </a:rPr>
              <a:t>que cumplir en el mundo. 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Es al conocer y vivir nuestro llamado </a:t>
            </a:r>
            <a:r>
              <a:rPr lang="es-ES_tradnl" sz="2800" i="1" dirty="0">
                <a:latin typeface="Gill Sans MT"/>
                <a:cs typeface="Gill Sans MT"/>
              </a:rPr>
              <a:t>general</a:t>
            </a:r>
            <a:r>
              <a:rPr lang="es-ES_tradnl" sz="2800" dirty="0">
                <a:latin typeface="Gill Sans MT"/>
                <a:cs typeface="Gill Sans MT"/>
              </a:rPr>
              <a:t> (lo que se espera que todos hagamos) que somos capaces de identificar nuestro llamado </a:t>
            </a:r>
            <a:r>
              <a:rPr lang="es-ES_tradnl" sz="2800" i="1" dirty="0">
                <a:latin typeface="Gill Sans MT"/>
                <a:cs typeface="Gill Sans MT"/>
              </a:rPr>
              <a:t>particular.</a:t>
            </a:r>
            <a:r>
              <a:rPr lang="es-ES_tradnl" sz="2800" dirty="0">
                <a:latin typeface="Gill Sans MT"/>
                <a:cs typeface="Gill Sans MT"/>
              </a:rPr>
              <a:t> </a:t>
            </a:r>
            <a:endParaRPr lang="es-ES_tradnl" dirty="0">
              <a:latin typeface="Gill Sans MT"/>
              <a:cs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dirty="0" smtClean="0">
                <a:solidFill>
                  <a:srgbClr val="008000"/>
                </a:solidFill>
                <a:latin typeface="Gill Sans MT"/>
                <a:cs typeface="Gill Sans MT"/>
              </a:rPr>
              <a:t>INTRODUCCION </a:t>
            </a:r>
            <a:r>
              <a:rPr lang="es-ES_tradnl" sz="2000" dirty="0">
                <a:solidFill>
                  <a:srgbClr val="008000"/>
                </a:solidFill>
                <a:latin typeface="Gill Sans MT"/>
                <a:cs typeface="Gill Sans MT"/>
              </a:rPr>
              <a:t>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380" y="1152024"/>
            <a:ext cx="8528420" cy="525462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300" dirty="0">
                <a:latin typeface="Gill Sans MT"/>
                <a:cs typeface="Gill Sans MT"/>
              </a:rPr>
              <a:t>El llamado personal se cumple a través del desarrollo de talentos, dones, experiencias, trasfondo, contexto social, y pasiones. Identificar este conjunto único, ayuda a los líderes a darle forma a su </a:t>
            </a:r>
            <a:r>
              <a:rPr lang="es-ES_tradnl" sz="2300" i="1" dirty="0">
                <a:latin typeface="Gill Sans MT"/>
                <a:cs typeface="Gill Sans MT"/>
              </a:rPr>
              <a:t>agenda</a:t>
            </a:r>
            <a:r>
              <a:rPr lang="es-ES_tradnl" sz="2300" dirty="0">
                <a:latin typeface="Gill Sans MT"/>
                <a:cs typeface="Gill Sans MT"/>
              </a:rPr>
              <a:t> y a su liderazgo. </a:t>
            </a:r>
          </a:p>
          <a:p>
            <a:pPr lvl="1">
              <a:lnSpc>
                <a:spcPct val="110000"/>
              </a:lnSpc>
              <a:buClr>
                <a:schemeClr val="accent3"/>
              </a:buClr>
            </a:pPr>
            <a:r>
              <a:rPr lang="es-ES_tradnl" sz="2100" dirty="0">
                <a:latin typeface="Gill Sans MT"/>
                <a:cs typeface="Gill Sans MT"/>
              </a:rPr>
              <a:t>Le da enfoque al liderazgo </a:t>
            </a:r>
          </a:p>
          <a:p>
            <a:pPr lvl="1">
              <a:lnSpc>
                <a:spcPct val="110000"/>
              </a:lnSpc>
              <a:buClr>
                <a:schemeClr val="accent3"/>
              </a:buClr>
            </a:pPr>
            <a:r>
              <a:rPr lang="es-ES_tradnl" sz="2100" dirty="0">
                <a:latin typeface="Gill Sans MT"/>
                <a:cs typeface="Gill Sans MT"/>
              </a:rPr>
              <a:t>Maximiza el impacto del líder en su esfera de responsabilidad. </a:t>
            </a:r>
          </a:p>
          <a:p>
            <a:pPr lvl="1">
              <a:lnSpc>
                <a:spcPct val="110000"/>
              </a:lnSpc>
              <a:buClr>
                <a:schemeClr val="accent3"/>
              </a:buClr>
            </a:pPr>
            <a:r>
              <a:rPr lang="es-ES_tradnl" sz="2100" dirty="0">
                <a:latin typeface="Gill Sans MT"/>
                <a:cs typeface="Gill Sans MT"/>
              </a:rPr>
              <a:t>Aumenta la confianza y la motivación. </a:t>
            </a:r>
          </a:p>
          <a:p>
            <a:pPr lvl="1">
              <a:lnSpc>
                <a:spcPct val="110000"/>
              </a:lnSpc>
              <a:buClr>
                <a:schemeClr val="accent3"/>
              </a:buClr>
            </a:pPr>
            <a:r>
              <a:rPr lang="es-ES_tradnl" sz="2100" dirty="0">
                <a:latin typeface="Gill Sans MT"/>
                <a:cs typeface="Gill Sans MT"/>
              </a:rPr>
              <a:t>Le da libertad al líder para apreciar las contribuciones de los demás sin sentirse intimidado. 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300" dirty="0">
                <a:latin typeface="Gill Sans MT"/>
                <a:cs typeface="Gill Sans MT"/>
              </a:rPr>
              <a:t>Un líder con un alto sentido de su llamado puede responder a los desafíos de la vida con convicción, principios y valores.</a:t>
            </a:r>
          </a:p>
          <a:p>
            <a:pPr marL="0" indent="0">
              <a:lnSpc>
                <a:spcPct val="110000"/>
              </a:lnSpc>
              <a:buClr>
                <a:srgbClr val="008000"/>
              </a:buClr>
              <a:buNone/>
            </a:pPr>
            <a:endParaRPr lang="en-US" sz="2600" dirty="0">
              <a:latin typeface="Gill Sans MT"/>
              <a:cs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Gill Sans MT"/>
                <a:cs typeface="Gill Sans MT"/>
              </a:rPr>
              <a:t>HISTORIA </a:t>
            </a:r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DE APERTURA: </a:t>
            </a:r>
            <a:b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</a:br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Nelson Mandela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380" y="1600200"/>
            <a:ext cx="8528420" cy="525462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600" dirty="0">
                <a:latin typeface="Gill Sans MT"/>
                <a:cs typeface="Gill Sans MT"/>
              </a:rPr>
              <a:t>Nació el 18 de Julio de 1918, en </a:t>
            </a:r>
            <a:r>
              <a:rPr lang="es-ES_tradnl" sz="2600" dirty="0" err="1">
                <a:latin typeface="Gill Sans MT"/>
                <a:cs typeface="Gill Sans MT"/>
              </a:rPr>
              <a:t>Mveso</a:t>
            </a:r>
            <a:r>
              <a:rPr lang="es-ES_tradnl" sz="2600" dirty="0">
                <a:latin typeface="Gill Sans MT"/>
                <a:cs typeface="Gill Sans MT"/>
              </a:rPr>
              <a:t>, </a:t>
            </a:r>
            <a:r>
              <a:rPr lang="es-ES_tradnl" sz="2600" dirty="0" err="1">
                <a:latin typeface="Gill Sans MT"/>
                <a:cs typeface="Gill Sans MT"/>
              </a:rPr>
              <a:t>Transkei</a:t>
            </a:r>
            <a:r>
              <a:rPr lang="es-ES_tradnl" sz="2600" dirty="0">
                <a:latin typeface="Gill Sans MT"/>
                <a:cs typeface="Gill Sans MT"/>
              </a:rPr>
              <a:t>, </a:t>
            </a:r>
            <a:r>
              <a:rPr lang="es-ES_tradnl" sz="2600" dirty="0" err="1">
                <a:latin typeface="Gill Sans MT"/>
                <a:cs typeface="Gill Sans MT"/>
              </a:rPr>
              <a:t>Sudafrica</a:t>
            </a:r>
            <a:r>
              <a:rPr lang="es-ES_tradnl" sz="2600" dirty="0">
                <a:latin typeface="Gill Sans MT"/>
                <a:cs typeface="Gill Sans MT"/>
              </a:rPr>
              <a:t>.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600" dirty="0">
                <a:latin typeface="Gill Sans MT"/>
                <a:cs typeface="Gill Sans MT"/>
              </a:rPr>
              <a:t>Se involucró activamente en el movimiento anti-apartheid en sus veintes y se unió al Congreso Nacional Africano (ANC) en 1942. 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600" dirty="0">
                <a:latin typeface="Gill Sans MT"/>
                <a:cs typeface="Gill Sans MT"/>
              </a:rPr>
              <a:t>Por 20 años, </a:t>
            </a:r>
            <a:r>
              <a:rPr lang="es-ES_tradnl" sz="2600" dirty="0" smtClean="0">
                <a:latin typeface="Gill Sans MT"/>
                <a:cs typeface="Gill Sans MT"/>
              </a:rPr>
              <a:t>dirigió </a:t>
            </a:r>
            <a:r>
              <a:rPr lang="es-ES_tradnl" sz="2600" dirty="0">
                <a:latin typeface="Gill Sans MT"/>
                <a:cs typeface="Gill Sans MT"/>
              </a:rPr>
              <a:t>una campaña de resistencia contra el gobierno sudafricano y sus políticas racistas. 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600" dirty="0">
                <a:latin typeface="Gill Sans MT"/>
                <a:cs typeface="Gill Sans MT"/>
              </a:rPr>
              <a:t>Mandela estuvo 27 años en prisión.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600" dirty="0">
                <a:latin typeface="Gill Sans MT"/>
                <a:cs typeface="Gill Sans MT"/>
              </a:rPr>
              <a:t>Fue liberado en 1990 después de una campaña internacional para su liberación, en medio de una escalada civil de violencia.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Gill Sans MT"/>
                <a:cs typeface="Gill Sans MT"/>
              </a:rPr>
              <a:t>HISTORIA </a:t>
            </a:r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DE APERTURA: </a:t>
            </a:r>
            <a:b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</a:br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Nelson Mandela </a:t>
            </a:r>
            <a:r>
              <a:rPr lang="en-US" sz="2000" dirty="0">
                <a:solidFill>
                  <a:srgbClr val="008000"/>
                </a:solidFill>
                <a:latin typeface="Gill Sans MT"/>
                <a:cs typeface="Gill Sans MT"/>
              </a:rPr>
              <a:t>(2)</a:t>
            </a:r>
            <a:endParaRPr lang="en-US" sz="3200" dirty="0">
              <a:solidFill>
                <a:srgbClr val="008000"/>
              </a:solidFill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379" y="1323160"/>
            <a:ext cx="8789678" cy="525462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600" dirty="0">
                <a:latin typeface="Gill Sans MT"/>
                <a:cs typeface="Gill Sans MT"/>
              </a:rPr>
              <a:t>Mandela se unió en negociaciones con el Presidente Nacionalista F. W. de </a:t>
            </a:r>
            <a:r>
              <a:rPr lang="es-ES_tradnl" sz="2600" dirty="0" err="1">
                <a:latin typeface="Gill Sans MT"/>
                <a:cs typeface="Gill Sans MT"/>
              </a:rPr>
              <a:t>Klerk</a:t>
            </a:r>
            <a:r>
              <a:rPr lang="es-ES_tradnl" sz="2600" dirty="0">
                <a:latin typeface="Gill Sans MT"/>
                <a:cs typeface="Gill Sans MT"/>
              </a:rPr>
              <a:t> para abolir el apartheid y ambos fueron recompensados con el Premio Nobel de Paz por sus esfuerzos en desmantelar el sistema de apartheid del país. 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600" dirty="0">
                <a:latin typeface="Gill Sans MT"/>
                <a:cs typeface="Gill Sans MT"/>
              </a:rPr>
              <a:t>En1994, Mandela estableció elecciones </a:t>
            </a:r>
            <a:r>
              <a:rPr lang="es-ES_tradnl" sz="2600" dirty="0" err="1">
                <a:latin typeface="Gill Sans MT"/>
                <a:cs typeface="Gill Sans MT"/>
              </a:rPr>
              <a:t>multiracionales</a:t>
            </a:r>
            <a:r>
              <a:rPr lang="es-ES_tradnl" sz="2600" dirty="0">
                <a:latin typeface="Gill Sans MT"/>
                <a:cs typeface="Gill Sans MT"/>
              </a:rPr>
              <a:t> y llevó al ANC a la victoria, y fue establecido como el primer presidente negro de Sudáfrica. 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600" dirty="0">
                <a:latin typeface="Gill Sans MT"/>
                <a:cs typeface="Gill Sans MT"/>
              </a:rPr>
              <a:t>Su gobierno se enfocó en desmantelar el legado del apartheid a través de combatir el racismo institucionalizado, la pobreza y la desigualdad, y promovió la reconciliación racial.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endParaRPr lang="en-GB" sz="27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Gill Sans MT"/>
                <a:cs typeface="Gill Sans MT"/>
              </a:rPr>
              <a:t>HISTORIA </a:t>
            </a:r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DE APERTURA: </a:t>
            </a:r>
            <a:b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</a:br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Nelson Mandela </a:t>
            </a:r>
            <a:r>
              <a:rPr lang="en-US" sz="2000" dirty="0">
                <a:solidFill>
                  <a:srgbClr val="008000"/>
                </a:solidFill>
                <a:latin typeface="Gill Sans MT"/>
                <a:cs typeface="Gill Sans MT"/>
              </a:rPr>
              <a:t>(3)</a:t>
            </a:r>
            <a:endParaRPr lang="en-US" sz="3200" dirty="0">
              <a:solidFill>
                <a:srgbClr val="008000"/>
              </a:solidFill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619" y="1284288"/>
            <a:ext cx="8724364" cy="525462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Clr>
                <a:srgbClr val="008000"/>
              </a:buClr>
              <a:buNone/>
            </a:pPr>
            <a:r>
              <a:rPr lang="es-ES_tradnl" sz="2800" b="1" dirty="0">
                <a:latin typeface="Gill Sans MT"/>
                <a:cs typeface="Gill Sans MT"/>
              </a:rPr>
              <a:t>Lecciones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Nelson Mandela descubrió su llamado temprano en su vida. Algo sucedió que desencadenó que entendiera su llamado. 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La pasión fue el corazón de su llamado.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Su llamado se centró en otros, basado en un interés por el bienestar de los demás.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Hubo un costo significativo en seguir su llamado. 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Su compromiso con el llamado de vida le permitió seguir adelante.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Los resultados de perseguir y comprometerse con su llamado tuvieron un impacto a nivel nacional, continental y global.</a:t>
            </a:r>
          </a:p>
          <a:p>
            <a:pPr marL="0" indent="0">
              <a:lnSpc>
                <a:spcPct val="110000"/>
              </a:lnSpc>
              <a:buClr>
                <a:srgbClr val="008000"/>
              </a:buClr>
              <a:buNone/>
            </a:pPr>
            <a:endParaRPr lang="en-GB" sz="25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</a:t>
            </a:r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Gill Sans MT"/>
                <a:cs typeface="Gill Sans MT"/>
              </a:rPr>
              <a:t>IDENTIFICA </a:t>
            </a:r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TU LLAMADO PARTICULAR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08761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Clr>
                <a:srgbClr val="008000"/>
              </a:buClr>
              <a:buNone/>
            </a:pPr>
            <a:r>
              <a:rPr lang="es-ES_tradnl" sz="2800" b="1" dirty="0">
                <a:latin typeface="Gill Sans MT"/>
                <a:cs typeface="Gill Sans MT"/>
              </a:rPr>
              <a:t>Ejercicio</a:t>
            </a:r>
            <a:r>
              <a:rPr lang="es-ES_tradnl" sz="2800" dirty="0">
                <a:latin typeface="Gill Sans MT"/>
                <a:cs typeface="Gill Sans MT"/>
              </a:rPr>
              <a:t> </a:t>
            </a:r>
            <a:r>
              <a:rPr lang="es-ES_tradnl" sz="2800" b="1" dirty="0">
                <a:latin typeface="Gill Sans MT"/>
                <a:cs typeface="Gill Sans MT"/>
              </a:rPr>
              <a:t>(Reflexión)</a:t>
            </a:r>
            <a:endParaRPr lang="es-ES_tradnl" sz="2800" dirty="0">
              <a:latin typeface="Gill Sans MT"/>
              <a:cs typeface="Gill Sans MT"/>
            </a:endParaRPr>
          </a:p>
          <a:p>
            <a:pPr marL="0" indent="0">
              <a:lnSpc>
                <a:spcPct val="110000"/>
              </a:lnSpc>
              <a:buClr>
                <a:srgbClr val="008000"/>
              </a:buClr>
              <a:buNone/>
            </a:pPr>
            <a:r>
              <a:rPr lang="es-ES_tradnl" sz="2800" dirty="0">
                <a:latin typeface="Gill Sans MT"/>
                <a:cs typeface="Gill Sans MT"/>
              </a:rPr>
              <a:t>Preguntas útiles para identificar tu llamado particular: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¿En qué eres bueno?  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¿Qué tiendes a hacer?  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¿Qué te apasiona?  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¿Qué disfrutas hacer? 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¿Qué encuentras repugnante e intolerable?  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¿Qué estarías dispuesto a sacrificar en tu vida para cambiar algo?  </a:t>
            </a:r>
          </a:p>
          <a:p>
            <a:pPr marL="0" indent="0">
              <a:lnSpc>
                <a:spcPct val="110000"/>
              </a:lnSpc>
              <a:buClr>
                <a:srgbClr val="008000"/>
              </a:buClr>
              <a:buNone/>
            </a:pPr>
            <a:endParaRPr lang="en-US" sz="2800" dirty="0">
              <a:latin typeface="Gill Sans MT"/>
              <a:cs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F. BARRERAS PARA IDENTIFICAR EL LLAMADO DE VIDA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4446" y="1398045"/>
            <a:ext cx="8725988" cy="5323431"/>
          </a:xfrm>
        </p:spPr>
        <p:txBody>
          <a:bodyPr>
            <a:noAutofit/>
          </a:bodyPr>
          <a:lstStyle/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Falta de Conocimiento  </a:t>
            </a:r>
            <a:r>
              <a:rPr lang="es-ES_tradnl" sz="2000" dirty="0">
                <a:latin typeface="Gill Sans MT"/>
                <a:cs typeface="Gill Sans MT"/>
              </a:rPr>
              <a:t>(conocimiento de los dones y el llamado)</a:t>
            </a:r>
            <a:endParaRPr lang="es-ES_tradnl" sz="2800" dirty="0">
              <a:latin typeface="Gill Sans MT"/>
              <a:cs typeface="Gill Sans MT"/>
            </a:endParaRP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Miedo al Fracaso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Empleo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Educación </a:t>
            </a:r>
            <a:r>
              <a:rPr lang="es-ES_tradnl" sz="2000" dirty="0">
                <a:latin typeface="Gill Sans MT"/>
                <a:cs typeface="Gill Sans MT"/>
              </a:rPr>
              <a:t>(oportunidades de educación que pueden ser inconsistentes con los dones y el llamado de una persona) 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Falta de Apoyo  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Falta de </a:t>
            </a:r>
            <a:r>
              <a:rPr lang="es-ES_tradnl" sz="2800" dirty="0" err="1">
                <a:latin typeface="Gill Sans MT"/>
                <a:cs typeface="Gill Sans MT"/>
              </a:rPr>
              <a:t>Coaching</a:t>
            </a:r>
            <a:r>
              <a:rPr lang="es-ES_tradnl" sz="2800" dirty="0">
                <a:latin typeface="Gill Sans MT"/>
                <a:cs typeface="Gill Sans MT"/>
              </a:rPr>
              <a:t>/</a:t>
            </a:r>
            <a:r>
              <a:rPr lang="es-ES_tradnl" sz="2800" dirty="0" err="1">
                <a:latin typeface="Gill Sans MT"/>
                <a:cs typeface="Gill Sans MT"/>
              </a:rPr>
              <a:t>Mentoria</a:t>
            </a:r>
            <a:r>
              <a:rPr lang="es-ES_tradnl" sz="2800" dirty="0">
                <a:latin typeface="Gill Sans MT"/>
                <a:cs typeface="Gill Sans MT"/>
              </a:rPr>
              <a:t>   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Falta de Recursos Materiales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Imitar a otros </a:t>
            </a:r>
            <a:r>
              <a:rPr lang="es-ES_tradnl" sz="2000" dirty="0">
                <a:latin typeface="Gill Sans MT"/>
                <a:cs typeface="Gill Sans MT"/>
              </a:rPr>
              <a:t>(La tentación de imitar a otros debido a la admiración,  celos o la presión de grupo.)</a:t>
            </a:r>
          </a:p>
          <a:p>
            <a:pPr marL="0" indent="0">
              <a:lnSpc>
                <a:spcPct val="110000"/>
              </a:lnSpc>
              <a:buClr>
                <a:srgbClr val="008000"/>
              </a:buClr>
              <a:buNone/>
            </a:pPr>
            <a:endParaRPr lang="en-US" sz="2800" dirty="0">
              <a:latin typeface="Gill Sans MT"/>
              <a:cs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274638"/>
            <a:ext cx="9140825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G.</a:t>
            </a:r>
            <a:r>
              <a:rPr lang="en-US" sz="2700" b="1" dirty="0">
                <a:solidFill>
                  <a:srgbClr val="008000"/>
                </a:solidFill>
                <a:latin typeface="Gill Sans MT"/>
                <a:cs typeface="Gill Sans MT"/>
              </a:rPr>
              <a:t> </a:t>
            </a:r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CARACTERÍSTICAS DE UNA PERSONA QUE SIGUE SU LLAMADO DE VIDA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67861"/>
            <a:ext cx="8516983" cy="4525963"/>
          </a:xfrm>
        </p:spPr>
        <p:txBody>
          <a:bodyPr anchor="t">
            <a:noAutofit/>
          </a:bodyPr>
          <a:lstStyle/>
          <a:p>
            <a:pPr lvl="0"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Visionario: Sirve a una causa mayor que el mismo </a:t>
            </a:r>
          </a:p>
          <a:p>
            <a:pPr lvl="0"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Sirve a los intereses de otras personas</a:t>
            </a:r>
          </a:p>
          <a:p>
            <a:pPr lvl="0"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Inspirado</a:t>
            </a:r>
          </a:p>
          <a:p>
            <a:pPr lvl="0"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Tiene pasión</a:t>
            </a:r>
          </a:p>
          <a:p>
            <a:pPr lvl="0"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Motivado intrínsecamente</a:t>
            </a:r>
          </a:p>
          <a:p>
            <a:pPr lvl="0"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Contagioso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Tiene un sentido de dirección</a:t>
            </a:r>
          </a:p>
          <a:p>
            <a:pPr lvl="0"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Tiene un sentido de propósito</a:t>
            </a:r>
          </a:p>
          <a:p>
            <a:pPr lvl="0"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Tiene un pensamiento no dividido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endParaRPr lang="en-US" sz="2800" dirty="0">
              <a:latin typeface="Gill Sans MT"/>
              <a:cs typeface="Gill Sans MT"/>
            </a:endParaRPr>
          </a:p>
          <a:p>
            <a:pPr marL="0" indent="0">
              <a:lnSpc>
                <a:spcPct val="110000"/>
              </a:lnSpc>
              <a:buClr>
                <a:srgbClr val="008000"/>
              </a:buClr>
              <a:buNone/>
            </a:pPr>
            <a:endParaRPr lang="en-US" sz="2800" dirty="0">
              <a:latin typeface="Gill Sans MT"/>
              <a:cs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274638"/>
            <a:ext cx="9140825" cy="1143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Gill Sans MT"/>
                <a:cs typeface="Gill Sans MT"/>
              </a:rPr>
              <a:t>VAPLICACIONES </a:t>
            </a:r>
            <a:r>
              <a:rPr lang="en-US" sz="2400" b="1" dirty="0">
                <a:solidFill>
                  <a:srgbClr val="008000"/>
                </a:solidFill>
                <a:latin typeface="Gill Sans MT"/>
                <a:cs typeface="Gill Sans MT"/>
              </a:rPr>
              <a:t>PARA UNA TRANSFORMACIÓN PERSONAL, RELACIONAL, ORGANIZACIONAL Y SOCIAL</a:t>
            </a:r>
            <a:r>
              <a:rPr lang="en-US" sz="2400" dirty="0">
                <a:latin typeface="Gill Sans MT"/>
                <a:cs typeface="Gill Sans MT"/>
              </a:rPr>
              <a:t/>
            </a:r>
            <a:br>
              <a:rPr lang="en-US" sz="2400" dirty="0">
                <a:latin typeface="Gill Sans MT"/>
                <a:cs typeface="Gill Sans MT"/>
              </a:rPr>
            </a:br>
            <a:endParaRPr lang="en-US" sz="2400" dirty="0">
              <a:solidFill>
                <a:srgbClr val="008000"/>
              </a:solidFill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753348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rgbClr val="E68422"/>
                </a:solidFill>
                <a:latin typeface="Gill Sans MT"/>
                <a:cs typeface="Gill Sans MT"/>
              </a:rPr>
              <a:t>A.</a:t>
            </a:r>
            <a:r>
              <a:rPr lang="es-ES_tradnl" sz="2800" b="1" dirty="0">
                <a:solidFill>
                  <a:srgbClr val="E68422"/>
                </a:solidFill>
                <a:latin typeface="Gill Sans MT"/>
                <a:cs typeface="Gill Sans MT"/>
              </a:rPr>
              <a:t>	PERSONAL Y RELACIONAL</a:t>
            </a:r>
            <a:endParaRPr lang="es-ES_tradnl" sz="2800" dirty="0">
              <a:solidFill>
                <a:srgbClr val="E68422"/>
              </a:solidFill>
              <a:latin typeface="Gill Sans MT"/>
              <a:cs typeface="Gill Sans MT"/>
            </a:endParaRP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¿Cuál consideras que es tu llamado de vida? 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¿Qué pasos específicos vas a dar esta semana para reconocer y empezar a cumplir tu llamado de vida?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¿Qué obstáculos has enfrentado, o anticipas enfrentar, mientras que cumples tu llamado de vida?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7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27" y="207818"/>
            <a:ext cx="10390909" cy="641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81692" y="161572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UY" altLang="es-CO" sz="4800" b="1" u="sng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Dándole forma a nuestro Perfil de Liderazgo</a:t>
            </a:r>
            <a:endParaRPr lang="es-UY" altLang="es-CO" sz="4800" b="1" u="sng" dirty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292050" y="1910115"/>
            <a:ext cx="9540875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3366"/>
              </a:buClr>
              <a:buFont typeface="Wingdings" panose="05000000000000000000" pitchFamily="2" charset="2"/>
              <a:buChar char="q"/>
            </a:pPr>
            <a:r>
              <a:rPr lang="es-UY" altLang="es-CO" sz="3400" b="1" dirty="0" smtClean="0">
                <a:solidFill>
                  <a:srgbClr val="003366"/>
                </a:solidFill>
                <a:latin typeface="Lucida Sans" panose="020B0602030504020204" pitchFamily="34" charset="0"/>
              </a:rPr>
              <a:t>Estudio y Preparación</a:t>
            </a:r>
          </a:p>
          <a:p>
            <a:pPr eaLnBrk="1" hangingPunct="1">
              <a:buClr>
                <a:srgbClr val="003366"/>
              </a:buClr>
              <a:buFont typeface="Wingdings" panose="05000000000000000000" pitchFamily="2" charset="2"/>
              <a:buChar char="q"/>
            </a:pPr>
            <a:r>
              <a:rPr lang="es-UY" altLang="es-CO" sz="3400" b="1" dirty="0" smtClean="0">
                <a:solidFill>
                  <a:srgbClr val="003366"/>
                </a:solidFill>
                <a:latin typeface="Lucida Sans" panose="020B0602030504020204" pitchFamily="34" charset="0"/>
              </a:rPr>
              <a:t>Habilidades Adquiridas y Experiencias</a:t>
            </a:r>
          </a:p>
          <a:p>
            <a:pPr eaLnBrk="1" hangingPunct="1">
              <a:buClr>
                <a:srgbClr val="003366"/>
              </a:buClr>
              <a:buFont typeface="Wingdings" panose="05000000000000000000" pitchFamily="2" charset="2"/>
              <a:buChar char="q"/>
            </a:pPr>
            <a:r>
              <a:rPr lang="es-UY" altLang="es-CO" sz="3400" b="1" dirty="0" smtClean="0">
                <a:solidFill>
                  <a:srgbClr val="003366"/>
                </a:solidFill>
                <a:latin typeface="Lucida Sans" panose="020B0602030504020204" pitchFamily="34" charset="0"/>
              </a:rPr>
              <a:t>Llamado y Contextos</a:t>
            </a:r>
          </a:p>
          <a:p>
            <a:pPr eaLnBrk="1" hangingPunct="1">
              <a:buClr>
                <a:srgbClr val="003366"/>
              </a:buClr>
              <a:buFont typeface="Wingdings" panose="05000000000000000000" pitchFamily="2" charset="2"/>
              <a:buChar char="q"/>
            </a:pPr>
            <a:r>
              <a:rPr lang="es-UY" altLang="es-CO" sz="3400" b="1" dirty="0" smtClean="0">
                <a:solidFill>
                  <a:srgbClr val="003366"/>
                </a:solidFill>
                <a:latin typeface="Lucida Sans" panose="020B0602030504020204" pitchFamily="34" charset="0"/>
              </a:rPr>
              <a:t>Pasiones</a:t>
            </a:r>
            <a:endParaRPr lang="es-UY" altLang="es-CO" sz="3400" b="1" dirty="0">
              <a:solidFill>
                <a:srgbClr val="003366"/>
              </a:solidFill>
              <a:latin typeface="Lucida Sans" panose="020B0602030504020204" pitchFamily="34" charset="0"/>
            </a:endParaRPr>
          </a:p>
          <a:p>
            <a:pPr eaLnBrk="1" hangingPunct="1">
              <a:buClr>
                <a:srgbClr val="003366"/>
              </a:buClr>
              <a:buFont typeface="Wingdings" panose="05000000000000000000" pitchFamily="2" charset="2"/>
              <a:buChar char="q"/>
            </a:pPr>
            <a:r>
              <a:rPr lang="es-UY" altLang="es-CO" sz="3400" b="1" dirty="0" smtClean="0">
                <a:solidFill>
                  <a:srgbClr val="003366"/>
                </a:solidFill>
                <a:latin typeface="Lucida Sans" panose="020B0602030504020204" pitchFamily="34" charset="0"/>
              </a:rPr>
              <a:t>Dones y Talentos </a:t>
            </a:r>
            <a:endParaRPr lang="es-UY" altLang="es-CO" sz="3400" b="1" dirty="0">
              <a:solidFill>
                <a:srgbClr val="003366"/>
              </a:solidFill>
              <a:latin typeface="Lucida Sans" panose="020B0602030504020204" pitchFamily="34" charset="0"/>
            </a:endParaRPr>
          </a:p>
          <a:p>
            <a:pPr eaLnBrk="1" hangingPunct="1">
              <a:buClr>
                <a:srgbClr val="003366"/>
              </a:buClr>
              <a:buFont typeface="Wingdings" panose="05000000000000000000" pitchFamily="2" charset="2"/>
              <a:buChar char="q"/>
            </a:pPr>
            <a:r>
              <a:rPr lang="es-UY" altLang="es-CO" sz="3400" b="1" dirty="0" smtClean="0">
                <a:solidFill>
                  <a:srgbClr val="003366"/>
                </a:solidFill>
                <a:latin typeface="Lucida Sans" panose="020B0602030504020204" pitchFamily="34" charset="0"/>
              </a:rPr>
              <a:t>Temperamentos y Estilos de Liderazgo</a:t>
            </a:r>
            <a:endParaRPr lang="es-UY" altLang="es-CO" sz="3400" b="1" dirty="0">
              <a:solidFill>
                <a:srgbClr val="003366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7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6670" y="-702129"/>
            <a:ext cx="13522816" cy="806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5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951594" cy="663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7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9" y="0"/>
            <a:ext cx="12063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305" y="-347730"/>
            <a:ext cx="12582659" cy="767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11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4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1" y="90152"/>
            <a:ext cx="12076090" cy="676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78" y="361244"/>
            <a:ext cx="10645421" cy="594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8" y="158044"/>
            <a:ext cx="11966222" cy="68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490" y="231820"/>
            <a:ext cx="11178862" cy="64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3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7" y="96982"/>
            <a:ext cx="11790217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3646" y="309094"/>
            <a:ext cx="9633396" cy="636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880" y="274321"/>
            <a:ext cx="9715500" cy="61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91440"/>
            <a:ext cx="10504169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85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8794" y="334852"/>
            <a:ext cx="9800823" cy="623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0462" y="1094704"/>
            <a:ext cx="9916732" cy="481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3493" y="1690688"/>
            <a:ext cx="891218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10000"/>
              </a:lnSpc>
              <a:spcBef>
                <a:spcPct val="20000"/>
              </a:spcBef>
              <a:buClr>
                <a:srgbClr val="008000"/>
              </a:buClr>
              <a:buFont typeface="Arial"/>
              <a:buChar char="•"/>
            </a:pPr>
            <a:r>
              <a:rPr lang="es-ES_tradnl" sz="2800" dirty="0">
                <a:solidFill>
                  <a:srgbClr val="002060"/>
                </a:solidFill>
                <a:latin typeface="Gill Sans MT"/>
                <a:cs typeface="Gill Sans MT"/>
              </a:rPr>
              <a:t>La Preferencia de Acción del Liderazgo explora la forma en que somos naturalmente impulsados al liderazgo.</a:t>
            </a:r>
          </a:p>
          <a:p>
            <a:pPr marL="342900" indent="-342900" defTabSz="457200">
              <a:lnSpc>
                <a:spcPct val="110000"/>
              </a:lnSpc>
              <a:spcBef>
                <a:spcPct val="20000"/>
              </a:spcBef>
              <a:buClr>
                <a:srgbClr val="008000"/>
              </a:buClr>
              <a:buFont typeface="Arial"/>
              <a:buChar char="•"/>
            </a:pPr>
            <a:r>
              <a:rPr lang="es-ES_tradnl" sz="2800" dirty="0">
                <a:solidFill>
                  <a:srgbClr val="002060"/>
                </a:solidFill>
                <a:latin typeface="Gill Sans MT"/>
                <a:cs typeface="Gill Sans MT"/>
              </a:rPr>
              <a:t>Los líderes tienen preferencias de acción; es decir sus tendencias preferidas para la acción en diversas situaciones. Pueden ser Soñadores, Diseñadores, Desarrolladores, o Controladores. La mayoría de los líderes tendrán combinaciones de estas tendencias en diferentes grados. Estas tendencias a la acción también influyen, el aprendizaje, la comunicación, la motivación y estilos de ejecución.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05625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CO" sz="5400" b="1" dirty="0" smtClean="0">
                <a:solidFill>
                  <a:srgbClr val="C00000"/>
                </a:solidFill>
              </a:rPr>
              <a:t>Preferencia de Acción de Liderazgo</a:t>
            </a:r>
            <a:endParaRPr lang="es-CO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76400" y="120426"/>
            <a:ext cx="10515600" cy="1325563"/>
          </a:xfrm>
        </p:spPr>
        <p:txBody>
          <a:bodyPr>
            <a:normAutofit/>
          </a:bodyPr>
          <a:lstStyle/>
          <a:p>
            <a:r>
              <a:rPr lang="es-CO" sz="5400" b="1" dirty="0" smtClean="0">
                <a:solidFill>
                  <a:srgbClr val="C00000"/>
                </a:solidFill>
              </a:rPr>
              <a:t>4 Acciones de los Líderes</a:t>
            </a:r>
            <a:endParaRPr lang="es-CO" sz="54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/>
          </p:nvPr>
        </p:nvGraphicFramePr>
        <p:xfrm>
          <a:off x="1197735" y="1712891"/>
          <a:ext cx="9478851" cy="4404576"/>
        </p:xfrm>
        <a:graphic>
          <a:graphicData uri="http://schemas.openxmlformats.org/drawingml/2006/table">
            <a:tbl>
              <a:tblPr firstRow="1" bandRow="1"/>
              <a:tblGrid>
                <a:gridCol w="1716072"/>
                <a:gridCol w="7762779"/>
              </a:tblGrid>
              <a:tr h="5243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ACCIÓN </a:t>
                      </a:r>
                      <a:r>
                        <a:rPr lang="en-US" sz="2000" dirty="0" smtClean="0">
                          <a:effectLst/>
                          <a:latin typeface="Gill Sans MT"/>
                          <a:cs typeface="Gill Sans MT"/>
                        </a:rPr>
                        <a:t> </a:t>
                      </a:r>
                      <a:endParaRPr lang="en-US" sz="2000" dirty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TIENDE</a:t>
                      </a:r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 A…</a:t>
                      </a:r>
                      <a:r>
                        <a:rPr lang="en-US" sz="2000" dirty="0" smtClean="0">
                          <a:effectLst/>
                          <a:latin typeface="Gill Sans MT"/>
                          <a:cs typeface="Gill Sans MT"/>
                        </a:rPr>
                        <a:t> </a:t>
                      </a:r>
                      <a:endParaRPr lang="en-US" sz="2000" dirty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/>
                    </a:solidFill>
                  </a:tcPr>
                </a:tc>
              </a:tr>
              <a:tr h="5243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s-ES_tradnl" sz="2000" b="1" kern="1200" noProof="0" smtClean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Deseo</a:t>
                      </a:r>
                      <a:r>
                        <a:rPr lang="es-ES_tradnl" sz="2000" noProof="0" smtClean="0">
                          <a:effectLst/>
                          <a:latin typeface="Gill Sans MT"/>
                          <a:cs typeface="Gill Sans MT"/>
                        </a:rPr>
                        <a:t> </a:t>
                      </a:r>
                      <a:endParaRPr lang="es-ES_tradnl" sz="2000" noProof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s-ES_tradnl" sz="2000" b="0" kern="1200" noProof="0" dirty="0" smtClean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Deseo para cambiar</a:t>
                      </a:r>
                      <a:endParaRPr lang="es-ES_tradnl" sz="2000" b="0" noProof="0" dirty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</a:tr>
              <a:tr h="5243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s-ES_tradnl" sz="2000" b="1" kern="1200" noProof="0" smtClean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Sueño</a:t>
                      </a:r>
                      <a:r>
                        <a:rPr lang="es-ES_tradnl" sz="2000" noProof="0" smtClean="0">
                          <a:effectLst/>
                          <a:latin typeface="Gill Sans MT"/>
                          <a:cs typeface="Gill Sans MT"/>
                        </a:rPr>
                        <a:t> </a:t>
                      </a:r>
                      <a:endParaRPr lang="es-ES_tradnl" sz="2000" noProof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s-ES_tradnl" sz="2000" kern="1200" noProof="0" dirty="0" smtClean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Soñar el futuro</a:t>
                      </a:r>
                      <a:endParaRPr lang="es-ES_tradnl" sz="2000" noProof="0" dirty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</a:tr>
              <a:tr h="943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s-ES_tradnl" sz="2000" b="1" kern="1200" noProof="0" smtClean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Diseño</a:t>
                      </a:r>
                      <a:r>
                        <a:rPr lang="es-ES_tradnl" sz="2000" noProof="0" smtClean="0">
                          <a:effectLst/>
                          <a:latin typeface="Gill Sans MT"/>
                          <a:cs typeface="Gill Sans MT"/>
                        </a:rPr>
                        <a:t> </a:t>
                      </a:r>
                      <a:endParaRPr lang="es-ES_tradnl" sz="2000" noProof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s-ES_tradnl" sz="2000" kern="1200" noProof="0" dirty="0" smtClean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Diseñar/Proyectar la estrategia para moverse del status quo hacia el futuro deseado </a:t>
                      </a:r>
                      <a:endParaRPr lang="es-ES_tradnl" sz="2000" noProof="0" dirty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</a:tr>
              <a:tr h="943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s-ES_tradnl" sz="2000" b="1" kern="1200" noProof="0" dirty="0" smtClean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Desarrollo</a:t>
                      </a:r>
                      <a:endParaRPr lang="es-ES_tradnl" sz="2000" noProof="0" dirty="0" smtClean="0">
                        <a:effectLst/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s-ES_tradnl" sz="2000" kern="1200" noProof="0" dirty="0" smtClean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 Desarrollar líderes y recursos críticos para implementar la estrategia</a:t>
                      </a:r>
                      <a:endParaRPr lang="es-ES_tradnl" sz="2000" noProof="0" dirty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</a:tr>
              <a:tr h="943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s-ES_tradnl" sz="2000" b="1" kern="1200" noProof="0" smtClean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Conducir</a:t>
                      </a:r>
                      <a:r>
                        <a:rPr lang="es-ES_tradnl" sz="2000" noProof="0" smtClean="0">
                          <a:effectLst/>
                          <a:latin typeface="Gill Sans MT"/>
                          <a:cs typeface="Gill Sans MT"/>
                        </a:rPr>
                        <a:t> </a:t>
                      </a:r>
                      <a:endParaRPr lang="es-ES_tradnl" sz="2000" noProof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kern="1200" noProof="0" dirty="0" smtClean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Implementar estrategia; evaluar el progreso; y hacer las mejorías necesarias</a:t>
                      </a:r>
                      <a:r>
                        <a:rPr lang="es-ES_tradnl" sz="2000" noProof="0" dirty="0" smtClean="0">
                          <a:effectLst/>
                          <a:latin typeface="Gill Sans MT"/>
                          <a:cs typeface="Gill Sans MT"/>
                        </a:rPr>
                        <a:t> </a:t>
                      </a:r>
                      <a:endParaRPr lang="es-ES_tradnl" sz="2000" noProof="0" dirty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7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71990" y="558013"/>
            <a:ext cx="7366716" cy="558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buClr>
                <a:srgbClr val="008000"/>
              </a:buClr>
            </a:pPr>
            <a:r>
              <a:rPr lang="es-ES_tradnl" sz="4000" b="1" dirty="0">
                <a:solidFill>
                  <a:srgbClr val="C00000"/>
                </a:solidFill>
                <a:latin typeface="Gill Sans MT"/>
                <a:cs typeface="Gill Sans MT"/>
              </a:rPr>
              <a:t>Soñador</a:t>
            </a:r>
            <a:r>
              <a:rPr lang="es-ES_tradnl" sz="2800" b="1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endParaRPr lang="es-ES_tradnl" sz="28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Futurista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Ver nuevas posibilidades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Optimista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Pregunta: "¿Por qué no?"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Odia status quo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Le gusta el Cambio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Por lo general, inspirador y convincente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Tiene garantía/fe que lo que no es, puede ser</a:t>
            </a:r>
          </a:p>
          <a:p>
            <a:pPr lvl="1" defTabSz="457200">
              <a:spcBef>
                <a:spcPct val="20000"/>
              </a:spcBef>
              <a:buClr>
                <a:srgbClr val="E68422"/>
              </a:buClr>
            </a:pPr>
            <a:r>
              <a:rPr lang="es-ES_tradnl" sz="2400" b="1" dirty="0">
                <a:solidFill>
                  <a:srgbClr val="002060"/>
                </a:solidFill>
                <a:latin typeface="Gill Sans MT"/>
                <a:cs typeface="Gill Sans MT"/>
              </a:rPr>
              <a:t>Limitaciones</a:t>
            </a:r>
            <a:endParaRPr lang="es-ES_tradnl" sz="2400" dirty="0">
              <a:solidFill>
                <a:srgbClr val="002060"/>
              </a:solidFill>
              <a:latin typeface="Gill Sans MT"/>
              <a:cs typeface="Gill Sans MT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63891F">
                  <a:lumMod val="60000"/>
                  <a:lumOff val="40000"/>
                </a:srgbClr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No realista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63891F">
                  <a:lumMod val="60000"/>
                  <a:lumOff val="40000"/>
                </a:srgbClr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Poca apreciación de los detalles</a:t>
            </a:r>
          </a:p>
        </p:txBody>
      </p:sp>
    </p:spTree>
    <p:extLst>
      <p:ext uri="{BB962C8B-B14F-4D97-AF65-F5344CB8AC3E}">
        <p14:creationId xmlns:p14="http://schemas.microsoft.com/office/powerpoint/2010/main" val="13557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65420" y="530385"/>
            <a:ext cx="7615706" cy="582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s-ES_tradnl" sz="4000" b="1" dirty="0">
                <a:solidFill>
                  <a:srgbClr val="C00000"/>
                </a:solidFill>
                <a:latin typeface="Gill Sans MT"/>
                <a:cs typeface="Gill Sans MT"/>
              </a:rPr>
              <a:t>Diseñador</a:t>
            </a:r>
            <a:endParaRPr lang="es-ES_tradnl" sz="4000" dirty="0">
              <a:solidFill>
                <a:srgbClr val="C00000"/>
              </a:solidFill>
              <a:latin typeface="Gill Sans MT"/>
              <a:cs typeface="Gill Sans MT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Le gusta hacer que las nuevas ideas funcionen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Aficionado a ejercitar la creatividad 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Tiene una fuerte inclinación hacia la originalidad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Es estratega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Quiere considerar alternativas antes de aterrizar en una estrategia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Pregunta: "¿Por qué no podemos hacerlo de otras maneras?"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Odia la monotonía; haciendo lo mismo una y otra vez de la misma manera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Le gusta probar nuevos métodos</a:t>
            </a:r>
            <a:endParaRPr lang="es-ES_tradnl" sz="4800" dirty="0">
              <a:solidFill>
                <a:srgbClr val="002060"/>
              </a:solidFill>
              <a:latin typeface="Gill Sans MT"/>
              <a:cs typeface="Gill Sans MT"/>
            </a:endParaRPr>
          </a:p>
          <a:p>
            <a:pPr defTabSz="457200">
              <a:spcBef>
                <a:spcPct val="20000"/>
              </a:spcBef>
            </a:pPr>
            <a:r>
              <a:rPr lang="es-ES_tradnl" sz="2400" b="1" dirty="0">
                <a:solidFill>
                  <a:srgbClr val="002060"/>
                </a:solidFill>
                <a:latin typeface="Gill Sans MT"/>
                <a:cs typeface="Gill Sans MT"/>
              </a:rPr>
              <a:t>	Limitaciones</a:t>
            </a:r>
            <a:endParaRPr lang="es-ES_tradnl" sz="2400" dirty="0">
              <a:solidFill>
                <a:srgbClr val="002060"/>
              </a:solidFill>
              <a:latin typeface="Gill Sans MT"/>
              <a:cs typeface="Gill Sans MT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63891F">
                  <a:lumMod val="60000"/>
                  <a:lumOff val="40000"/>
                </a:srgbClr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Puede pasar demasiado tiempo en el proceso de idealización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63891F">
                  <a:lumMod val="60000"/>
                  <a:lumOff val="40000"/>
                </a:srgbClr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Puede que no funcione bien con ideas de otras personas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63891F">
                  <a:lumMod val="60000"/>
                  <a:lumOff val="40000"/>
                </a:srgbClr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Puede cambiar fácilmente su mente</a:t>
            </a:r>
            <a:endParaRPr lang="es-ES_tradnl" sz="4800" dirty="0">
              <a:solidFill>
                <a:srgbClr val="002060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0712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90422" y="472016"/>
            <a:ext cx="7499797" cy="576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s-ES_tradnl" sz="4000" b="1" dirty="0">
                <a:solidFill>
                  <a:srgbClr val="C00000"/>
                </a:solidFill>
                <a:latin typeface="Gill Sans MT"/>
                <a:cs typeface="Gill Sans MT"/>
              </a:rPr>
              <a:t>Conductor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Orientado a la Acción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Pregunta: "¿Por qué hablar de ello cuando simplemente podemos hacerlo?" "¿Cuál es el </a:t>
            </a:r>
            <a:r>
              <a:rPr lang="es-ES_tradnl" sz="2000" dirty="0" err="1">
                <a:solidFill>
                  <a:srgbClr val="002060"/>
                </a:solidFill>
                <a:latin typeface="Gill Sans MT"/>
                <a:cs typeface="Gill Sans MT"/>
              </a:rPr>
              <a:t>atrazo</a:t>
            </a: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?" "¿Por qué la demora?"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Vive por el eslogan, ¡Hazlo Ya!.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Disfruta de llegar al final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Le gusta comprobar las cosas que salieron de la lista de tareas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Prefiere que se le diga lo que hay que hacer y luego que se les de confianza para hacerlo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Odia muchas reuniones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Le gusta trabajar con aquellos que pueden pensar en los problemas y luego aclarar lo que hay que hacer</a:t>
            </a:r>
            <a:endParaRPr lang="es-ES_tradnl" sz="5400" dirty="0">
              <a:solidFill>
                <a:srgbClr val="002060"/>
              </a:solidFill>
              <a:latin typeface="Gill Sans MT"/>
              <a:cs typeface="Gill Sans MT"/>
            </a:endParaRPr>
          </a:p>
          <a:p>
            <a:pPr defTabSz="457200">
              <a:spcBef>
                <a:spcPct val="20000"/>
              </a:spcBef>
            </a:pPr>
            <a:r>
              <a:rPr lang="es-ES_tradnl" sz="2400" b="1" dirty="0">
                <a:solidFill>
                  <a:srgbClr val="002060"/>
                </a:solidFill>
                <a:latin typeface="Gill Sans MT"/>
                <a:cs typeface="Gill Sans MT"/>
              </a:rPr>
              <a:t>	Limitaciones</a:t>
            </a:r>
            <a:endParaRPr lang="es-ES_tradnl" sz="2400" dirty="0">
              <a:solidFill>
                <a:srgbClr val="002060"/>
              </a:solidFill>
              <a:latin typeface="Gill Sans MT"/>
              <a:cs typeface="Gill Sans MT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63891F">
                  <a:lumMod val="60000"/>
                  <a:lumOff val="40000"/>
                </a:srgbClr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Impaciente con el proceso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63891F">
                  <a:lumMod val="60000"/>
                  <a:lumOff val="40000"/>
                </a:srgbClr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Poco aprecio por la visión general</a:t>
            </a:r>
            <a:endParaRPr lang="es-ES_tradnl" sz="4800" dirty="0">
              <a:solidFill>
                <a:srgbClr val="002060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44480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2572" r="12651"/>
          <a:stretch/>
        </p:blipFill>
        <p:spPr>
          <a:xfrm>
            <a:off x="1524000" y="0"/>
            <a:ext cx="9144000" cy="687517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6200000">
            <a:off x="1685365" y="2286000"/>
            <a:ext cx="3962400" cy="3048000"/>
          </a:xfrm>
          <a:prstGeom prst="rightArrow">
            <a:avLst/>
          </a:prstGeom>
          <a:solidFill>
            <a:srgbClr val="C7AF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18000">
                  <a:noFill/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INFLUENCIA</a:t>
            </a:r>
            <a:endParaRPr lang="es-US" sz="4400" b="1" dirty="0">
              <a:ln w="18000">
                <a:noFill/>
                <a:prstDash val="solid"/>
                <a:miter lim="800000"/>
              </a:ln>
              <a:solidFill>
                <a:prstClr val="white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 rot="16200000">
            <a:off x="6485965" y="2286000"/>
            <a:ext cx="3962400" cy="3048000"/>
          </a:xfrm>
          <a:prstGeom prst="rightArrow">
            <a:avLst/>
          </a:prstGeom>
          <a:solidFill>
            <a:srgbClr val="C7AF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18000">
                  <a:noFill/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LIDERAZGO</a:t>
            </a:r>
            <a:endParaRPr lang="es-US" sz="4400" b="1" dirty="0">
              <a:ln w="18000">
                <a:noFill/>
                <a:prstDash val="solid"/>
                <a:miter lim="800000"/>
              </a:ln>
              <a:solidFill>
                <a:prstClr val="white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19165" y="3657600"/>
            <a:ext cx="1524000" cy="228600"/>
          </a:xfrm>
          <a:prstGeom prst="roundRect">
            <a:avLst/>
          </a:prstGeom>
          <a:solidFill>
            <a:srgbClr val="C7AF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19165" y="4114800"/>
            <a:ext cx="1524000" cy="228600"/>
          </a:xfrm>
          <a:prstGeom prst="roundRect">
            <a:avLst/>
          </a:prstGeom>
          <a:solidFill>
            <a:srgbClr val="C7AF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457200"/>
            <a:ext cx="9144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>
                <a:ln w="11430"/>
                <a:solidFill>
                  <a:srgbClr val="C7AF6A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El </a:t>
            </a:r>
            <a:r>
              <a:rPr lang="en-US" sz="4000" b="1" dirty="0" err="1">
                <a:ln w="11430"/>
                <a:solidFill>
                  <a:srgbClr val="C7AF6A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objetivo</a:t>
            </a:r>
            <a:r>
              <a:rPr lang="en-US" sz="4000" b="1" dirty="0">
                <a:ln w="11430"/>
                <a:solidFill>
                  <a:srgbClr val="C7AF6A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ln w="11430"/>
                <a:solidFill>
                  <a:srgbClr val="C7AF6A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es</a:t>
            </a:r>
            <a:r>
              <a:rPr lang="en-US" sz="4000" b="1" dirty="0">
                <a:ln w="11430"/>
                <a:solidFill>
                  <a:srgbClr val="C7AF6A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4000" b="1" u="sng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AUMENTAR</a:t>
            </a:r>
            <a:r>
              <a:rPr lang="en-US" sz="4000" b="1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br>
              <a:rPr lang="en-US" sz="4000" b="1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</a:br>
            <a:r>
              <a:rPr lang="en-US" sz="4000" b="1" dirty="0" err="1">
                <a:ln w="11430"/>
                <a:solidFill>
                  <a:srgbClr val="C7AF6A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su</a:t>
            </a:r>
            <a:r>
              <a:rPr lang="en-US" sz="4000" b="1" dirty="0">
                <a:ln w="11430"/>
                <a:solidFill>
                  <a:srgbClr val="C7AF6A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ln w="11430"/>
                <a:solidFill>
                  <a:srgbClr val="C7AF6A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influencia</a:t>
            </a:r>
            <a:endParaRPr lang="en-US" sz="4000" b="1" dirty="0">
              <a:ln w="11430"/>
              <a:solidFill>
                <a:srgbClr val="C7AF6A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52541" y="406963"/>
            <a:ext cx="7036157" cy="576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  <a:latin typeface="Gill Sans MT"/>
                <a:cs typeface="Gill Sans MT"/>
              </a:rPr>
              <a:t>  </a:t>
            </a:r>
            <a:r>
              <a:rPr lang="es-ES_tradnl" sz="4000" b="1" dirty="0">
                <a:solidFill>
                  <a:srgbClr val="C00000"/>
                </a:solidFill>
                <a:latin typeface="Gill Sans MT"/>
                <a:cs typeface="Gill Sans MT"/>
              </a:rPr>
              <a:t>Desarrollador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Tx/>
              <a:buChar char="-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Es realista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Tx/>
              <a:buChar char="-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Calcula el costo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Aficionado a la creación de capacidades para la implementación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Valora los procesos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Quiere no sólo hacer lo correcto, pero quiere hacerlo de la manera correcta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Pregunta: "¿Por qué la prisa?"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Por lo general, dice, "yo quiero hacer un buen trabajo."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Quiere escuchar, "Bien hecho; buen trabajo ", con énfasis en el "buen".</a:t>
            </a:r>
            <a:endParaRPr lang="es-ES_tradnl" sz="4800" dirty="0">
              <a:solidFill>
                <a:srgbClr val="002060"/>
              </a:solidFill>
              <a:latin typeface="Gill Sans MT"/>
              <a:cs typeface="Gill Sans MT"/>
            </a:endParaRPr>
          </a:p>
          <a:p>
            <a:pPr defTabSz="457200">
              <a:spcBef>
                <a:spcPct val="20000"/>
              </a:spcBef>
            </a:pPr>
            <a:r>
              <a:rPr lang="es-ES_tradnl" sz="2400" b="1" dirty="0">
                <a:solidFill>
                  <a:srgbClr val="002060"/>
                </a:solidFill>
                <a:latin typeface="Gill Sans MT"/>
                <a:cs typeface="Gill Sans MT"/>
              </a:rPr>
              <a:t>	Limitaciones</a:t>
            </a:r>
            <a:endParaRPr lang="es-ES_tradnl" sz="2400" dirty="0">
              <a:solidFill>
                <a:srgbClr val="002060"/>
              </a:solidFill>
              <a:latin typeface="Gill Sans MT"/>
              <a:cs typeface="Gill Sans MT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63891F">
                  <a:lumMod val="60000"/>
                  <a:lumOff val="40000"/>
                </a:srgbClr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Puede ser demasiado prudente, o incluso burocrático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63891F">
                  <a:lumMod val="60000"/>
                  <a:lumOff val="40000"/>
                </a:srgbClr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Puede ser impaciente con los soñadores</a:t>
            </a:r>
            <a:endParaRPr lang="es-ES_tradnl" sz="4800" dirty="0">
              <a:solidFill>
                <a:srgbClr val="002060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67110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48495" y="1182338"/>
            <a:ext cx="9465973" cy="411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10000"/>
              </a:lnSpc>
              <a:spcBef>
                <a:spcPct val="20000"/>
              </a:spcBef>
            </a:pPr>
            <a:r>
              <a:rPr lang="es-ES_tradnl" sz="4000" b="1" dirty="0">
                <a:solidFill>
                  <a:srgbClr val="C00000"/>
                </a:solidFill>
                <a:latin typeface="Gill Sans MT"/>
                <a:cs typeface="Gill Sans MT"/>
              </a:rPr>
              <a:t>Auto-evaluación en función de su PAL </a:t>
            </a:r>
            <a:endParaRPr lang="es-ES_tradnl" sz="4000" dirty="0">
              <a:solidFill>
                <a:srgbClr val="C00000"/>
              </a:solidFill>
              <a:latin typeface="Gill Sans MT"/>
              <a:cs typeface="Gill Sans MT"/>
            </a:endParaRPr>
          </a:p>
          <a:p>
            <a:pPr marL="342900" indent="-342900" defTabSz="457200">
              <a:lnSpc>
                <a:spcPct val="110000"/>
              </a:lnSpc>
              <a:spcBef>
                <a:spcPct val="20000"/>
              </a:spcBef>
              <a:buClr>
                <a:srgbClr val="008000"/>
              </a:buClr>
              <a:buFont typeface="Arial"/>
              <a:buChar char="•"/>
            </a:pPr>
            <a:r>
              <a:rPr lang="es-ES_tradnl" sz="2200" b="1" dirty="0">
                <a:solidFill>
                  <a:srgbClr val="002060"/>
                </a:solidFill>
                <a:latin typeface="Gill Sans MT"/>
                <a:cs typeface="Gill Sans MT"/>
              </a:rPr>
              <a:t>Ejercicio (Reflexión)</a:t>
            </a:r>
            <a:endParaRPr lang="es-ES_tradnl" sz="2200" dirty="0">
              <a:solidFill>
                <a:srgbClr val="002060"/>
              </a:solidFill>
              <a:latin typeface="Gill Sans MT"/>
              <a:cs typeface="Gill Sans MT"/>
            </a:endParaRPr>
          </a:p>
          <a:p>
            <a:pPr marL="457200" indent="-457200" defTabSz="457200">
              <a:lnSpc>
                <a:spcPct val="110000"/>
              </a:lnSpc>
              <a:spcBef>
                <a:spcPct val="20000"/>
              </a:spcBef>
              <a:buClr>
                <a:srgbClr val="E68422"/>
              </a:buClr>
              <a:buFont typeface="+mj-lt"/>
              <a:buAutoNum type="arabicPeriod"/>
            </a:pPr>
            <a:r>
              <a:rPr lang="es-ES_tradnl" sz="2200" dirty="0">
                <a:solidFill>
                  <a:srgbClr val="002060"/>
                </a:solidFill>
                <a:latin typeface="Gill Sans MT"/>
                <a:cs typeface="Gill Sans MT"/>
              </a:rPr>
              <a:t>¿En qué áreas usted es fuerte?</a:t>
            </a:r>
          </a:p>
          <a:p>
            <a:pPr marL="457200" indent="-457200" defTabSz="457200">
              <a:lnSpc>
                <a:spcPct val="110000"/>
              </a:lnSpc>
              <a:spcBef>
                <a:spcPct val="20000"/>
              </a:spcBef>
              <a:buClr>
                <a:srgbClr val="E68422"/>
              </a:buClr>
              <a:buFont typeface="+mj-lt"/>
              <a:buAutoNum type="arabicPeriod"/>
            </a:pPr>
            <a:r>
              <a:rPr lang="es-ES_tradnl" sz="2200" dirty="0">
                <a:solidFill>
                  <a:srgbClr val="002060"/>
                </a:solidFill>
                <a:latin typeface="Gill Sans MT"/>
                <a:cs typeface="Gill Sans MT"/>
              </a:rPr>
              <a:t>¿En qué áreas necesitas mejorar?</a:t>
            </a:r>
          </a:p>
          <a:p>
            <a:pPr marL="457200" indent="-457200" defTabSz="457200">
              <a:lnSpc>
                <a:spcPct val="110000"/>
              </a:lnSpc>
              <a:spcBef>
                <a:spcPct val="20000"/>
              </a:spcBef>
              <a:buClr>
                <a:srgbClr val="E68422"/>
              </a:buClr>
              <a:buFont typeface="+mj-lt"/>
              <a:buAutoNum type="arabicPeriod"/>
            </a:pPr>
            <a:r>
              <a:rPr lang="es-ES_tradnl" sz="2200" dirty="0">
                <a:solidFill>
                  <a:srgbClr val="002060"/>
                </a:solidFill>
                <a:latin typeface="Gill Sans MT"/>
                <a:cs typeface="Gill Sans MT"/>
              </a:rPr>
              <a:t>¿En qué áreas es mejor para estar en complemento con los demás?</a:t>
            </a:r>
          </a:p>
          <a:p>
            <a:pPr marL="457200" indent="-457200" defTabSz="457200">
              <a:lnSpc>
                <a:spcPct val="110000"/>
              </a:lnSpc>
              <a:spcBef>
                <a:spcPct val="20000"/>
              </a:spcBef>
              <a:buClr>
                <a:srgbClr val="E68422"/>
              </a:buClr>
              <a:buFont typeface="+mj-lt"/>
              <a:buAutoNum type="arabicPeriod"/>
            </a:pPr>
            <a:r>
              <a:rPr lang="es-ES_tradnl" sz="2200" dirty="0">
                <a:solidFill>
                  <a:srgbClr val="002060"/>
                </a:solidFill>
                <a:latin typeface="Gill Sans MT"/>
                <a:cs typeface="Gill Sans MT"/>
              </a:rPr>
              <a:t>En una escala de 1 a 5 (1 es baja; 5 es alta y excelente), ¿cómo te calificarías a ti mismo como un Soñador, Diseñador, Desarrollador, Controlador? En orden descendente, ¿cuáles son tus tres principales </a:t>
            </a:r>
            <a:r>
              <a:rPr lang="es-ES_tradnl" sz="2200" dirty="0" err="1">
                <a:solidFill>
                  <a:srgbClr val="002060"/>
                </a:solidFill>
                <a:latin typeface="Gill Sans MT"/>
                <a:cs typeface="Gill Sans MT"/>
              </a:rPr>
              <a:t>PALs</a:t>
            </a:r>
            <a:r>
              <a:rPr lang="es-ES_tradnl" sz="2200" dirty="0">
                <a:solidFill>
                  <a:srgbClr val="002060"/>
                </a:solidFill>
                <a:latin typeface="Gill Sans MT"/>
                <a:cs typeface="Gill Sans MT"/>
              </a:rPr>
              <a:t>?</a:t>
            </a:r>
            <a:endParaRPr lang="es-ES_tradnl" sz="5400" dirty="0">
              <a:solidFill>
                <a:srgbClr val="002060"/>
              </a:solidFill>
              <a:latin typeface="Gill Sans MT"/>
              <a:cs typeface="Gill Sans MT"/>
            </a:endParaRPr>
          </a:p>
          <a:p>
            <a:pPr defTabSz="457200">
              <a:lnSpc>
                <a:spcPct val="110000"/>
              </a:lnSpc>
              <a:spcBef>
                <a:spcPct val="20000"/>
              </a:spcBef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Hay casos raros donde los líderes son altos en las cuatro áreas.</a:t>
            </a:r>
          </a:p>
        </p:txBody>
      </p:sp>
    </p:spTree>
    <p:extLst>
      <p:ext uri="{BB962C8B-B14F-4D97-AF65-F5344CB8AC3E}">
        <p14:creationId xmlns:p14="http://schemas.microsoft.com/office/powerpoint/2010/main" val="37816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32868" y="236971"/>
            <a:ext cx="10515600" cy="13255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UY" sz="6000" b="1" dirty="0">
                <a:solidFill>
                  <a:srgbClr val="C00000"/>
                </a:solidFill>
              </a:rPr>
              <a:t>Elementos del </a:t>
            </a:r>
            <a:r>
              <a:rPr lang="es-UY" sz="6000" b="1" dirty="0" smtClean="0">
                <a:solidFill>
                  <a:srgbClr val="C00000"/>
                </a:solidFill>
              </a:rPr>
              <a:t>Liderazgo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1236372" y="1729959"/>
            <a:ext cx="10012096" cy="478772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s-UY" dirty="0" smtClean="0">
                <a:solidFill>
                  <a:srgbClr val="002060"/>
                </a:solidFill>
              </a:rPr>
              <a:t>          </a:t>
            </a:r>
            <a:r>
              <a:rPr lang="es-UY" sz="4300" dirty="0" smtClean="0">
                <a:solidFill>
                  <a:srgbClr val="0070C0"/>
                </a:solidFill>
              </a:rPr>
              <a:t>Dos elementos claves para el liderazgo -</a:t>
            </a:r>
            <a:r>
              <a:rPr lang="es-UY" sz="4300" dirty="0" smtClean="0">
                <a:solidFill>
                  <a:srgbClr val="002060"/>
                </a:solidFill>
              </a:rPr>
              <a:t>  </a:t>
            </a:r>
          </a:p>
          <a:p>
            <a:pPr algn="ctr" eaLnBrk="1" hangingPunct="1">
              <a:buFontTx/>
              <a:buNone/>
              <a:defRPr/>
            </a:pPr>
            <a:r>
              <a:rPr lang="es-UY" sz="4300" b="1" dirty="0" smtClean="0">
                <a:solidFill>
                  <a:srgbClr val="002060"/>
                </a:solidFill>
              </a:rPr>
              <a:t>a.  El líder sabe a donde va – </a:t>
            </a:r>
          </a:p>
          <a:p>
            <a:pPr algn="ctr" eaLnBrk="1" hangingPunct="1">
              <a:buFontTx/>
              <a:buNone/>
              <a:defRPr/>
            </a:pPr>
            <a:r>
              <a:rPr lang="es-UY" sz="4300" b="1" dirty="0" smtClean="0">
                <a:solidFill>
                  <a:srgbClr val="002060"/>
                </a:solidFill>
              </a:rPr>
              <a:t>b. El líder persuade y motiva a otros para que lo acompañen –</a:t>
            </a:r>
            <a:r>
              <a:rPr lang="es-UY" sz="4300" dirty="0" smtClean="0">
                <a:solidFill>
                  <a:srgbClr val="002060"/>
                </a:solidFill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es-UY" sz="4300" dirty="0" smtClean="0">
                <a:solidFill>
                  <a:srgbClr val="0070C0"/>
                </a:solidFill>
              </a:rPr>
              <a:t>Dos preguntas fundamentales para determinar un liderazgo –</a:t>
            </a:r>
          </a:p>
          <a:p>
            <a:pPr algn="ctr" eaLnBrk="1" hangingPunct="1">
              <a:buFontTx/>
              <a:buNone/>
              <a:defRPr/>
            </a:pPr>
            <a:r>
              <a:rPr lang="es-UY" sz="4300" b="1" dirty="0" smtClean="0">
                <a:solidFill>
                  <a:srgbClr val="002060"/>
                </a:solidFill>
              </a:rPr>
              <a:t>a. ¿Qué es lo que tu quieres?</a:t>
            </a:r>
          </a:p>
          <a:p>
            <a:pPr algn="ctr" eaLnBrk="1" hangingPunct="1">
              <a:buFontTx/>
              <a:buNone/>
              <a:defRPr/>
            </a:pPr>
            <a:r>
              <a:rPr lang="es-UY" sz="4300" b="1" dirty="0" smtClean="0">
                <a:solidFill>
                  <a:srgbClr val="002060"/>
                </a:solidFill>
              </a:rPr>
              <a:t>b. ¿Dónde está su gente?</a:t>
            </a:r>
            <a:endParaRPr lang="en-US" sz="43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974" y="248486"/>
            <a:ext cx="10515600" cy="13255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UY" sz="6000" b="1" dirty="0" smtClean="0">
                <a:solidFill>
                  <a:srgbClr val="C00000"/>
                </a:solidFill>
              </a:rPr>
              <a:t>El Líder sabe adonde va</a:t>
            </a:r>
            <a:endParaRPr lang="en-US" sz="6000" b="1" dirty="0" smtClean="0">
              <a:solidFill>
                <a:srgbClr val="C00000"/>
              </a:solidFill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347730" y="1574048"/>
            <a:ext cx="11547491" cy="517448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s-UY" sz="3600" dirty="0">
                <a:solidFill>
                  <a:srgbClr val="002060"/>
                </a:solidFill>
              </a:rPr>
              <a:t>a. </a:t>
            </a:r>
            <a:r>
              <a:rPr lang="es-UY" sz="4300" dirty="0">
                <a:solidFill>
                  <a:srgbClr val="002060"/>
                </a:solidFill>
              </a:rPr>
              <a:t>Desarrolla profundas convicciones personales –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UY" sz="4300" dirty="0">
                <a:solidFill>
                  <a:srgbClr val="002060"/>
                </a:solidFill>
              </a:rPr>
              <a:t>b. Mantiene una agenda personal rigurosa –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UY" sz="4300" dirty="0">
                <a:solidFill>
                  <a:srgbClr val="002060"/>
                </a:solidFill>
              </a:rPr>
              <a:t>c. Pone todos los aspectos subordinados a la meta –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UY" sz="4300" dirty="0">
                <a:solidFill>
                  <a:srgbClr val="002060"/>
                </a:solidFill>
              </a:rPr>
              <a:t>d. Está dispuesto a tomar decisiones radicales –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UY" sz="4300" dirty="0">
                <a:solidFill>
                  <a:srgbClr val="002060"/>
                </a:solidFill>
              </a:rPr>
              <a:t>e. Abraza un sentido de misión y destino –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UY" sz="4300" dirty="0">
                <a:solidFill>
                  <a:srgbClr val="002060"/>
                </a:solidFill>
              </a:rPr>
              <a:t>f. Aprende a vivir con los problemas –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UY" sz="4300" dirty="0">
                <a:solidFill>
                  <a:srgbClr val="002060"/>
                </a:solidFill>
              </a:rPr>
              <a:t>g. No trabaja duro, trabaja inteligente – </a:t>
            </a:r>
          </a:p>
          <a:p>
            <a:pPr eaLnBrk="1" hangingPunct="1">
              <a:lnSpc>
                <a:spcPct val="90000"/>
              </a:lnSpc>
              <a:defRPr/>
            </a:pPr>
            <a:endParaRPr lang="es-UY" sz="2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UY" sz="2800" dirty="0">
                <a:solidFill>
                  <a:srgbClr val="002060"/>
                </a:solidFill>
              </a:rPr>
              <a:t>                           </a:t>
            </a:r>
            <a:r>
              <a:rPr lang="es-UY" sz="1800" dirty="0">
                <a:solidFill>
                  <a:srgbClr val="002060"/>
                </a:solidFill>
              </a:rPr>
              <a:t>Tomado del Manual de Administración de Howard </a:t>
            </a:r>
            <a:r>
              <a:rPr lang="es-UY" sz="1800" dirty="0" err="1">
                <a:solidFill>
                  <a:srgbClr val="002060"/>
                </a:solidFill>
              </a:rPr>
              <a:t>Hendricks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3084" y="334796"/>
            <a:ext cx="11365832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UY" sz="6000" b="1" dirty="0">
                <a:solidFill>
                  <a:srgbClr val="C00000"/>
                </a:solidFill>
              </a:rPr>
              <a:t>El Líder persuade a otros para que lo acompañen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580510" y="2172078"/>
            <a:ext cx="11983453" cy="4495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s-UY" sz="3600" dirty="0">
                <a:solidFill>
                  <a:srgbClr val="002060"/>
                </a:solidFill>
              </a:rPr>
              <a:t>a. </a:t>
            </a:r>
            <a:r>
              <a:rPr lang="es-UY" sz="4300" dirty="0">
                <a:solidFill>
                  <a:srgbClr val="002060"/>
                </a:solidFill>
              </a:rPr>
              <a:t>Es altamente contagioso –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UY" sz="4300" dirty="0">
                <a:solidFill>
                  <a:srgbClr val="002060"/>
                </a:solidFill>
              </a:rPr>
              <a:t>b. Percibe a las personas a la luz del potencial que representan –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UY" sz="4300" dirty="0">
                <a:solidFill>
                  <a:srgbClr val="002060"/>
                </a:solidFill>
              </a:rPr>
              <a:t>c. Domina el arte de desarrollar hombres –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UY" sz="4300" dirty="0">
                <a:solidFill>
                  <a:srgbClr val="002060"/>
                </a:solidFill>
              </a:rPr>
              <a:t>d. Es un auto dínamo –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UY" sz="4300" dirty="0">
                <a:solidFill>
                  <a:srgbClr val="002060"/>
                </a:solidFill>
              </a:rPr>
              <a:t>e. Ministra integralmente –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UY" sz="4300" dirty="0">
                <a:solidFill>
                  <a:srgbClr val="002060"/>
                </a:solidFill>
              </a:rPr>
              <a:t>f. Irradia simpatía, interés personal y afecto –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UY" sz="4300" dirty="0">
                <a:solidFill>
                  <a:srgbClr val="002060"/>
                </a:solidFill>
              </a:rPr>
              <a:t>g. Provee estímulo y reconocimiento – </a:t>
            </a:r>
          </a:p>
          <a:p>
            <a:pPr eaLnBrk="1" hangingPunct="1">
              <a:lnSpc>
                <a:spcPct val="80000"/>
              </a:lnSpc>
              <a:defRPr/>
            </a:pPr>
            <a:endParaRPr lang="es-UY" sz="2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s-UY" sz="2800" dirty="0">
                <a:solidFill>
                  <a:srgbClr val="002060"/>
                </a:solidFill>
              </a:rPr>
              <a:t>                           </a:t>
            </a:r>
            <a:r>
              <a:rPr lang="es-UY" sz="1800" dirty="0">
                <a:solidFill>
                  <a:srgbClr val="002060"/>
                </a:solidFill>
              </a:rPr>
              <a:t>Tomado del Manual de Administración de Howard </a:t>
            </a:r>
            <a:r>
              <a:rPr lang="es-UY" sz="1800" dirty="0" err="1">
                <a:solidFill>
                  <a:srgbClr val="002060"/>
                </a:solidFill>
              </a:rPr>
              <a:t>Hendricks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2737" y="296215"/>
            <a:ext cx="8628845" cy="62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ideres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6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0_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1498</Words>
  <Application>Microsoft Office PowerPoint</Application>
  <PresentationFormat>Panorámica</PresentationFormat>
  <Paragraphs>186</Paragraphs>
  <Slides>41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15</vt:i4>
      </vt:variant>
      <vt:variant>
        <vt:lpstr>Títulos de diapositiva</vt:lpstr>
      </vt:variant>
      <vt:variant>
        <vt:i4>41</vt:i4>
      </vt:variant>
    </vt:vector>
  </HeadingPairs>
  <TitlesOfParts>
    <vt:vector size="66" baseType="lpstr">
      <vt:lpstr>Agency FB</vt:lpstr>
      <vt:lpstr>Arial</vt:lpstr>
      <vt:lpstr>Calibri</vt:lpstr>
      <vt:lpstr>Calibri Light</vt:lpstr>
      <vt:lpstr>Cambria</vt:lpstr>
      <vt:lpstr>Garamond</vt:lpstr>
      <vt:lpstr>Gill Sans MT</vt:lpstr>
      <vt:lpstr>Lucida Sans</vt:lpstr>
      <vt:lpstr>Wingdings</vt:lpstr>
      <vt:lpstr>Wingdings 2</vt:lpstr>
      <vt:lpstr>1_Tema de Office</vt:lpstr>
      <vt:lpstr>2_Tema de Office</vt:lpstr>
      <vt:lpstr>2_HDOfficeLightV0</vt:lpstr>
      <vt:lpstr>Office Theme</vt:lpstr>
      <vt:lpstr>1_Office Theme</vt:lpstr>
      <vt:lpstr>2_Office Theme</vt:lpstr>
      <vt:lpstr>6_Office Theme</vt:lpstr>
      <vt:lpstr>9_Office Theme</vt:lpstr>
      <vt:lpstr>10_Office Theme</vt:lpstr>
      <vt:lpstr>1_Edge</vt:lpstr>
      <vt:lpstr>Tema de Office</vt:lpstr>
      <vt:lpstr>4_Tema de Office</vt:lpstr>
      <vt:lpstr>5_Office Theme</vt:lpstr>
      <vt:lpstr>3_Tema de Office</vt:lpstr>
      <vt:lpstr>5_Tema de Office</vt:lpstr>
      <vt:lpstr>Presentación de PowerPoint</vt:lpstr>
      <vt:lpstr>Presentación de PowerPoint</vt:lpstr>
      <vt:lpstr>Presentación de PowerPoint</vt:lpstr>
      <vt:lpstr>Presentación de PowerPoint</vt:lpstr>
      <vt:lpstr>Elementos del Liderazgo</vt:lpstr>
      <vt:lpstr>El Líder sabe adonde va</vt:lpstr>
      <vt:lpstr>El Líder persuade a otros para que lo acompañen</vt:lpstr>
      <vt:lpstr>Presentación de PowerPoint</vt:lpstr>
      <vt:lpstr>Presentación de PowerPoint</vt:lpstr>
      <vt:lpstr>INTRODUCCION</vt:lpstr>
      <vt:lpstr>B. DOS TIPOS DE LLAMADO</vt:lpstr>
      <vt:lpstr>INTRODUCCION (2)</vt:lpstr>
      <vt:lpstr>HISTORIA DE APERTURA:  Nelson Mandela</vt:lpstr>
      <vt:lpstr>HISTORIA DE APERTURA:  Nelson Mandela (2)</vt:lpstr>
      <vt:lpstr>HISTORIA DE APERTURA:  Nelson Mandela (3)</vt:lpstr>
      <vt:lpstr>IDENTIFICA TU LLAMADO PARTICULAR</vt:lpstr>
      <vt:lpstr>F. BARRERAS PARA IDENTIFICAR EL LLAMADO DE VIDA</vt:lpstr>
      <vt:lpstr>G. CARACTERÍSTICAS DE UNA PERSONA QUE SIGUE SU LLAMADO DE VIDA </vt:lpstr>
      <vt:lpstr>VAPLICACIONES PARA UNA TRANSFORMACIÓN PERSONAL, RELACIONAL, ORGANIZACIONAL Y SOCIAL </vt:lpstr>
      <vt:lpstr>Dándole forma a nuestro Perfil de Liderazgo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Preferencia de Acción de Liderazgo</vt:lpstr>
      <vt:lpstr>4 Acciones de los Líderes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24</cp:revision>
  <dcterms:created xsi:type="dcterms:W3CDTF">2020-03-25T19:14:19Z</dcterms:created>
  <dcterms:modified xsi:type="dcterms:W3CDTF">2020-08-12T17:49:11Z</dcterms:modified>
</cp:coreProperties>
</file>