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8" r:id="rId8"/>
    <p:sldMasterId id="2147483760" r:id="rId9"/>
    <p:sldMasterId id="2147483772" r:id="rId10"/>
    <p:sldMasterId id="2147483784" r:id="rId11"/>
    <p:sldMasterId id="2147483796" r:id="rId12"/>
    <p:sldMasterId id="2147483808" r:id="rId13"/>
  </p:sldMasterIdLst>
  <p:sldIdLst>
    <p:sldId id="269" r:id="rId14"/>
    <p:sldId id="257" r:id="rId15"/>
    <p:sldId id="290" r:id="rId16"/>
    <p:sldId id="291" r:id="rId17"/>
    <p:sldId id="296" r:id="rId18"/>
    <p:sldId id="295" r:id="rId19"/>
    <p:sldId id="294" r:id="rId20"/>
    <p:sldId id="285" r:id="rId21"/>
    <p:sldId id="297" r:id="rId22"/>
    <p:sldId id="298" r:id="rId23"/>
    <p:sldId id="292" r:id="rId24"/>
    <p:sldId id="267" r:id="rId25"/>
    <p:sldId id="266" r:id="rId26"/>
    <p:sldId id="268" r:id="rId27"/>
    <p:sldId id="288" r:id="rId28"/>
    <p:sldId id="287" r:id="rId29"/>
    <p:sldId id="289" r:id="rId30"/>
    <p:sldId id="258" r:id="rId31"/>
    <p:sldId id="259" r:id="rId32"/>
    <p:sldId id="260" r:id="rId33"/>
    <p:sldId id="261" r:id="rId34"/>
    <p:sldId id="262" r:id="rId35"/>
    <p:sldId id="270" r:id="rId36"/>
    <p:sldId id="272" r:id="rId37"/>
    <p:sldId id="281" r:id="rId38"/>
    <p:sldId id="273" r:id="rId39"/>
    <p:sldId id="274" r:id="rId40"/>
    <p:sldId id="275" r:id="rId41"/>
    <p:sldId id="276" r:id="rId42"/>
    <p:sldId id="277" r:id="rId43"/>
    <p:sldId id="278" r:id="rId44"/>
    <p:sldId id="279" r:id="rId45"/>
    <p:sldId id="280" r:id="rId46"/>
    <p:sldId id="283" r:id="rId4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sorterViewPr>
    <p:cViewPr>
      <p:scale>
        <a:sx n="100" d="100"/>
        <a:sy n="100" d="100"/>
      </p:scale>
      <p:origin x="0" y="-74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F6F11-553C-B34D-88F7-5E0CC421CEB1}"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972936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281850-E136-B747-A302-B9F0BCFAC10D}"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97532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22ADB-E024-8242-BCB6-25E40B66346C}"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197665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B946E-A85A-694C-9942-BE32DADE49D8}"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62442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281850-E136-B747-A302-B9F0BCFAC10D}"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633607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92D18-B722-1642-8273-895E3DBF8DF3}"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416433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564229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2313643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769660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032419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351602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66062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92D18-B722-1642-8273-895E3DBF8DF3}"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971506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7766615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290288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7587449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400418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296674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748343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407412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854274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037173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906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F6F11-553C-B34D-88F7-5E0CC421CEB1}"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668479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323895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482074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641210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911771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715966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4359690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439307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1804354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8760487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72698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D9153-598A-A74F-B5D8-E8B7E9337DB0}"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29042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449493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1251417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97928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916845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694633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993472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536659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9B8FCAED-8341-4A2A-81E8-6A27C51D7A00}"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F655424-2594-4CF2-AD15-E45A918E872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0403155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B8FCAED-8341-4A2A-81E8-6A27C51D7A00}"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F655424-2594-4CF2-AD15-E45A918E872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7894220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B8FCAED-8341-4A2A-81E8-6A27C51D7A00}"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F655424-2594-4CF2-AD15-E45A918E872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26667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6C84-486C-9744-BBC4-31090A9267EC}"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9904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9B8FCAED-8341-4A2A-81E8-6A27C51D7A00}" type="datetimeFigureOut">
              <a:rPr lang="es-CO" smtClean="0">
                <a:solidFill>
                  <a:prstClr val="black">
                    <a:tint val="75000"/>
                  </a:prstClr>
                </a:solidFill>
              </a:rPr>
              <a:pPr/>
              <a:t>03/06/2020</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F655424-2594-4CF2-AD15-E45A918E872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74793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9B8FCAED-8341-4A2A-81E8-6A27C51D7A00}" type="datetimeFigureOut">
              <a:rPr lang="es-CO" smtClean="0">
                <a:solidFill>
                  <a:prstClr val="black">
                    <a:tint val="75000"/>
                  </a:prstClr>
                </a:solidFill>
              </a:rPr>
              <a:pPr/>
              <a:t>03/06/2020</a:t>
            </a:fld>
            <a:endParaRPr lang="es-C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FF655424-2594-4CF2-AD15-E45A918E872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732678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9B8FCAED-8341-4A2A-81E8-6A27C51D7A00}" type="datetimeFigureOut">
              <a:rPr lang="es-CO" smtClean="0">
                <a:solidFill>
                  <a:prstClr val="black">
                    <a:tint val="75000"/>
                  </a:prstClr>
                </a:solidFill>
              </a:rPr>
              <a:pPr/>
              <a:t>03/06/2020</a:t>
            </a:fld>
            <a:endParaRPr lang="es-C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FF655424-2594-4CF2-AD15-E45A918E872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900178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B8FCAED-8341-4A2A-81E8-6A27C51D7A00}" type="datetimeFigureOut">
              <a:rPr lang="es-CO" smtClean="0">
                <a:solidFill>
                  <a:prstClr val="black">
                    <a:tint val="75000"/>
                  </a:prstClr>
                </a:solidFill>
              </a:rPr>
              <a:pPr/>
              <a:t>03/06/2020</a:t>
            </a:fld>
            <a:endParaRPr lang="es-C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FF655424-2594-4CF2-AD15-E45A918E872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748259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B8FCAED-8341-4A2A-81E8-6A27C51D7A00}" type="datetimeFigureOut">
              <a:rPr lang="es-CO" smtClean="0">
                <a:solidFill>
                  <a:prstClr val="black">
                    <a:tint val="75000"/>
                  </a:prstClr>
                </a:solidFill>
              </a:rPr>
              <a:pPr/>
              <a:t>03/06/2020</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F655424-2594-4CF2-AD15-E45A918E872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5927552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B8FCAED-8341-4A2A-81E8-6A27C51D7A00}" type="datetimeFigureOut">
              <a:rPr lang="es-CO" smtClean="0">
                <a:solidFill>
                  <a:prstClr val="black">
                    <a:tint val="75000"/>
                  </a:prstClr>
                </a:solidFill>
              </a:rPr>
              <a:pPr/>
              <a:t>03/06/2020</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F655424-2594-4CF2-AD15-E45A918E872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444675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B8FCAED-8341-4A2A-81E8-6A27C51D7A00}"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F655424-2594-4CF2-AD15-E45A918E872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298415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B8FCAED-8341-4A2A-81E8-6A27C51D7A00}"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F655424-2594-4CF2-AD15-E45A918E872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07558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B5F6B-F622-D94B-A947-D97DDBACD55A}"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43451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BDF85A-C16A-5F40-90A3-4C5922C4555D}" type="datetime1">
              <a:rPr lang="en-US" smtClean="0">
                <a:solidFill>
                  <a:prstClr val="black">
                    <a:tint val="75000"/>
                  </a:prstClr>
                </a:solidFill>
              </a:rPr>
              <a:pPr/>
              <a:t>6/3/2020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444153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4165A-836D-554F-B647-5A0D28002E3E}" type="datetime1">
              <a:rPr lang="en-US" smtClean="0">
                <a:solidFill>
                  <a:prstClr val="black">
                    <a:tint val="75000"/>
                  </a:prstClr>
                </a:solidFill>
              </a:rPr>
              <a:pPr/>
              <a:t>6/3/2020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16975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84BE6-C7C5-634B-BD12-C421C616B972}" type="datetime1">
              <a:rPr lang="en-US" smtClean="0">
                <a:solidFill>
                  <a:prstClr val="black">
                    <a:tint val="75000"/>
                  </a:prstClr>
                </a:solidFill>
              </a:rPr>
              <a:pPr/>
              <a:t>6/3/2020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173851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22ADB-E024-8242-BCB6-25E40B66346C}"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763903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D9153-598A-A74F-B5D8-E8B7E9337DB0}"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015465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B946E-A85A-694C-9942-BE32DADE49D8}"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178535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281850-E136-B747-A302-B9F0BCFAC10D}"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032757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92D18-B722-1642-8273-895E3DBF8DF3}"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70908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F6F11-553C-B34D-88F7-5E0CC421CEB1}"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878702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D9153-598A-A74F-B5D8-E8B7E9337DB0}"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111242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6C84-486C-9744-BBC4-31090A9267EC}"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536206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B5F6B-F622-D94B-A947-D97DDBACD55A}"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560086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BDF85A-C16A-5F40-90A3-4C5922C4555D}" type="datetime1">
              <a:rPr lang="en-US" smtClean="0">
                <a:solidFill>
                  <a:prstClr val="black">
                    <a:tint val="75000"/>
                  </a:prstClr>
                </a:solidFill>
              </a:rPr>
              <a:pPr/>
              <a:t>6/3/2020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600351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4165A-836D-554F-B647-5A0D28002E3E}" type="datetime1">
              <a:rPr lang="en-US" smtClean="0">
                <a:solidFill>
                  <a:prstClr val="black">
                    <a:tint val="75000"/>
                  </a:prstClr>
                </a:solidFill>
              </a:rPr>
              <a:pPr/>
              <a:t>6/3/2020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330024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84BE6-C7C5-634B-BD12-C421C616B972}" type="datetime1">
              <a:rPr lang="en-US" smtClean="0">
                <a:solidFill>
                  <a:prstClr val="black">
                    <a:tint val="75000"/>
                  </a:prstClr>
                </a:solidFill>
              </a:rPr>
              <a:pPr/>
              <a:t>6/3/2020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896352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6C84-486C-9744-BBC4-31090A9267EC}"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572461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22ADB-E024-8242-BCB6-25E40B66346C}"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548518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B946E-A85A-694C-9942-BE32DADE49D8}"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758331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281850-E136-B747-A302-B9F0BCFAC10D}"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717427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92D18-B722-1642-8273-895E3DBF8DF3}"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587362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F6F11-553C-B34D-88F7-5E0CC421CEB1}"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480607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D9153-598A-A74F-B5D8-E8B7E9337DB0}"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755313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6C84-486C-9744-BBC4-31090A9267EC}"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56148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B5F6B-F622-D94B-A947-D97DDBACD55A}"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456878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BDF85A-C16A-5F40-90A3-4C5922C4555D}" type="datetime1">
              <a:rPr lang="en-US" smtClean="0">
                <a:solidFill>
                  <a:prstClr val="black">
                    <a:tint val="75000"/>
                  </a:prstClr>
                </a:solidFill>
              </a:rPr>
              <a:pPr/>
              <a:t>6/3/2020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287201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4165A-836D-554F-B647-5A0D28002E3E}" type="datetime1">
              <a:rPr lang="en-US" smtClean="0">
                <a:solidFill>
                  <a:prstClr val="black">
                    <a:tint val="75000"/>
                  </a:prstClr>
                </a:solidFill>
              </a:rPr>
              <a:pPr/>
              <a:t>6/3/2020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658511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B5F6B-F622-D94B-A947-D97DDBACD55A}"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035982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84BE6-C7C5-634B-BD12-C421C616B972}" type="datetime1">
              <a:rPr lang="en-US" smtClean="0">
                <a:solidFill>
                  <a:prstClr val="black">
                    <a:tint val="75000"/>
                  </a:prstClr>
                </a:solidFill>
              </a:rPr>
              <a:pPr/>
              <a:t>6/3/2020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04955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22ADB-E024-8242-BCB6-25E40B66346C}"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797227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B946E-A85A-694C-9942-BE32DADE49D8}"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964321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281850-E136-B747-A302-B9F0BCFAC10D}"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376608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92D18-B722-1642-8273-895E3DBF8DF3}"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92384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F6F11-553C-B34D-88F7-5E0CC421CEB1}"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964604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D9153-598A-A74F-B5D8-E8B7E9337DB0}"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325756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6C84-486C-9744-BBC4-31090A9267EC}"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37359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B5F6B-F622-D94B-A947-D97DDBACD55A}"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508455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BDF85A-C16A-5F40-90A3-4C5922C4555D}" type="datetime1">
              <a:rPr lang="en-US" smtClean="0">
                <a:solidFill>
                  <a:prstClr val="black">
                    <a:tint val="75000"/>
                  </a:prstClr>
                </a:solidFill>
              </a:rPr>
              <a:pPr/>
              <a:t>6/3/2020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68763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BDF85A-C16A-5F40-90A3-4C5922C4555D}" type="datetime1">
              <a:rPr lang="en-US" smtClean="0">
                <a:solidFill>
                  <a:prstClr val="black">
                    <a:tint val="75000"/>
                  </a:prstClr>
                </a:solidFill>
              </a:rPr>
              <a:pPr/>
              <a:t>6/3/2020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176353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4165A-836D-554F-B647-5A0D28002E3E}" type="datetime1">
              <a:rPr lang="en-US" smtClean="0">
                <a:solidFill>
                  <a:prstClr val="black">
                    <a:tint val="75000"/>
                  </a:prstClr>
                </a:solidFill>
              </a:rPr>
              <a:pPr/>
              <a:t>6/3/2020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429158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84BE6-C7C5-634B-BD12-C421C616B972}" type="datetime1">
              <a:rPr lang="en-US" smtClean="0">
                <a:solidFill>
                  <a:prstClr val="black">
                    <a:tint val="75000"/>
                  </a:prstClr>
                </a:solidFill>
              </a:rPr>
              <a:pPr/>
              <a:t>6/3/2020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831168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22ADB-E024-8242-BCB6-25E40B66346C}"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610897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B946E-A85A-694C-9942-BE32DADE49D8}"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112214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281850-E136-B747-A302-B9F0BCFAC10D}"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670081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92D18-B722-1642-8273-895E3DBF8DF3}"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257690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F6F11-553C-B34D-88F7-5E0CC421CEB1}"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632360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D9153-598A-A74F-B5D8-E8B7E9337DB0}"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543229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6C84-486C-9744-BBC4-31090A9267EC}"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956777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B5F6B-F622-D94B-A947-D97DDBACD55A}"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795410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4165A-836D-554F-B647-5A0D28002E3E}" type="datetime1">
              <a:rPr lang="en-US" smtClean="0">
                <a:solidFill>
                  <a:prstClr val="black">
                    <a:tint val="75000"/>
                  </a:prstClr>
                </a:solidFill>
              </a:rPr>
              <a:pPr/>
              <a:t>6/3/2020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919190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BDF85A-C16A-5F40-90A3-4C5922C4555D}" type="datetime1">
              <a:rPr lang="en-US" smtClean="0">
                <a:solidFill>
                  <a:prstClr val="black">
                    <a:tint val="75000"/>
                  </a:prstClr>
                </a:solidFill>
              </a:rPr>
              <a:pPr/>
              <a:t>6/3/2020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234647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4165A-836D-554F-B647-5A0D28002E3E}" type="datetime1">
              <a:rPr lang="en-US" smtClean="0">
                <a:solidFill>
                  <a:prstClr val="black">
                    <a:tint val="75000"/>
                  </a:prstClr>
                </a:solidFill>
              </a:rPr>
              <a:pPr/>
              <a:t>6/3/2020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431034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84BE6-C7C5-634B-BD12-C421C616B972}" type="datetime1">
              <a:rPr lang="en-US" smtClean="0">
                <a:solidFill>
                  <a:prstClr val="black">
                    <a:tint val="75000"/>
                  </a:prstClr>
                </a:solidFill>
              </a:rPr>
              <a:pPr/>
              <a:t>6/3/2020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741692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22ADB-E024-8242-BCB6-25E40B66346C}"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80945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B946E-A85A-694C-9942-BE32DADE49D8}"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259538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281850-E136-B747-A302-B9F0BCFAC10D}"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673493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92D18-B722-1642-8273-895E3DBF8DF3}"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502002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3/6/2020</a:t>
            </a:fld>
            <a:endParaRPr lang="es-UY">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UY">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2894864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3/6/2020</a:t>
            </a:fld>
            <a:endParaRPr lang="es-UY">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UY">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9573837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3/6/2020</a:t>
            </a:fld>
            <a:endParaRPr lang="es-UY">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UY">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53536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84BE6-C7C5-634B-BD12-C421C616B972}" type="datetime1">
              <a:rPr lang="en-US" smtClean="0">
                <a:solidFill>
                  <a:prstClr val="black">
                    <a:tint val="75000"/>
                  </a:prstClr>
                </a:solidFill>
              </a:rPr>
              <a:pPr/>
              <a:t>6/3/2020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150181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3/6/2020</a:t>
            </a:fld>
            <a:endParaRPr lang="es-UY">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UY">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35807710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2"/>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1" y="2507552"/>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3/6/2020</a:t>
            </a:fld>
            <a:endParaRPr lang="es-UY">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s-UY">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8616908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3/6/2020</a:t>
            </a:fld>
            <a:endParaRPr lang="es-UY">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s-UY">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24809424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3/6/2020</a:t>
            </a:fld>
            <a:endParaRPr lang="es-UY">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s-UY">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33838806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3/6/2020</a:t>
            </a:fld>
            <a:endParaRPr lang="es-UY">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UY">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18758838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3/6/2020</a:t>
            </a:fld>
            <a:endParaRPr lang="es-UY">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UY">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27567260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3/6/2020</a:t>
            </a:fld>
            <a:endParaRPr lang="es-UY">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UY">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22505414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3/6/2020</a:t>
            </a:fld>
            <a:endParaRPr lang="es-UY">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UY">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3301757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734733" y="866776"/>
            <a:ext cx="9457267" cy="1662113"/>
          </a:xfrm>
        </p:spPr>
        <p:txBody>
          <a:bodyPr/>
          <a:lstStyle/>
          <a:p>
            <a:r>
              <a:rPr lang="es-ES" smtClean="0"/>
              <a:t>Haga clic para modificar el estilo de título del patrón</a:t>
            </a:r>
            <a:endParaRPr lang="es-UY"/>
          </a:p>
        </p:txBody>
      </p:sp>
      <p:sp>
        <p:nvSpPr>
          <p:cNvPr id="3" name="2 Marcador de texto"/>
          <p:cNvSpPr>
            <a:spLocks noGrp="1"/>
          </p:cNvSpPr>
          <p:nvPr>
            <p:ph type="body" sz="half" idx="1"/>
          </p:nvPr>
        </p:nvSpPr>
        <p:spPr>
          <a:xfrm>
            <a:off x="46568" y="2349501"/>
            <a:ext cx="5922433" cy="43926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6172201" y="2349501"/>
            <a:ext cx="5922433" cy="43926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fecha"/>
          <p:cNvSpPr>
            <a:spLocks noGrp="1"/>
          </p:cNvSpPr>
          <p:nvPr>
            <p:ph type="dt" sz="half" idx="10"/>
          </p:nvPr>
        </p:nvSpPr>
        <p:spPr>
          <a:xfrm>
            <a:off x="609600" y="6245225"/>
            <a:ext cx="2844800" cy="476250"/>
          </a:xfrm>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a:xfrm>
            <a:off x="4165600" y="6245225"/>
            <a:ext cx="3860800" cy="476250"/>
          </a:xfrm>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a:xfrm>
            <a:off x="8737600" y="6245225"/>
            <a:ext cx="2844800" cy="476250"/>
          </a:xfrm>
        </p:spPr>
        <p:txBody>
          <a:bodyPr/>
          <a:lstStyle>
            <a:lvl1pPr>
              <a:defRPr/>
            </a:lvl1pPr>
          </a:lstStyle>
          <a:p>
            <a:fld id="{5FB2E0F4-29A3-47C9-A088-B21167F2024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874160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Título 1"/>
          <p:cNvSpPr>
            <a:spLocks noGrp="1"/>
          </p:cNvSpPr>
          <p:nvPr>
            <p:ph type="title"/>
          </p:nvPr>
        </p:nvSpPr>
        <p:spPr>
          <a:xfrm>
            <a:off x="609600" y="457200"/>
            <a:ext cx="10972800" cy="1371600"/>
          </a:xfrm>
        </p:spPr>
        <p:txBody>
          <a:bodyPr/>
          <a:lstStyle/>
          <a:p>
            <a:r>
              <a:rPr lang="es-ES" smtClean="0"/>
              <a:t>Haga clic para modificar el estilo de título del patrón</a:t>
            </a:r>
            <a:endParaRPr lang="es-CO"/>
          </a:p>
        </p:txBody>
      </p:sp>
      <p:sp>
        <p:nvSpPr>
          <p:cNvPr id="3" name="Marcador de SmartArt 2"/>
          <p:cNvSpPr>
            <a:spLocks noGrp="1"/>
          </p:cNvSpPr>
          <p:nvPr>
            <p:ph type="dgm" idx="1"/>
          </p:nvPr>
        </p:nvSpPr>
        <p:spPr>
          <a:xfrm>
            <a:off x="609600" y="1981200"/>
            <a:ext cx="10972800" cy="3886200"/>
          </a:xfrm>
        </p:spPr>
        <p:txBody>
          <a:bodyPr/>
          <a:lstStyle/>
          <a:p>
            <a:endParaRPr lang="es-CO"/>
          </a:p>
        </p:txBody>
      </p:sp>
      <p:sp>
        <p:nvSpPr>
          <p:cNvPr id="4" name="Marcador de pie de página 3"/>
          <p:cNvSpPr>
            <a:spLocks noGrp="1"/>
          </p:cNvSpPr>
          <p:nvPr>
            <p:ph type="ftr" sz="quarter" idx="10"/>
          </p:nvPr>
        </p:nvSpPr>
        <p:spPr>
          <a:xfrm>
            <a:off x="4165600" y="6248400"/>
            <a:ext cx="3860800" cy="457200"/>
          </a:xfrm>
        </p:spPr>
        <p:txBody>
          <a:bodyPr/>
          <a:lstStyle>
            <a:lvl1pPr>
              <a:defRPr/>
            </a:lvl1pPr>
          </a:lstStyle>
          <a:p>
            <a:r>
              <a:rPr lang="es-ES" altLang="es-CO">
                <a:solidFill>
                  <a:prstClr val="black">
                    <a:lumMod val="65000"/>
                    <a:lumOff val="35000"/>
                  </a:prstClr>
                </a:solidFill>
              </a:rPr>
              <a:t>Carmen Mellado. Prof de FOL</a:t>
            </a:r>
          </a:p>
        </p:txBody>
      </p:sp>
      <p:sp>
        <p:nvSpPr>
          <p:cNvPr id="5" name="Marcador de número de diapositiva 4"/>
          <p:cNvSpPr>
            <a:spLocks noGrp="1"/>
          </p:cNvSpPr>
          <p:nvPr>
            <p:ph type="sldNum" sz="quarter" idx="11"/>
          </p:nvPr>
        </p:nvSpPr>
        <p:spPr>
          <a:xfrm>
            <a:off x="8737600" y="6248400"/>
            <a:ext cx="2844800" cy="457200"/>
          </a:xfrm>
        </p:spPr>
        <p:txBody>
          <a:bodyPr/>
          <a:lstStyle>
            <a:lvl1pPr>
              <a:defRPr/>
            </a:lvl1pPr>
          </a:lstStyle>
          <a:p>
            <a:fld id="{90E5CDE5-0162-4F7A-83B5-51016CA38188}" type="slidenum">
              <a:rPr lang="es-ES" altLang="es-CO">
                <a:solidFill>
                  <a:prstClr val="black">
                    <a:tint val="75000"/>
                  </a:prstClr>
                </a:solidFill>
              </a:rPr>
              <a:pPr/>
              <a:t>‹Nº›</a:t>
            </a:fld>
            <a:endParaRPr lang="es-ES" altLang="es-CO">
              <a:solidFill>
                <a:prstClr val="black">
                  <a:tint val="75000"/>
                </a:prstClr>
              </a:solidFill>
            </a:endParaRPr>
          </a:p>
        </p:txBody>
      </p:sp>
      <p:sp>
        <p:nvSpPr>
          <p:cNvPr id="6" name="Marcador de fecha 5"/>
          <p:cNvSpPr>
            <a:spLocks noGrp="1"/>
          </p:cNvSpPr>
          <p:nvPr>
            <p:ph type="dt" sz="half" idx="12"/>
          </p:nvPr>
        </p:nvSpPr>
        <p:spPr>
          <a:xfrm>
            <a:off x="609600" y="6245225"/>
            <a:ext cx="2844800" cy="476250"/>
          </a:xfrm>
        </p:spPr>
        <p:txBody>
          <a:bodyPr/>
          <a:lstStyle>
            <a:lvl1pPr>
              <a:defRPr/>
            </a:lvl1pPr>
          </a:lstStyle>
          <a:p>
            <a:endParaRPr lang="es-ES" altLang="es-CO">
              <a:solidFill>
                <a:prstClr val="black">
                  <a:lumMod val="65000"/>
                  <a:lumOff val="35000"/>
                </a:prstClr>
              </a:solidFill>
            </a:endParaRPr>
          </a:p>
        </p:txBody>
      </p:sp>
    </p:spTree>
    <p:extLst>
      <p:ext uri="{BB962C8B-B14F-4D97-AF65-F5344CB8AC3E}">
        <p14:creationId xmlns:p14="http://schemas.microsoft.com/office/powerpoint/2010/main" val="3202941390"/>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22ADB-E024-8242-BCB6-25E40B66346C}"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484277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OverTx">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0"/>
            <a:ext cx="10972800" cy="2171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0" y="3924300"/>
            <a:ext cx="10972800" cy="2171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fld id="{CAFD92DE-CDEE-43AC-9EE5-EFA508E65219}"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1686685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lumMod val="65000"/>
                  <a:lumOff val="3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lumMod val="65000"/>
                  <a:lumOff val="3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C9D18721-C88D-4EF7-B788-4B354E654E52}" type="slidenum">
              <a:rPr lang="en-US" altLang="es-CO">
                <a:solidFill>
                  <a:prstClr val="black">
                    <a:tint val="75000"/>
                  </a:prstClr>
                </a:solidFill>
              </a:rPr>
              <a:pPr/>
              <a:t>‹Nº›</a:t>
            </a:fld>
            <a:endParaRPr lang="en-US" altLang="es-CO">
              <a:solidFill>
                <a:prstClr val="black">
                  <a:tint val="75000"/>
                </a:prstClr>
              </a:solidFill>
            </a:endParaRPr>
          </a:p>
        </p:txBody>
      </p:sp>
    </p:spTree>
    <p:extLst>
      <p:ext uri="{BB962C8B-B14F-4D97-AF65-F5344CB8AC3E}">
        <p14:creationId xmlns:p14="http://schemas.microsoft.com/office/powerpoint/2010/main" val="14879546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F6F11-553C-B34D-88F7-5E0CC421CEB1}"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209712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D9153-598A-A74F-B5D8-E8B7E9337DB0}"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350874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6C84-486C-9744-BBC4-31090A9267EC}"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02555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B5F6B-F622-D94B-A947-D97DDBACD55A}"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760435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BDF85A-C16A-5F40-90A3-4C5922C4555D}" type="datetime1">
              <a:rPr lang="en-US" smtClean="0">
                <a:solidFill>
                  <a:prstClr val="black">
                    <a:tint val="75000"/>
                  </a:prstClr>
                </a:solidFill>
              </a:rPr>
              <a:pPr/>
              <a:t>6/3/2020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156459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4165A-836D-554F-B647-5A0D28002E3E}" type="datetime1">
              <a:rPr lang="en-US" smtClean="0">
                <a:solidFill>
                  <a:prstClr val="black">
                    <a:tint val="75000"/>
                  </a:prstClr>
                </a:solidFill>
              </a:rPr>
              <a:pPr/>
              <a:t>6/3/2020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928200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84BE6-C7C5-634B-BD12-C421C616B972}" type="datetime1">
              <a:rPr lang="en-US" smtClean="0">
                <a:solidFill>
                  <a:prstClr val="black">
                    <a:tint val="75000"/>
                  </a:prstClr>
                </a:solidFill>
              </a:rPr>
              <a:pPr/>
              <a:t>6/3/2020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815713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22ADB-E024-8242-BCB6-25E40B66346C}"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557753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B946E-A85A-694C-9942-BE32DADE49D8}"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455606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B946E-A85A-694C-9942-BE32DADE49D8}"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267628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281850-E136-B747-A302-B9F0BCFAC10D}"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298515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92D18-B722-1642-8273-895E3DBF8DF3}"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937073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F6F11-553C-B34D-88F7-5E0CC421CEB1}"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75288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D9153-598A-A74F-B5D8-E8B7E9337DB0}"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300733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6C84-486C-9744-BBC4-31090A9267EC}" type="datetime1">
              <a:rPr lang="en-US" smtClean="0">
                <a:solidFill>
                  <a:prstClr val="black">
                    <a:tint val="75000"/>
                  </a:prstClr>
                </a:solidFill>
              </a:rPr>
              <a:pPr/>
              <a:t>6/3/2020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390674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B5F6B-F622-D94B-A947-D97DDBACD55A}" type="datetime1">
              <a:rPr lang="en-US" smtClean="0">
                <a:solidFill>
                  <a:prstClr val="black">
                    <a:tint val="75000"/>
                  </a:prstClr>
                </a:solidFill>
              </a:rPr>
              <a:pPr/>
              <a:t>6/3/2020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901951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BDF85A-C16A-5F40-90A3-4C5922C4555D}" type="datetime1">
              <a:rPr lang="en-US" smtClean="0">
                <a:solidFill>
                  <a:prstClr val="black">
                    <a:tint val="75000"/>
                  </a:prstClr>
                </a:solidFill>
              </a:rPr>
              <a:pPr/>
              <a:t>6/3/2020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225419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4165A-836D-554F-B647-5A0D28002E3E}" type="datetime1">
              <a:rPr lang="en-US" smtClean="0">
                <a:solidFill>
                  <a:prstClr val="black">
                    <a:tint val="75000"/>
                  </a:prstClr>
                </a:solidFill>
              </a:rPr>
              <a:pPr/>
              <a:t>6/3/2020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660666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84BE6-C7C5-634B-BD12-C421C616B972}" type="datetime1">
              <a:rPr lang="en-US" smtClean="0">
                <a:solidFill>
                  <a:prstClr val="black">
                    <a:tint val="75000"/>
                  </a:prstClr>
                </a:solidFill>
              </a:rPr>
              <a:pPr/>
              <a:t>6/3/2020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997765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theme" Target="../theme/theme7.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F943D1B-3E64-314A-B09B-1BC8E29C309E}" type="datetime1">
              <a:rPr lang="en-US" smtClean="0">
                <a:solidFill>
                  <a:prstClr val="black">
                    <a:tint val="75000"/>
                  </a:prstClr>
                </a:solidFill>
              </a:rPr>
              <a:pPr defTabSz="457200"/>
              <a:t>6/3/2020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49E85F9-3293-E347-92CC-0B555122DAD0}"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242034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8006322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9670090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C993F-DE50-4FB6-A630-0421E6D02A88}"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4BC41-1615-492F-9878-326384D042D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1174712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FCAED-8341-4A2A-81E8-6A27C51D7A00}" type="datetimeFigureOut">
              <a:rPr lang="es-CO" smtClean="0">
                <a:solidFill>
                  <a:prstClr val="black">
                    <a:tint val="75000"/>
                  </a:prstClr>
                </a:solidFill>
              </a:rPr>
              <a:pPr/>
              <a:t>03/06/2020</a:t>
            </a:fld>
            <a:endParaRPr lang="es-CO">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55424-2594-4CF2-AD15-E45A918E872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5899827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F943D1B-3E64-314A-B09B-1BC8E29C309E}" type="datetime1">
              <a:rPr lang="en-US" smtClean="0">
                <a:solidFill>
                  <a:prstClr val="black">
                    <a:tint val="75000"/>
                  </a:prstClr>
                </a:solidFill>
              </a:rPr>
              <a:pPr defTabSz="457200"/>
              <a:t>6/3/2020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49E85F9-3293-E347-92CC-0B555122DAD0}"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2462600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F943D1B-3E64-314A-B09B-1BC8E29C309E}" type="datetime1">
              <a:rPr lang="en-US" smtClean="0">
                <a:solidFill>
                  <a:prstClr val="black">
                    <a:tint val="75000"/>
                  </a:prstClr>
                </a:solidFill>
              </a:rPr>
              <a:pPr defTabSz="457200"/>
              <a:t>6/3/2020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49E85F9-3293-E347-92CC-0B555122DAD0}"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22737860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F943D1B-3E64-314A-B09B-1BC8E29C309E}" type="datetime1">
              <a:rPr lang="en-US" smtClean="0">
                <a:solidFill>
                  <a:prstClr val="black">
                    <a:tint val="75000"/>
                  </a:prstClr>
                </a:solidFill>
              </a:rPr>
              <a:pPr defTabSz="457200"/>
              <a:t>6/3/2020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49E85F9-3293-E347-92CC-0B555122DAD0}"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41438310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F943D1B-3E64-314A-B09B-1BC8E29C309E}" type="datetime1">
              <a:rPr lang="en-US" smtClean="0">
                <a:solidFill>
                  <a:prstClr val="black">
                    <a:tint val="75000"/>
                  </a:prstClr>
                </a:solidFill>
              </a:rPr>
              <a:pPr defTabSz="457200"/>
              <a:t>6/3/2020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49E85F9-3293-E347-92CC-0B555122DAD0}"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2543325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F943D1B-3E64-314A-B09B-1BC8E29C309E}" type="datetime1">
              <a:rPr lang="en-US" smtClean="0">
                <a:solidFill>
                  <a:prstClr val="black">
                    <a:tint val="75000"/>
                  </a:prstClr>
                </a:solidFill>
              </a:rPr>
              <a:pPr defTabSz="457200"/>
              <a:t>6/3/2020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49E85F9-3293-E347-92CC-0B555122DAD0}"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37744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4E287BB-9B6E-4FDF-B050-BF01E4F583BB}" type="datetimeFigureOut">
              <a:rPr lang="es-UY" smtClean="0">
                <a:solidFill>
                  <a:prstClr val="black">
                    <a:lumMod val="65000"/>
                    <a:lumOff val="35000"/>
                  </a:prstClr>
                </a:solidFill>
              </a:rPr>
              <a:pPr/>
              <a:t>3/6/2020</a:t>
            </a:fld>
            <a:endParaRPr lang="es-UY">
              <a:solidFill>
                <a:prstClr val="black">
                  <a:lumMod val="65000"/>
                  <a:lumOff val="3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UY">
              <a:solidFill>
                <a:prstClr val="black">
                  <a:lumMod val="65000"/>
                  <a:lumOff val="35000"/>
                </a:prstClr>
              </a:solidFill>
            </a:endParaRPr>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9417673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F943D1B-3E64-314A-B09B-1BC8E29C309E}" type="datetime1">
              <a:rPr lang="en-US" smtClean="0">
                <a:solidFill>
                  <a:prstClr val="black">
                    <a:tint val="75000"/>
                  </a:prstClr>
                </a:solidFill>
              </a:rPr>
              <a:pPr defTabSz="457200"/>
              <a:t>6/3/2020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49E85F9-3293-E347-92CC-0B555122DAD0}"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15731123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F943D1B-3E64-314A-B09B-1BC8E29C309E}" type="datetime1">
              <a:rPr lang="en-US" smtClean="0">
                <a:solidFill>
                  <a:prstClr val="black">
                    <a:tint val="75000"/>
                  </a:prstClr>
                </a:solidFill>
              </a:rPr>
              <a:pPr defTabSz="457200"/>
              <a:t>6/3/2020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49E85F9-3293-E347-92CC-0B555122DAD0}"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238606923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LF_Powerpoint_Standard_1_Column_Body_Slid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176"/>
            <a:ext cx="9140825"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209800" y="1293730"/>
            <a:ext cx="7772400" cy="1470025"/>
          </a:xfrm>
        </p:spPr>
        <p:txBody>
          <a:bodyPr>
            <a:normAutofit/>
          </a:bodyPr>
          <a:lstStyle/>
          <a:p>
            <a:r>
              <a:rPr lang="es-CO" dirty="0" smtClean="0">
                <a:latin typeface="Gill Sans MT"/>
                <a:cs typeface="Gill Sans MT"/>
              </a:rPr>
              <a:t>Seminario Liderazgo Transformacional y Gobiern</a:t>
            </a:r>
            <a:r>
              <a:rPr lang="en-US" dirty="0" smtClean="0">
                <a:latin typeface="Gill Sans MT"/>
                <a:cs typeface="Gill Sans MT"/>
              </a:rPr>
              <a:t>o</a:t>
            </a:r>
            <a:endParaRPr lang="en-US" dirty="0">
              <a:latin typeface="Gill Sans MT"/>
              <a:cs typeface="Gill Sans MT"/>
            </a:endParaRPr>
          </a:p>
        </p:txBody>
      </p:sp>
      <p:sp>
        <p:nvSpPr>
          <p:cNvPr id="3" name="Subtitle 2"/>
          <p:cNvSpPr>
            <a:spLocks noGrp="1"/>
          </p:cNvSpPr>
          <p:nvPr>
            <p:ph type="subTitle" idx="1"/>
          </p:nvPr>
        </p:nvSpPr>
        <p:spPr>
          <a:xfrm>
            <a:off x="2895600" y="2974799"/>
            <a:ext cx="6400800" cy="3644142"/>
          </a:xfrm>
        </p:spPr>
        <p:txBody>
          <a:bodyPr>
            <a:normAutofit/>
          </a:bodyPr>
          <a:lstStyle/>
          <a:p>
            <a:r>
              <a:rPr lang="es-CO" sz="4700" dirty="0">
                <a:solidFill>
                  <a:schemeClr val="accent5"/>
                </a:solidFill>
                <a:latin typeface="Gill Sans MT"/>
                <a:cs typeface="Gill Sans MT"/>
              </a:rPr>
              <a:t>Competencias: </a:t>
            </a:r>
          </a:p>
          <a:p>
            <a:r>
              <a:rPr lang="es-CO" i="1" dirty="0" smtClean="0">
                <a:solidFill>
                  <a:schemeClr val="accent5"/>
                </a:solidFill>
                <a:latin typeface="Gill Sans MT"/>
                <a:cs typeface="Gill Sans MT"/>
              </a:rPr>
              <a:t>La adquisición de nuevos conocimientos, actitudes y habilidades necesarias para liderar el cambio. </a:t>
            </a:r>
          </a:p>
          <a:p>
            <a:endParaRPr lang="en-US" dirty="0">
              <a:solidFill>
                <a:schemeClr val="tx1"/>
              </a:solidFill>
              <a:latin typeface="Gill Sans MT"/>
              <a:cs typeface="Gill Sans MT"/>
            </a:endParaRPr>
          </a:p>
          <a:p>
            <a:endParaRPr lang="en-US" dirty="0" smtClean="0">
              <a:solidFill>
                <a:schemeClr val="tx1"/>
              </a:solidFill>
              <a:latin typeface="Gill Sans MT"/>
              <a:cs typeface="Gill Sans MT"/>
            </a:endParaRPr>
          </a:p>
        </p:txBody>
      </p:sp>
      <p:sp>
        <p:nvSpPr>
          <p:cNvPr id="6" name="Rectangle 5"/>
          <p:cNvSpPr>
            <a:spLocks noChangeArrowheads="1"/>
          </p:cNvSpPr>
          <p:nvPr/>
        </p:nvSpPr>
        <p:spPr bwMode="auto">
          <a:xfrm>
            <a:off x="4838793" y="6550026"/>
            <a:ext cx="4572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57200"/>
            <a:r>
              <a:rPr lang="en-GB" sz="1200" dirty="0">
                <a:solidFill>
                  <a:srgbClr val="898989"/>
                </a:solidFill>
              </a:rPr>
              <a:t>ILF © Copyright 2015 All rights reserved</a:t>
            </a:r>
            <a:endParaRPr lang="en-US" sz="1200" dirty="0">
              <a:solidFill>
                <a:srgbClr val="898989"/>
              </a:solidFill>
            </a:endParaRPr>
          </a:p>
        </p:txBody>
      </p:sp>
    </p:spTree>
    <p:extLst>
      <p:ext uri="{BB962C8B-B14F-4D97-AF65-F5344CB8AC3E}">
        <p14:creationId xmlns:p14="http://schemas.microsoft.com/office/powerpoint/2010/main" val="26196502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8621" y="585550"/>
            <a:ext cx="9877778" cy="5940088"/>
          </a:xfrm>
          <a:prstGeom prst="rect">
            <a:avLst/>
          </a:prstGeom>
        </p:spPr>
        <p:txBody>
          <a:bodyPr wrap="square">
            <a:spAutoFit/>
          </a:bodyPr>
          <a:lstStyle/>
          <a:p>
            <a:r>
              <a:rPr lang="es-CO" sz="2000" b="1" dirty="0">
                <a:solidFill>
                  <a:srgbClr val="002060"/>
                </a:solidFill>
              </a:rPr>
              <a:t>EVALUACIÓN Y ACCIÓN</a:t>
            </a:r>
          </a:p>
          <a:p>
            <a:r>
              <a:rPr lang="es-CO" sz="2000" b="1" dirty="0">
                <a:solidFill>
                  <a:srgbClr val="002060"/>
                </a:solidFill>
              </a:rPr>
              <a:t>Llena la siguiente sección de autoevaluación.</a:t>
            </a:r>
          </a:p>
          <a:p>
            <a:r>
              <a:rPr lang="es-CO" sz="2000" b="1" dirty="0">
                <a:solidFill>
                  <a:srgbClr val="002060"/>
                </a:solidFill>
              </a:rPr>
              <a:t>En una escala del 1 al 10, ¿qué tan bien demuestras esta cualidad en tu vida?</a:t>
            </a:r>
          </a:p>
          <a:p>
            <a:r>
              <a:rPr lang="es-CO" sz="2000" b="1" dirty="0">
                <a:solidFill>
                  <a:srgbClr val="002060"/>
                </a:solidFill>
              </a:rPr>
              <a:t>1 2 3 4 5 6 7 8 9 10</a:t>
            </a:r>
          </a:p>
          <a:p>
            <a:r>
              <a:rPr lang="es-CO" sz="2000" b="1" dirty="0">
                <a:solidFill>
                  <a:srgbClr val="002060"/>
                </a:solidFill>
              </a:rPr>
              <a:t>¿Por qué te diste esa calificación?</a:t>
            </a:r>
          </a:p>
          <a:p>
            <a:r>
              <a:rPr lang="es-CO" sz="2000" b="1" dirty="0" smtClean="0">
                <a:solidFill>
                  <a:srgbClr val="002060"/>
                </a:solidFill>
              </a:rPr>
              <a:t>____________________________________________________________________________________</a:t>
            </a:r>
            <a:endParaRPr lang="es-CO" sz="2000" b="1" dirty="0">
              <a:solidFill>
                <a:srgbClr val="002060"/>
              </a:solidFill>
            </a:endParaRPr>
          </a:p>
          <a:p>
            <a:r>
              <a:rPr lang="es-CO" sz="2000" b="1" dirty="0" smtClean="0">
                <a:solidFill>
                  <a:srgbClr val="002060"/>
                </a:solidFill>
              </a:rPr>
              <a:t>____________________________________________________________________________________</a:t>
            </a:r>
            <a:endParaRPr lang="es-CO" sz="2000" b="1" dirty="0">
              <a:solidFill>
                <a:srgbClr val="002060"/>
              </a:solidFill>
            </a:endParaRPr>
          </a:p>
          <a:p>
            <a:r>
              <a:rPr lang="es-CO" sz="2000" b="1" dirty="0">
                <a:solidFill>
                  <a:srgbClr val="002060"/>
                </a:solidFill>
              </a:rPr>
              <a:t>¿Qué beneficios obtendrías al mejorar tu calificación?</a:t>
            </a:r>
          </a:p>
          <a:p>
            <a:r>
              <a:rPr lang="es-CO" sz="2000" b="1" dirty="0">
                <a:solidFill>
                  <a:srgbClr val="002060"/>
                </a:solidFill>
              </a:rPr>
              <a:t>__________________________________________________________________________________________</a:t>
            </a:r>
          </a:p>
          <a:p>
            <a:endParaRPr lang="es-CO" sz="2000" b="1" dirty="0">
              <a:solidFill>
                <a:srgbClr val="002060"/>
              </a:solidFill>
            </a:endParaRPr>
          </a:p>
          <a:p>
            <a:r>
              <a:rPr lang="es-CO" sz="2000" b="1" dirty="0">
                <a:solidFill>
                  <a:srgbClr val="002060"/>
                </a:solidFill>
              </a:rPr>
              <a:t>¿Qué persona conoces que sea un ejemplo de esta cualidad? ¿Qué es lo que más admiras de esa persona?</a:t>
            </a:r>
          </a:p>
          <a:p>
            <a:r>
              <a:rPr lang="es-CO" sz="2000" b="1" dirty="0">
                <a:solidFill>
                  <a:srgbClr val="002060"/>
                </a:solidFill>
              </a:rPr>
              <a:t>__________________________________________________________________________________________</a:t>
            </a:r>
          </a:p>
          <a:p>
            <a:endParaRPr lang="es-CO" sz="2000" b="1" dirty="0">
              <a:solidFill>
                <a:srgbClr val="002060"/>
              </a:solidFill>
            </a:endParaRPr>
          </a:p>
          <a:p>
            <a:r>
              <a:rPr lang="es-CO" sz="2000" b="1" dirty="0">
                <a:solidFill>
                  <a:srgbClr val="002060"/>
                </a:solidFill>
              </a:rPr>
              <a:t>¿Qué acción específica puedes llevar a cabo inmediatamente para mejorar tu puntuación?</a:t>
            </a:r>
          </a:p>
        </p:txBody>
      </p:sp>
    </p:spTree>
    <p:extLst>
      <p:ext uri="{BB962C8B-B14F-4D97-AF65-F5344CB8AC3E}">
        <p14:creationId xmlns:p14="http://schemas.microsoft.com/office/powerpoint/2010/main" val="421875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49E85F9-3293-E347-92CC-0B555122DAD0}" type="slidenum">
              <a:rPr lang="en-US" smtClean="0">
                <a:solidFill>
                  <a:prstClr val="black">
                    <a:tint val="75000"/>
                  </a:prstClr>
                </a:solidFill>
              </a:rPr>
              <a:pPr/>
              <a:t>11</a:t>
            </a:fld>
            <a:endParaRPr lang="en-US">
              <a:solidFill>
                <a:prstClr val="black">
                  <a:tint val="75000"/>
                </a:prstClr>
              </a:solidFill>
            </a:endParaRPr>
          </a:p>
        </p:txBody>
      </p:sp>
      <p:pic>
        <p:nvPicPr>
          <p:cNvPr id="3" name="Imagen 2"/>
          <p:cNvPicPr>
            <a:picLocks noChangeAspect="1"/>
          </p:cNvPicPr>
          <p:nvPr/>
        </p:nvPicPr>
        <p:blipFill>
          <a:blip r:embed="rId2"/>
          <a:stretch>
            <a:fillRect/>
          </a:stretch>
        </p:blipFill>
        <p:spPr>
          <a:xfrm>
            <a:off x="1343378" y="643467"/>
            <a:ext cx="9482666" cy="5621865"/>
          </a:xfrm>
          <a:prstGeom prst="rect">
            <a:avLst/>
          </a:prstGeom>
        </p:spPr>
      </p:pic>
    </p:spTree>
    <p:extLst>
      <p:ext uri="{BB962C8B-B14F-4D97-AF65-F5344CB8AC3E}">
        <p14:creationId xmlns:p14="http://schemas.microsoft.com/office/powerpoint/2010/main" val="16088866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14450" y="233362"/>
            <a:ext cx="9563100" cy="6391275"/>
          </a:xfrm>
          <a:prstGeom prst="rect">
            <a:avLst/>
          </a:prstGeom>
        </p:spPr>
      </p:pic>
    </p:spTree>
    <p:extLst>
      <p:ext uri="{BB962C8B-B14F-4D97-AF65-F5344CB8AC3E}">
        <p14:creationId xmlns:p14="http://schemas.microsoft.com/office/powerpoint/2010/main" val="1743144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558344" y="463640"/>
            <a:ext cx="8963695" cy="5602310"/>
          </a:xfrm>
          <a:prstGeom prst="rect">
            <a:avLst/>
          </a:prstGeom>
        </p:spPr>
      </p:pic>
    </p:spTree>
    <p:extLst>
      <p:ext uri="{BB962C8B-B14F-4D97-AF65-F5344CB8AC3E}">
        <p14:creationId xmlns:p14="http://schemas.microsoft.com/office/powerpoint/2010/main" val="2656661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49E85F9-3293-E347-92CC-0B555122DAD0}" type="slidenum">
              <a:rPr lang="en-US" smtClean="0">
                <a:solidFill>
                  <a:prstClr val="black">
                    <a:tint val="75000"/>
                  </a:prstClr>
                </a:solidFill>
              </a:rPr>
              <a:pPr/>
              <a:t>14</a:t>
            </a:fld>
            <a:endParaRPr lang="en-US">
              <a:solidFill>
                <a:prstClr val="black">
                  <a:tint val="75000"/>
                </a:prstClr>
              </a:solidFill>
            </a:endParaRPr>
          </a:p>
        </p:txBody>
      </p:sp>
      <p:pic>
        <p:nvPicPr>
          <p:cNvPr id="3" name="Imagen 2"/>
          <p:cNvPicPr>
            <a:picLocks noChangeAspect="1"/>
          </p:cNvPicPr>
          <p:nvPr/>
        </p:nvPicPr>
        <p:blipFill>
          <a:blip r:embed="rId2"/>
          <a:stretch>
            <a:fillRect/>
          </a:stretch>
        </p:blipFill>
        <p:spPr>
          <a:xfrm>
            <a:off x="496711" y="496710"/>
            <a:ext cx="10611556" cy="5983111"/>
          </a:xfrm>
          <a:prstGeom prst="rect">
            <a:avLst/>
          </a:prstGeom>
        </p:spPr>
      </p:pic>
    </p:spTree>
    <p:extLst>
      <p:ext uri="{BB962C8B-B14F-4D97-AF65-F5344CB8AC3E}">
        <p14:creationId xmlns:p14="http://schemas.microsoft.com/office/powerpoint/2010/main" val="696850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06400" y="237067"/>
            <a:ext cx="10871200" cy="6434666"/>
          </a:xfrm>
          <a:prstGeom prst="rect">
            <a:avLst/>
          </a:prstGeom>
        </p:spPr>
      </p:pic>
    </p:spTree>
    <p:extLst>
      <p:ext uri="{BB962C8B-B14F-4D97-AF65-F5344CB8AC3E}">
        <p14:creationId xmlns:p14="http://schemas.microsoft.com/office/powerpoint/2010/main" val="281501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30578" y="-135466"/>
            <a:ext cx="10521244" cy="6858000"/>
          </a:xfrm>
          <a:prstGeom prst="rect">
            <a:avLst/>
          </a:prstGeom>
        </p:spPr>
      </p:pic>
    </p:spTree>
    <p:extLst>
      <p:ext uri="{BB962C8B-B14F-4D97-AF65-F5344CB8AC3E}">
        <p14:creationId xmlns:p14="http://schemas.microsoft.com/office/powerpoint/2010/main" val="195879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4489" y="1411112"/>
            <a:ext cx="4921955" cy="3770488"/>
          </a:xfrm>
          <a:prstGeom prst="rect">
            <a:avLst/>
          </a:prstGeom>
        </p:spPr>
      </p:pic>
      <p:pic>
        <p:nvPicPr>
          <p:cNvPr id="3" name="Imagen 2"/>
          <p:cNvPicPr>
            <a:picLocks noChangeAspect="1"/>
          </p:cNvPicPr>
          <p:nvPr/>
        </p:nvPicPr>
        <p:blipFill>
          <a:blip r:embed="rId3"/>
          <a:stretch>
            <a:fillRect/>
          </a:stretch>
        </p:blipFill>
        <p:spPr>
          <a:xfrm>
            <a:off x="5994400" y="688622"/>
            <a:ext cx="4492978" cy="5768622"/>
          </a:xfrm>
          <a:prstGeom prst="rect">
            <a:avLst/>
          </a:prstGeom>
        </p:spPr>
      </p:pic>
    </p:spTree>
    <p:extLst>
      <p:ext uri="{BB962C8B-B14F-4D97-AF65-F5344CB8AC3E}">
        <p14:creationId xmlns:p14="http://schemas.microsoft.com/office/powerpoint/2010/main" val="3268889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LF_Powerpoint_Standard_Full_Page_Bott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
            <a:ext cx="91408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3200" b="1" dirty="0">
                <a:solidFill>
                  <a:srgbClr val="008000"/>
                </a:solidFill>
                <a:latin typeface="Gill Sans MT"/>
                <a:cs typeface="Gill Sans MT"/>
              </a:rPr>
              <a:t>II. HISTORIA DE APERTURA </a:t>
            </a:r>
            <a:r>
              <a:rPr lang="en-US" sz="2000" dirty="0">
                <a:solidFill>
                  <a:srgbClr val="008000"/>
                </a:solidFill>
                <a:latin typeface="Gill Sans MT"/>
                <a:cs typeface="Gill Sans MT"/>
              </a:rPr>
              <a:t>(3)</a:t>
            </a:r>
          </a:p>
        </p:txBody>
      </p:sp>
      <p:sp>
        <p:nvSpPr>
          <p:cNvPr id="3" name="Content Placeholder 2"/>
          <p:cNvSpPr>
            <a:spLocks noGrp="1"/>
          </p:cNvSpPr>
          <p:nvPr>
            <p:ph idx="1"/>
          </p:nvPr>
        </p:nvSpPr>
        <p:spPr>
          <a:xfrm>
            <a:off x="1682380" y="1600200"/>
            <a:ext cx="8229600" cy="5033683"/>
          </a:xfrm>
        </p:spPr>
        <p:txBody>
          <a:bodyPr>
            <a:noAutofit/>
          </a:bodyPr>
          <a:lstStyle/>
          <a:p>
            <a:pPr marL="0" indent="0">
              <a:lnSpc>
                <a:spcPct val="110000"/>
              </a:lnSpc>
              <a:buNone/>
            </a:pPr>
            <a:r>
              <a:rPr lang="en-US" sz="2800" b="1" dirty="0">
                <a:solidFill>
                  <a:srgbClr val="E68422"/>
                </a:solidFill>
                <a:latin typeface="Gill Sans MT"/>
                <a:cs typeface="Gill Sans MT"/>
              </a:rPr>
              <a:t>Florence Nightingale</a:t>
            </a:r>
            <a:r>
              <a:rPr lang="en-US" sz="2800" dirty="0">
                <a:solidFill>
                  <a:srgbClr val="E68422"/>
                </a:solidFill>
                <a:latin typeface="Gill Sans MT"/>
                <a:cs typeface="Gill Sans MT"/>
              </a:rPr>
              <a:t> </a:t>
            </a:r>
            <a:r>
              <a:rPr lang="en-US" sz="2800" dirty="0">
                <a:latin typeface="Gill Sans MT"/>
                <a:cs typeface="Gill Sans MT"/>
              </a:rPr>
              <a:t>(1820 – 1910) </a:t>
            </a:r>
          </a:p>
          <a:p>
            <a:pPr>
              <a:lnSpc>
                <a:spcPct val="110000"/>
              </a:lnSpc>
            </a:pPr>
            <a:r>
              <a:rPr lang="es-ES_tradnl" sz="2800" dirty="0">
                <a:latin typeface="Gill Sans MT"/>
                <a:cs typeface="Gill Sans MT"/>
              </a:rPr>
              <a:t>Fue una celebre reformadora inglesa social, </a:t>
            </a:r>
            <a:r>
              <a:rPr lang="es-ES_tradnl" sz="2800" dirty="0">
                <a:latin typeface="Gill Sans MT" panose="020B0502020104020203" pitchFamily="34" charset="0"/>
              </a:rPr>
              <a:t>estadista</a:t>
            </a:r>
            <a:r>
              <a:rPr lang="es-ES_tradnl" sz="2800" dirty="0">
                <a:latin typeface="Gill Sans MT"/>
                <a:cs typeface="Gill Sans MT"/>
              </a:rPr>
              <a:t>, y la fundadora de la enfermería moderna.</a:t>
            </a:r>
          </a:p>
          <a:p>
            <a:pPr>
              <a:lnSpc>
                <a:spcPct val="110000"/>
              </a:lnSpc>
            </a:pPr>
            <a:r>
              <a:rPr lang="es-ES_tradnl" sz="2800" dirty="0">
                <a:latin typeface="Gill Sans MT"/>
                <a:cs typeface="Gill Sans MT"/>
              </a:rPr>
              <a:t>Ella vino a la prominencia mientras actuaba como una gestora de enfermeras formadas por ella, durante la Guerra de Crimea, donde organizó la atención a los soldados heridos.</a:t>
            </a:r>
            <a:endParaRPr lang="es-ES_tradnl" sz="2800" baseline="30000" dirty="0">
              <a:latin typeface="Gill Sans MT"/>
              <a:cs typeface="Gill Sans MT"/>
            </a:endParaRPr>
          </a:p>
          <a:p>
            <a:pPr>
              <a:lnSpc>
                <a:spcPct val="110000"/>
              </a:lnSpc>
            </a:pPr>
            <a:r>
              <a:rPr lang="es-ES_tradnl" sz="2800" dirty="0">
                <a:latin typeface="Gill Sans MT"/>
                <a:cs typeface="Gill Sans MT"/>
              </a:rPr>
              <a:t>Ella le dio a la enfermería una reputación muy favorable y se convirtió en un icono de la cultura victoriana.</a:t>
            </a: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838323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LF_Powerpoint_Standard_Full_Page_Bott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
            <a:ext cx="91408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156679"/>
            <a:ext cx="8229600" cy="1143000"/>
          </a:xfrm>
        </p:spPr>
        <p:txBody>
          <a:bodyPr>
            <a:normAutofit/>
          </a:bodyPr>
          <a:lstStyle/>
          <a:p>
            <a:r>
              <a:rPr lang="en-US" sz="3200" b="1" dirty="0">
                <a:solidFill>
                  <a:srgbClr val="008000"/>
                </a:solidFill>
                <a:latin typeface="Gill Sans MT"/>
                <a:cs typeface="Gill Sans MT"/>
              </a:rPr>
              <a:t>II. HISTORIA DE APERTURA </a:t>
            </a:r>
            <a:r>
              <a:rPr lang="en-US" sz="2000" dirty="0">
                <a:solidFill>
                  <a:srgbClr val="008000"/>
                </a:solidFill>
                <a:latin typeface="Gill Sans MT"/>
                <a:cs typeface="Gill Sans MT"/>
              </a:rPr>
              <a:t>(4)</a:t>
            </a:r>
          </a:p>
        </p:txBody>
      </p:sp>
      <p:sp>
        <p:nvSpPr>
          <p:cNvPr id="3" name="Content Placeholder 2"/>
          <p:cNvSpPr>
            <a:spLocks noGrp="1"/>
          </p:cNvSpPr>
          <p:nvPr>
            <p:ph idx="1"/>
          </p:nvPr>
        </p:nvSpPr>
        <p:spPr>
          <a:xfrm>
            <a:off x="1682380" y="633951"/>
            <a:ext cx="8229600" cy="6087524"/>
          </a:xfrm>
        </p:spPr>
        <p:txBody>
          <a:bodyPr>
            <a:noAutofit/>
          </a:bodyPr>
          <a:lstStyle/>
          <a:p>
            <a:pPr marL="0" indent="0">
              <a:lnSpc>
                <a:spcPct val="110000"/>
              </a:lnSpc>
              <a:buNone/>
            </a:pPr>
            <a:r>
              <a:rPr lang="es-ES_tradnl" sz="2800" b="1" dirty="0">
                <a:solidFill>
                  <a:srgbClr val="E68422"/>
                </a:solidFill>
                <a:latin typeface="Gill Sans MT"/>
                <a:cs typeface="Gill Sans MT"/>
              </a:rPr>
              <a:t>Florence </a:t>
            </a:r>
            <a:r>
              <a:rPr lang="es-ES_tradnl" sz="2800" b="1" dirty="0" err="1">
                <a:solidFill>
                  <a:srgbClr val="E68422"/>
                </a:solidFill>
                <a:latin typeface="Gill Sans MT"/>
                <a:cs typeface="Gill Sans MT"/>
              </a:rPr>
              <a:t>Nightingale</a:t>
            </a:r>
            <a:r>
              <a:rPr lang="es-ES_tradnl" sz="2800" dirty="0">
                <a:solidFill>
                  <a:srgbClr val="E68422"/>
                </a:solidFill>
                <a:latin typeface="Gill Sans MT"/>
                <a:cs typeface="Gill Sans MT"/>
              </a:rPr>
              <a:t> </a:t>
            </a:r>
            <a:r>
              <a:rPr lang="es-ES_tradnl" sz="2000" dirty="0">
                <a:latin typeface="Gill Sans MT"/>
                <a:cs typeface="Gill Sans MT"/>
              </a:rPr>
              <a:t>(2)</a:t>
            </a:r>
          </a:p>
          <a:p>
            <a:pPr>
              <a:lnSpc>
                <a:spcPct val="110000"/>
              </a:lnSpc>
              <a:buClr>
                <a:srgbClr val="008000"/>
              </a:buClr>
            </a:pPr>
            <a:r>
              <a:rPr lang="es-ES_tradnl" sz="2000" dirty="0">
                <a:latin typeface="Gill Sans MT"/>
                <a:cs typeface="Gill Sans MT"/>
              </a:rPr>
              <a:t>En la Guerra de Crimea, logró la profesionalización de la enfermería para las mujeres. </a:t>
            </a:r>
          </a:p>
          <a:p>
            <a:pPr>
              <a:lnSpc>
                <a:spcPct val="110000"/>
              </a:lnSpc>
              <a:buClr>
                <a:srgbClr val="008000"/>
              </a:buClr>
            </a:pPr>
            <a:r>
              <a:rPr lang="es-ES_tradnl" sz="2000" dirty="0">
                <a:latin typeface="Gill Sans MT"/>
                <a:cs typeface="Gill Sans MT"/>
              </a:rPr>
              <a:t>Sentó las bases de la enfermería profesional, estableciendo la Escuela de Enfermería en el Hospital St. Thomas de Londres (1860). Fue la primera escuela de enfermería, en el mundo, que hoy forma parte del </a:t>
            </a:r>
            <a:r>
              <a:rPr lang="es-ES_tradnl" sz="2000" dirty="0" err="1">
                <a:latin typeface="Gill Sans MT"/>
                <a:cs typeface="Gill Sans MT"/>
              </a:rPr>
              <a:t>King’s</a:t>
            </a:r>
            <a:r>
              <a:rPr lang="es-ES_tradnl" sz="2000" dirty="0">
                <a:latin typeface="Gill Sans MT"/>
                <a:cs typeface="Gill Sans MT"/>
              </a:rPr>
              <a:t> </a:t>
            </a:r>
            <a:r>
              <a:rPr lang="es-ES_tradnl" sz="2000" dirty="0" err="1">
                <a:latin typeface="Gill Sans MT"/>
                <a:cs typeface="Gill Sans MT"/>
              </a:rPr>
              <a:t>College</a:t>
            </a:r>
            <a:r>
              <a:rPr lang="es-ES_tradnl" sz="2000" dirty="0">
                <a:latin typeface="Gill Sans MT"/>
                <a:cs typeface="Gill Sans MT"/>
              </a:rPr>
              <a:t> de Londres.</a:t>
            </a:r>
          </a:p>
          <a:p>
            <a:pPr>
              <a:lnSpc>
                <a:spcPct val="110000"/>
              </a:lnSpc>
              <a:buClr>
                <a:srgbClr val="008000"/>
              </a:buClr>
            </a:pPr>
            <a:r>
              <a:rPr lang="es-ES_tradnl" sz="2000" dirty="0">
                <a:latin typeface="Gill Sans MT"/>
                <a:cs typeface="Gill Sans MT"/>
              </a:rPr>
              <a:t>El Juramento “</a:t>
            </a:r>
            <a:r>
              <a:rPr lang="es-ES_tradnl" sz="2000" dirty="0" err="1">
                <a:latin typeface="Gill Sans MT"/>
                <a:cs typeface="Gill Sans MT"/>
              </a:rPr>
              <a:t>Nightingale</a:t>
            </a:r>
            <a:r>
              <a:rPr lang="es-ES_tradnl" sz="2000" dirty="0">
                <a:latin typeface="Gill Sans MT"/>
                <a:cs typeface="Gill Sans MT"/>
              </a:rPr>
              <a:t>“ de las nuevas enfermeras fue inspirado en su honor. Así como el día internacional de las enfermeras, se celebra en todo el mundo, el día de su cumpleaños.</a:t>
            </a:r>
          </a:p>
          <a:p>
            <a:pPr>
              <a:lnSpc>
                <a:spcPct val="110000"/>
              </a:lnSpc>
              <a:buClr>
                <a:srgbClr val="008000"/>
              </a:buClr>
            </a:pPr>
            <a:r>
              <a:rPr lang="es-ES" sz="2000" dirty="0">
                <a:latin typeface="Gill Sans MT"/>
                <a:cs typeface="Gill Sans MT"/>
              </a:rPr>
              <a:t>Cómo reformadora social, mejoró la asistencia sanitaria para todos los sectores de la sociedad británica, abogando por un mejor alivio del hambre en la India, ayudando a abolir las leyes sobre prostitución que estaban muy pesadas sobre las mujeres, y promovió la participación femenina en la fuerza de trabajo.</a:t>
            </a: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1980845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LF_Powerpoint_Standard_Full_Page_Bott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
            <a:ext cx="91408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50220"/>
            <a:ext cx="8229600" cy="1143000"/>
          </a:xfrm>
        </p:spPr>
        <p:txBody>
          <a:bodyPr>
            <a:normAutofit/>
          </a:bodyPr>
          <a:lstStyle/>
          <a:p>
            <a:r>
              <a:rPr lang="en-US" sz="3200" b="1" dirty="0">
                <a:solidFill>
                  <a:srgbClr val="008000"/>
                </a:solidFill>
                <a:latin typeface="Gill Sans MT"/>
                <a:cs typeface="Gill Sans MT"/>
              </a:rPr>
              <a:t>I. INTRODUCCIÓN</a:t>
            </a:r>
          </a:p>
        </p:txBody>
      </p:sp>
      <p:sp>
        <p:nvSpPr>
          <p:cNvPr id="3" name="Content Placeholder 2"/>
          <p:cNvSpPr>
            <a:spLocks noGrp="1"/>
          </p:cNvSpPr>
          <p:nvPr>
            <p:ph idx="1"/>
          </p:nvPr>
        </p:nvSpPr>
        <p:spPr>
          <a:xfrm>
            <a:off x="1981200" y="962521"/>
            <a:ext cx="8229600" cy="5758955"/>
          </a:xfrm>
        </p:spPr>
        <p:txBody>
          <a:bodyPr>
            <a:noAutofit/>
          </a:bodyPr>
          <a:lstStyle/>
          <a:p>
            <a:pPr>
              <a:lnSpc>
                <a:spcPct val="110000"/>
              </a:lnSpc>
              <a:buClr>
                <a:srgbClr val="008000"/>
              </a:buClr>
            </a:pPr>
            <a:r>
              <a:rPr lang="es-ES_tradnl" sz="2700" dirty="0">
                <a:latin typeface="Gill Sans MT"/>
                <a:cs typeface="Gill Sans MT"/>
              </a:rPr>
              <a:t>"</a:t>
            </a:r>
            <a:r>
              <a:rPr lang="es-ES_tradnl" sz="2700" u="sng" dirty="0">
                <a:latin typeface="Gill Sans MT"/>
                <a:cs typeface="Gill Sans MT"/>
              </a:rPr>
              <a:t>Competencia</a:t>
            </a:r>
            <a:r>
              <a:rPr lang="es-ES_tradnl" sz="2700" dirty="0">
                <a:latin typeface="Gill Sans MT"/>
                <a:cs typeface="Gill Sans MT"/>
              </a:rPr>
              <a:t>” En el ser humano es: condición de ser capaz, tener suficiente conocimiento y habilidad </a:t>
            </a:r>
          </a:p>
          <a:p>
            <a:pPr>
              <a:lnSpc>
                <a:spcPct val="110000"/>
              </a:lnSpc>
              <a:buClr>
                <a:srgbClr val="008000"/>
              </a:buClr>
            </a:pPr>
            <a:r>
              <a:rPr lang="es-ES" sz="2700" dirty="0">
                <a:latin typeface="Gill Sans MT"/>
                <a:cs typeface="Gill Sans MT"/>
              </a:rPr>
              <a:t>En el mercado, las </a:t>
            </a:r>
            <a:r>
              <a:rPr lang="es-ES" sz="2700" u="sng" dirty="0">
                <a:latin typeface="Gill Sans MT"/>
                <a:cs typeface="Gill Sans MT"/>
              </a:rPr>
              <a:t>competencias</a:t>
            </a:r>
            <a:r>
              <a:rPr lang="es-ES" sz="2700" dirty="0">
                <a:latin typeface="Gill Sans MT"/>
                <a:cs typeface="Gill Sans MT"/>
              </a:rPr>
              <a:t>, trabajar en las tareas, resultados y calidad. Lograr trabajar con el conocimiento, actitudes y habilidades de otras personas.</a:t>
            </a:r>
            <a:endParaRPr lang="en-US" sz="2700" dirty="0">
              <a:latin typeface="Gill Sans MT"/>
              <a:cs typeface="Gill Sans MT"/>
            </a:endParaRPr>
          </a:p>
          <a:p>
            <a:pPr>
              <a:lnSpc>
                <a:spcPct val="110000"/>
              </a:lnSpc>
              <a:buClr>
                <a:srgbClr val="008000"/>
              </a:buClr>
            </a:pPr>
            <a:r>
              <a:rPr lang="en-US" sz="2700" dirty="0">
                <a:latin typeface="Gill Sans MT"/>
                <a:cs typeface="Gill Sans MT"/>
              </a:rPr>
              <a:t>Los </a:t>
            </a:r>
            <a:r>
              <a:rPr lang="es-ES" sz="2700" dirty="0">
                <a:latin typeface="Gill Sans MT"/>
                <a:cs typeface="Gill Sans MT"/>
              </a:rPr>
              <a:t>líderes transformacionales necesitan ejercer la capacidad de análisis, práctica y capacidad de evaluación del mercado.</a:t>
            </a:r>
            <a:endParaRPr lang="en-US" sz="2700" dirty="0">
              <a:latin typeface="Gill Sans MT"/>
              <a:cs typeface="Gill Sans MT"/>
            </a:endParaRPr>
          </a:p>
          <a:p>
            <a:pPr>
              <a:lnSpc>
                <a:spcPct val="110000"/>
              </a:lnSpc>
              <a:buClr>
                <a:srgbClr val="008000"/>
              </a:buClr>
            </a:pPr>
            <a:r>
              <a:rPr lang="es-ES" sz="2700" dirty="0">
                <a:latin typeface="Gill Sans MT"/>
                <a:cs typeface="Gill Sans MT"/>
              </a:rPr>
              <a:t>El proceso requiere un desarrollo saludable de la vida personal (creencias, profesión, habilidades) </a:t>
            </a:r>
          </a:p>
          <a:p>
            <a:pPr marL="0" indent="0">
              <a:lnSpc>
                <a:spcPct val="110000"/>
              </a:lnSpc>
              <a:buClr>
                <a:srgbClr val="008000"/>
              </a:buClr>
              <a:buNone/>
            </a:pPr>
            <a:r>
              <a:rPr lang="es-ES" sz="2700" dirty="0">
                <a:latin typeface="Gill Sans MT"/>
                <a:cs typeface="Gill Sans MT"/>
              </a:rPr>
              <a:t>   </a:t>
            </a:r>
            <a:endParaRPr lang="en-US" sz="2700" dirty="0">
              <a:latin typeface="Gill Sans MT"/>
              <a:cs typeface="Gill Sans MT"/>
            </a:endParaRP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5796050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LF_Powerpoint_Standard_Full_Page_Bott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
            <a:ext cx="91408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18662"/>
            <a:ext cx="8229600" cy="1143000"/>
          </a:xfrm>
        </p:spPr>
        <p:txBody>
          <a:bodyPr>
            <a:normAutofit/>
          </a:bodyPr>
          <a:lstStyle/>
          <a:p>
            <a:r>
              <a:rPr lang="en-US" sz="3200" b="1" dirty="0">
                <a:solidFill>
                  <a:srgbClr val="008000"/>
                </a:solidFill>
                <a:latin typeface="Gill Sans MT"/>
                <a:cs typeface="Gill Sans MT"/>
              </a:rPr>
              <a:t>III. RESULTADOS DESEADOS</a:t>
            </a:r>
          </a:p>
        </p:txBody>
      </p:sp>
      <p:sp>
        <p:nvSpPr>
          <p:cNvPr id="3" name="Content Placeholder 2"/>
          <p:cNvSpPr>
            <a:spLocks noGrp="1"/>
          </p:cNvSpPr>
          <p:nvPr>
            <p:ph idx="1"/>
          </p:nvPr>
        </p:nvSpPr>
        <p:spPr>
          <a:xfrm>
            <a:off x="1981200" y="772063"/>
            <a:ext cx="8229600" cy="5949412"/>
          </a:xfrm>
        </p:spPr>
        <p:txBody>
          <a:bodyPr>
            <a:noAutofit/>
          </a:bodyPr>
          <a:lstStyle/>
          <a:p>
            <a:pPr marL="0" indent="0">
              <a:lnSpc>
                <a:spcPct val="110000"/>
              </a:lnSpc>
              <a:buClr>
                <a:srgbClr val="008000"/>
              </a:buClr>
              <a:buNone/>
            </a:pPr>
            <a:r>
              <a:rPr lang="es-ES_tradnl" sz="2500" dirty="0">
                <a:latin typeface="Gill Sans MT"/>
                <a:cs typeface="Gill Sans MT"/>
              </a:rPr>
              <a:t>Al concluir la sesión tu podrás:</a:t>
            </a:r>
          </a:p>
          <a:p>
            <a:pPr marL="457200" indent="-457200">
              <a:buClr>
                <a:srgbClr val="008000"/>
              </a:buClr>
              <a:buFont typeface="+mj-lt"/>
              <a:buAutoNum type="alphaUcPeriod"/>
            </a:pPr>
            <a:r>
              <a:rPr lang="es-ES" sz="2500" dirty="0">
                <a:latin typeface="Gill Sans MT"/>
                <a:cs typeface="Gill Sans MT"/>
              </a:rPr>
              <a:t>Desarrollar una visión y un plan de su nuevo futuro deseado.</a:t>
            </a:r>
            <a:r>
              <a:rPr lang="en-US" sz="2500" dirty="0">
                <a:latin typeface="Gill Sans MT"/>
                <a:cs typeface="Gill Sans MT"/>
              </a:rPr>
              <a:t> </a:t>
            </a:r>
          </a:p>
          <a:p>
            <a:pPr marL="457200" indent="-457200">
              <a:buClr>
                <a:srgbClr val="008000"/>
              </a:buClr>
              <a:buFont typeface="+mj-lt"/>
              <a:buAutoNum type="alphaUcPeriod"/>
            </a:pPr>
            <a:r>
              <a:rPr lang="es-ES" sz="2500" dirty="0">
                <a:latin typeface="Gill Sans MT"/>
                <a:cs typeface="Gill Sans MT"/>
              </a:rPr>
              <a:t>Identificar las competencias de liderazgo necesarias para ayudar a dirigir el nuevo futuro.</a:t>
            </a:r>
          </a:p>
          <a:p>
            <a:pPr marL="457200" indent="-457200">
              <a:buClr>
                <a:srgbClr val="008000"/>
              </a:buClr>
              <a:buFont typeface="+mj-lt"/>
              <a:buAutoNum type="alphaUcPeriod"/>
            </a:pPr>
            <a:r>
              <a:rPr lang="es-ES" sz="2500" dirty="0">
                <a:latin typeface="Gill Sans MT"/>
                <a:cs typeface="Gill Sans MT"/>
              </a:rPr>
              <a:t>Explicar los procesos para la adquisición de las competencias necesarias para liderar el cambio. Los procesos de aprendizaje deben ser personalizados basados en sus estilos de aprendizaje y preferencias únicas de acción de liderazgo.</a:t>
            </a:r>
          </a:p>
          <a:p>
            <a:pPr marL="457200" indent="-457200">
              <a:buClr>
                <a:srgbClr val="008000"/>
              </a:buClr>
              <a:buFont typeface="+mj-lt"/>
              <a:buAutoNum type="alphaUcPeriod"/>
            </a:pPr>
            <a:r>
              <a:rPr lang="es-ES" sz="2500" dirty="0">
                <a:latin typeface="Gill Sans MT"/>
                <a:cs typeface="Gill Sans MT"/>
              </a:rPr>
              <a:t>Desarrollar e implementar planes para la adquisición de las competencias de liderazgo que necesitan para liderar la transformación en áreas específicas en </a:t>
            </a:r>
          </a:p>
          <a:p>
            <a:pPr marL="0" indent="0">
              <a:buClr>
                <a:srgbClr val="008000"/>
              </a:buClr>
              <a:buNone/>
            </a:pPr>
            <a:r>
              <a:rPr lang="es-ES" sz="2500" dirty="0">
                <a:latin typeface="Gill Sans MT"/>
                <a:cs typeface="Gill Sans MT"/>
              </a:rPr>
              <a:t>     sus instituciones o comunidades.</a:t>
            </a:r>
            <a:endParaRPr lang="en-US" sz="2500" dirty="0">
              <a:latin typeface="Gill Sans MT"/>
              <a:cs typeface="Gill Sans MT"/>
            </a:endParaRP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9866184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LF_Powerpoint_Standard_Full_Page_Bott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
            <a:ext cx="91408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3200" b="1" dirty="0">
                <a:solidFill>
                  <a:srgbClr val="008000"/>
                </a:solidFill>
                <a:latin typeface="Gill Sans MT"/>
                <a:cs typeface="Gill Sans MT"/>
              </a:rPr>
              <a:t>A. DEFINICIÓN </a:t>
            </a:r>
            <a:r>
              <a:rPr lang="en-US" sz="2000" dirty="0">
                <a:solidFill>
                  <a:srgbClr val="008000"/>
                </a:solidFill>
                <a:latin typeface="Gill Sans MT"/>
                <a:cs typeface="Gill Sans MT"/>
              </a:rPr>
              <a:t>(2)</a:t>
            </a:r>
            <a:endParaRPr lang="en-US" sz="2000" b="1" dirty="0">
              <a:solidFill>
                <a:srgbClr val="008000"/>
              </a:solidFill>
              <a:latin typeface="Gill Sans MT"/>
              <a:cs typeface="Gill Sans MT"/>
            </a:endParaRPr>
          </a:p>
        </p:txBody>
      </p:sp>
      <p:sp>
        <p:nvSpPr>
          <p:cNvPr id="3" name="Content Placeholder 2"/>
          <p:cNvSpPr>
            <a:spLocks noGrp="1"/>
          </p:cNvSpPr>
          <p:nvPr>
            <p:ph idx="1"/>
          </p:nvPr>
        </p:nvSpPr>
        <p:spPr/>
        <p:txBody>
          <a:bodyPr>
            <a:noAutofit/>
          </a:bodyPr>
          <a:lstStyle/>
          <a:p>
            <a:pPr>
              <a:lnSpc>
                <a:spcPct val="110000"/>
              </a:lnSpc>
              <a:buClr>
                <a:srgbClr val="008000"/>
              </a:buClr>
            </a:pPr>
            <a:r>
              <a:rPr lang="en-US" sz="2800" dirty="0">
                <a:latin typeface="Gill Sans MT"/>
                <a:cs typeface="Gill Sans MT"/>
              </a:rPr>
              <a:t>La </a:t>
            </a:r>
            <a:r>
              <a:rPr lang="es-ES" sz="2800" dirty="0">
                <a:latin typeface="Gill Sans MT"/>
                <a:cs typeface="Gill Sans MT"/>
              </a:rPr>
              <a:t>Transformación personal debe ser la base para la transformación de la sociedad.</a:t>
            </a:r>
            <a:r>
              <a:rPr lang="en-US" sz="2800" dirty="0">
                <a:latin typeface="Gill Sans MT"/>
                <a:cs typeface="Gill Sans MT"/>
              </a:rPr>
              <a:t> </a:t>
            </a:r>
          </a:p>
          <a:p>
            <a:pPr>
              <a:lnSpc>
                <a:spcPct val="110000"/>
              </a:lnSpc>
              <a:buClr>
                <a:srgbClr val="008000"/>
              </a:buClr>
            </a:pPr>
            <a:r>
              <a:rPr lang="es-ES" sz="2800" dirty="0">
                <a:latin typeface="Gill Sans MT"/>
                <a:cs typeface="Gill Sans MT"/>
              </a:rPr>
              <a:t>La mayoría de las instituciones y las naciones tienen suficientes ideas sobre su futuro deseado. Lo que por lo general carecen, son de líderes con las competencias para traducir las ideas en visiones, estrategias y acciones ejecutables que darán como resultado una transformación sostenida.</a:t>
            </a:r>
            <a:r>
              <a:rPr lang="en-US" sz="2800" dirty="0">
                <a:latin typeface="Gill Sans MT"/>
                <a:cs typeface="Gill Sans MT"/>
              </a:rPr>
              <a:t> </a:t>
            </a: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2803563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LF_Powerpoint_Standard_Full_Page_Bott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
            <a:ext cx="91408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1" y="274638"/>
            <a:ext cx="9140825" cy="1143000"/>
          </a:xfrm>
        </p:spPr>
        <p:txBody>
          <a:bodyPr>
            <a:noAutofit/>
          </a:bodyPr>
          <a:lstStyle/>
          <a:p>
            <a:r>
              <a:rPr lang="en-US" sz="2400" b="1" dirty="0">
                <a:solidFill>
                  <a:srgbClr val="008000"/>
                </a:solidFill>
                <a:latin typeface="Gill Sans MT"/>
                <a:cs typeface="Gill Sans MT"/>
              </a:rPr>
              <a:t>V. APLICACIÓN PARA LA TRANSFORMACIÓN PERSONAL, RELACIONAL, ORGANIZACIONAL Y SOCIAL </a:t>
            </a:r>
            <a:r>
              <a:rPr lang="en-US" sz="2400" dirty="0">
                <a:latin typeface="Gill Sans MT"/>
                <a:cs typeface="Gill Sans MT"/>
              </a:rPr>
              <a:t/>
            </a:r>
            <a:br>
              <a:rPr lang="en-US" sz="2400" dirty="0">
                <a:latin typeface="Gill Sans MT"/>
                <a:cs typeface="Gill Sans MT"/>
              </a:rPr>
            </a:br>
            <a:endParaRPr lang="en-US" sz="2400" dirty="0">
              <a:solidFill>
                <a:srgbClr val="008000"/>
              </a:solidFill>
              <a:latin typeface="Gill Sans MT"/>
              <a:cs typeface="Gill Sans MT"/>
            </a:endParaRPr>
          </a:p>
        </p:txBody>
      </p:sp>
      <p:sp>
        <p:nvSpPr>
          <p:cNvPr id="3" name="Content Placeholder 2"/>
          <p:cNvSpPr>
            <a:spLocks noGrp="1"/>
          </p:cNvSpPr>
          <p:nvPr>
            <p:ph idx="1"/>
          </p:nvPr>
        </p:nvSpPr>
        <p:spPr>
          <a:xfrm>
            <a:off x="1780032" y="1237130"/>
            <a:ext cx="8668512" cy="5119221"/>
          </a:xfrm>
        </p:spPr>
        <p:txBody>
          <a:bodyPr anchor="t">
            <a:noAutofit/>
          </a:bodyPr>
          <a:lstStyle/>
          <a:p>
            <a:pPr marL="0" indent="0">
              <a:lnSpc>
                <a:spcPct val="110000"/>
              </a:lnSpc>
              <a:buNone/>
            </a:pPr>
            <a:r>
              <a:rPr lang="en-US" sz="2800" b="1" dirty="0">
                <a:solidFill>
                  <a:srgbClr val="008000"/>
                </a:solidFill>
                <a:latin typeface="Gill Sans MT"/>
                <a:cs typeface="Gill Sans MT"/>
              </a:rPr>
              <a:t>A.</a:t>
            </a:r>
            <a:r>
              <a:rPr lang="en-US" sz="2800" b="1" dirty="0">
                <a:latin typeface="Gill Sans MT"/>
                <a:cs typeface="Gill Sans MT"/>
              </a:rPr>
              <a:t>	 PERSONAL Y RELACIONAL</a:t>
            </a:r>
            <a:r>
              <a:rPr lang="en-US" sz="2800" dirty="0">
                <a:latin typeface="Gill Sans MT"/>
                <a:cs typeface="Gill Sans MT"/>
              </a:rPr>
              <a:t> </a:t>
            </a:r>
          </a:p>
          <a:p>
            <a:pPr marL="457200" indent="-457200">
              <a:lnSpc>
                <a:spcPct val="110000"/>
              </a:lnSpc>
              <a:buClr>
                <a:schemeClr val="accent3"/>
              </a:buClr>
              <a:buFont typeface="+mj-lt"/>
              <a:buAutoNum type="arabicPeriod"/>
            </a:pPr>
            <a:r>
              <a:rPr lang="es-ES_tradnl" sz="2200" b="1" dirty="0">
                <a:latin typeface="Gill Sans MT"/>
                <a:cs typeface="Gill Sans MT"/>
              </a:rPr>
              <a:t>Evaluación</a:t>
            </a:r>
            <a:r>
              <a:rPr lang="es-ES_tradnl" sz="2200" dirty="0">
                <a:latin typeface="Gill Sans MT"/>
                <a:cs typeface="Gill Sans MT"/>
              </a:rPr>
              <a:t>: Evaluar sus habilidades actuales en cada área: pensamiento, espiritual, relacional, técnica e inventiva.</a:t>
            </a:r>
          </a:p>
          <a:p>
            <a:pPr marL="457200" indent="-457200">
              <a:lnSpc>
                <a:spcPct val="110000"/>
              </a:lnSpc>
              <a:buClr>
                <a:schemeClr val="accent3"/>
              </a:buClr>
              <a:buFont typeface="Arial"/>
              <a:buAutoNum type="arabicPeriod" startAt="2"/>
            </a:pPr>
            <a:r>
              <a:rPr lang="es-ES_tradnl" sz="2200" b="1" dirty="0">
                <a:latin typeface="Gill Sans MT"/>
                <a:cs typeface="Gill Sans MT"/>
              </a:rPr>
              <a:t>Adquisición</a:t>
            </a:r>
            <a:r>
              <a:rPr lang="es-ES_tradnl" sz="2200" dirty="0">
                <a:latin typeface="Gill Sans MT"/>
                <a:cs typeface="Gill Sans MT"/>
              </a:rPr>
              <a:t>: Desarrollar un plan de acción personal para la adquisición de nuevas competencias:</a:t>
            </a:r>
          </a:p>
          <a:p>
            <a:pPr marL="914400" lvl="1" indent="-457200">
              <a:lnSpc>
                <a:spcPct val="110000"/>
              </a:lnSpc>
              <a:buClr>
                <a:schemeClr val="accent5">
                  <a:lumMod val="60000"/>
                  <a:lumOff val="40000"/>
                </a:schemeClr>
              </a:buClr>
              <a:buFont typeface="+mj-lt"/>
              <a:buAutoNum type="alphaLcPeriod"/>
            </a:pPr>
            <a:r>
              <a:rPr lang="es-ES_tradnl" sz="2000" dirty="0">
                <a:latin typeface="Gill Sans MT"/>
                <a:cs typeface="Gill Sans MT"/>
              </a:rPr>
              <a:t>Establece la visión para el nuevo futuro deseado.</a:t>
            </a:r>
          </a:p>
          <a:p>
            <a:pPr marL="914400" lvl="1" indent="-457200">
              <a:lnSpc>
                <a:spcPct val="110000"/>
              </a:lnSpc>
              <a:buClr>
                <a:schemeClr val="accent5">
                  <a:lumMod val="60000"/>
                  <a:lumOff val="40000"/>
                </a:schemeClr>
              </a:buClr>
              <a:buFont typeface="+mj-lt"/>
              <a:buAutoNum type="alphaLcPeriod"/>
            </a:pPr>
            <a:r>
              <a:rPr lang="es-ES_tradnl" sz="2000" dirty="0">
                <a:latin typeface="Gill Sans MT"/>
                <a:cs typeface="Gill Sans MT"/>
              </a:rPr>
              <a:t>Identifica las competencias de liderazgo (conocimientos, actitudes / mentalidad y las habilidades) que serán necesarios para liderar el cambio hacia el nuevo futuro deseado.</a:t>
            </a:r>
          </a:p>
          <a:p>
            <a:pPr marL="914400" lvl="1" indent="-457200">
              <a:lnSpc>
                <a:spcPct val="110000"/>
              </a:lnSpc>
              <a:buClr>
                <a:schemeClr val="accent5">
                  <a:lumMod val="60000"/>
                  <a:lumOff val="40000"/>
                </a:schemeClr>
              </a:buClr>
              <a:buFont typeface="+mj-lt"/>
              <a:buAutoNum type="alphaLcPeriod"/>
            </a:pPr>
            <a:r>
              <a:rPr lang="es-ES_tradnl" sz="2000" dirty="0">
                <a:latin typeface="Gill Sans MT"/>
                <a:cs typeface="Gill Sans MT"/>
              </a:rPr>
              <a:t>Planea los procesos de aprendizaje basados en las 5E’s para adquirir aquellas competencias.</a:t>
            </a:r>
          </a:p>
          <a:p>
            <a:pPr marL="914400" lvl="1" indent="-457200">
              <a:lnSpc>
                <a:spcPct val="110000"/>
              </a:lnSpc>
              <a:buClr>
                <a:schemeClr val="accent5">
                  <a:lumMod val="60000"/>
                  <a:lumOff val="40000"/>
                </a:schemeClr>
              </a:buClr>
              <a:buFont typeface="+mj-lt"/>
              <a:buAutoNum type="alphaLcPeriod"/>
            </a:pPr>
            <a:r>
              <a:rPr lang="es-ES_tradnl" sz="2000" dirty="0">
                <a:latin typeface="Gill Sans MT"/>
                <a:cs typeface="Gill Sans MT"/>
              </a:rPr>
              <a:t>Personaliza los procesos de aprendizaje basados en tu estilo único de aprendizaje y Preferencia de Acción del Liderazgo (PAL)</a:t>
            </a:r>
            <a:endParaRPr lang="es-ES_tradnl" sz="4800" dirty="0">
              <a:latin typeface="Gill Sans MT"/>
              <a:cs typeface="Gill Sans MT"/>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774997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LF_Powerpoint_Standard_Full_Page_Bott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
            <a:ext cx="9140825"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524001" y="274638"/>
            <a:ext cx="9140825" cy="1143000"/>
          </a:xfrm>
        </p:spPr>
        <p:txBody>
          <a:bodyPr>
            <a:noAutofit/>
          </a:bodyPr>
          <a:lstStyle/>
          <a:p>
            <a:r>
              <a:rPr lang="en-US" sz="2400" b="1" dirty="0">
                <a:solidFill>
                  <a:srgbClr val="008000"/>
                </a:solidFill>
                <a:latin typeface="Gill Sans MT"/>
                <a:cs typeface="Gill Sans MT"/>
              </a:rPr>
              <a:t>V. APLICACIÓN PARA LA TRANSFORMACIÓN PERSONAL, RELACIONAL ORGANIZACIONAL E SOCIAL </a:t>
            </a:r>
            <a:r>
              <a:rPr lang="en-US" sz="1600" dirty="0">
                <a:solidFill>
                  <a:srgbClr val="008000"/>
                </a:solidFill>
                <a:latin typeface="Gill Sans MT"/>
                <a:cs typeface="Gill Sans MT"/>
              </a:rPr>
              <a:t>(2)</a:t>
            </a:r>
            <a:r>
              <a:rPr lang="en-US" sz="2400" b="1" dirty="0">
                <a:solidFill>
                  <a:srgbClr val="008000"/>
                </a:solidFill>
                <a:latin typeface="Gill Sans MT"/>
                <a:cs typeface="Gill Sans MT"/>
              </a:rPr>
              <a:t> </a:t>
            </a:r>
            <a:r>
              <a:rPr lang="en-US" sz="2400" dirty="0">
                <a:latin typeface="Gill Sans MT"/>
                <a:cs typeface="Gill Sans MT"/>
              </a:rPr>
              <a:t/>
            </a:r>
            <a:br>
              <a:rPr lang="en-US" sz="2400" dirty="0">
                <a:latin typeface="Gill Sans MT"/>
                <a:cs typeface="Gill Sans MT"/>
              </a:rPr>
            </a:br>
            <a:endParaRPr lang="en-US" sz="2400" dirty="0">
              <a:solidFill>
                <a:srgbClr val="008000"/>
              </a:solidFill>
              <a:latin typeface="Gill Sans MT"/>
              <a:cs typeface="Gill Sans MT"/>
            </a:endParaRPr>
          </a:p>
        </p:txBody>
      </p:sp>
      <p:sp>
        <p:nvSpPr>
          <p:cNvPr id="3" name="Content Placeholder 2"/>
          <p:cNvSpPr>
            <a:spLocks noGrp="1"/>
          </p:cNvSpPr>
          <p:nvPr>
            <p:ph idx="1"/>
          </p:nvPr>
        </p:nvSpPr>
        <p:spPr>
          <a:xfrm>
            <a:off x="1981200" y="1462143"/>
            <a:ext cx="8430768" cy="5259332"/>
          </a:xfrm>
        </p:spPr>
        <p:txBody>
          <a:bodyPr anchor="t">
            <a:noAutofit/>
          </a:bodyPr>
          <a:lstStyle/>
          <a:p>
            <a:pPr marL="457200" indent="-457200">
              <a:lnSpc>
                <a:spcPct val="110000"/>
              </a:lnSpc>
              <a:buClr>
                <a:srgbClr val="008000"/>
              </a:buClr>
              <a:buAutoNum type="alphaUcPeriod" startAt="2"/>
            </a:pPr>
            <a:r>
              <a:rPr lang="en-US" sz="2800" b="1" dirty="0">
                <a:latin typeface="Gill Sans MT"/>
                <a:cs typeface="Gill Sans MT"/>
              </a:rPr>
              <a:t>ORGANIZACIONAL Y SOCIAL</a:t>
            </a:r>
            <a:endParaRPr lang="en-US" sz="2800" dirty="0">
              <a:latin typeface="Gill Sans MT"/>
              <a:cs typeface="Gill Sans MT"/>
            </a:endParaRPr>
          </a:p>
          <a:p>
            <a:pPr marL="457200" indent="-457200">
              <a:buClr>
                <a:schemeClr val="accent3"/>
              </a:buClr>
              <a:buFont typeface="+mj-lt"/>
              <a:buAutoNum type="arabicPeriod"/>
            </a:pPr>
            <a:r>
              <a:rPr lang="es-ES_tradnl" sz="2800" b="1" dirty="0">
                <a:latin typeface="Gill Sans MT"/>
                <a:cs typeface="Gill Sans MT"/>
              </a:rPr>
              <a:t>Proyecto de Transformación:</a:t>
            </a:r>
            <a:r>
              <a:rPr lang="es-ES_tradnl" sz="2800" dirty="0">
                <a:latin typeface="Gill Sans MT"/>
                <a:cs typeface="Gill Sans MT"/>
              </a:rPr>
              <a:t> Diseña un Proyecto de Transformación en el que un nuevo liderazgo con competencias recién adquiridas serán aplicados (Prueba y Comprueba).</a:t>
            </a:r>
          </a:p>
          <a:p>
            <a:pPr marL="457200" indent="-457200">
              <a:buClr>
                <a:schemeClr val="accent3"/>
              </a:buClr>
              <a:buFont typeface="+mj-lt"/>
              <a:buAutoNum type="arabicPeriod"/>
            </a:pPr>
            <a:r>
              <a:rPr lang="es-ES_tradnl" sz="2800" b="1" dirty="0">
                <a:latin typeface="Gill Sans MT"/>
                <a:cs typeface="Gill Sans MT"/>
              </a:rPr>
              <a:t>Evaluación de Proyectos Pos-Transformacionales:</a:t>
            </a:r>
            <a:r>
              <a:rPr lang="es-ES_tradnl" sz="2800" dirty="0">
                <a:latin typeface="Gill Sans MT"/>
                <a:cs typeface="Gill Sans MT"/>
              </a:rPr>
              <a:t> Explicar el impacto de las competencias recién adquiridas en el liderazgo y en la transformación como parte del proceso de evaluación de la eficacia del proyecto de transformación.</a:t>
            </a:r>
          </a:p>
          <a:p>
            <a:pPr marL="0" indent="0">
              <a:lnSpc>
                <a:spcPct val="110000"/>
              </a:lnSpc>
              <a:buClr>
                <a:schemeClr val="accent3"/>
              </a:buClr>
              <a:buNone/>
            </a:pPr>
            <a:endParaRPr lang="es-ES_tradnl" sz="2000" dirty="0">
              <a:latin typeface="Gill Sans MT"/>
              <a:cs typeface="Gill Sans MT"/>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2564268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LF_Powerpoint_Standard_1_Column_Body_Slid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176"/>
            <a:ext cx="9140825"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209800" y="1293730"/>
            <a:ext cx="7772400" cy="1470025"/>
          </a:xfrm>
        </p:spPr>
        <p:txBody>
          <a:bodyPr>
            <a:normAutofit/>
          </a:bodyPr>
          <a:lstStyle/>
          <a:p>
            <a:r>
              <a:rPr lang="es-CO" dirty="0" smtClean="0">
                <a:latin typeface="Gill Sans MT"/>
                <a:cs typeface="Gill Sans MT"/>
              </a:rPr>
              <a:t>Seminario Liderazgo Transformacional y Gobiern</a:t>
            </a:r>
            <a:r>
              <a:rPr lang="en-US" dirty="0" smtClean="0">
                <a:latin typeface="Gill Sans MT"/>
                <a:cs typeface="Gill Sans MT"/>
              </a:rPr>
              <a:t>o</a:t>
            </a:r>
            <a:endParaRPr lang="en-US" dirty="0">
              <a:latin typeface="Gill Sans MT"/>
              <a:cs typeface="Gill Sans MT"/>
            </a:endParaRPr>
          </a:p>
        </p:txBody>
      </p:sp>
      <p:sp>
        <p:nvSpPr>
          <p:cNvPr id="3" name="Subtitle 2"/>
          <p:cNvSpPr>
            <a:spLocks noGrp="1"/>
          </p:cNvSpPr>
          <p:nvPr>
            <p:ph type="subTitle" idx="1"/>
          </p:nvPr>
        </p:nvSpPr>
        <p:spPr>
          <a:xfrm>
            <a:off x="2894013" y="3044383"/>
            <a:ext cx="6400800" cy="3644142"/>
          </a:xfrm>
        </p:spPr>
        <p:txBody>
          <a:bodyPr>
            <a:normAutofit/>
          </a:bodyPr>
          <a:lstStyle/>
          <a:p>
            <a:r>
              <a:rPr lang="es-CO" sz="4700" dirty="0" smtClean="0">
                <a:solidFill>
                  <a:schemeClr val="accent5"/>
                </a:solidFill>
                <a:latin typeface="Gill Sans MT"/>
                <a:cs typeface="Gill Sans MT"/>
              </a:rPr>
              <a:t>Construir Comunidad: </a:t>
            </a:r>
            <a:endParaRPr lang="es-CO" sz="4700" dirty="0">
              <a:solidFill>
                <a:schemeClr val="accent5"/>
              </a:solidFill>
              <a:latin typeface="Gill Sans MT"/>
              <a:cs typeface="Gill Sans MT"/>
            </a:endParaRPr>
          </a:p>
          <a:p>
            <a:r>
              <a:rPr lang="es-CO" i="1" dirty="0" smtClean="0">
                <a:solidFill>
                  <a:schemeClr val="accent5"/>
                </a:solidFill>
                <a:latin typeface="Gill Sans MT"/>
                <a:cs typeface="Gill Sans MT"/>
              </a:rPr>
              <a:t>Construir una comunidad de líderes afines al cambio. </a:t>
            </a:r>
          </a:p>
          <a:p>
            <a:endParaRPr lang="en-US" dirty="0">
              <a:solidFill>
                <a:schemeClr val="tx1"/>
              </a:solidFill>
              <a:latin typeface="Gill Sans MT"/>
              <a:cs typeface="Gill Sans MT"/>
            </a:endParaRPr>
          </a:p>
          <a:p>
            <a:endParaRPr lang="en-US" dirty="0" smtClean="0">
              <a:solidFill>
                <a:schemeClr val="tx1"/>
              </a:solidFill>
              <a:latin typeface="Gill Sans MT"/>
              <a:cs typeface="Gill Sans MT"/>
            </a:endParaRPr>
          </a:p>
        </p:txBody>
      </p:sp>
      <p:sp>
        <p:nvSpPr>
          <p:cNvPr id="6" name="Rectangle 5"/>
          <p:cNvSpPr>
            <a:spLocks noChangeArrowheads="1"/>
          </p:cNvSpPr>
          <p:nvPr/>
        </p:nvSpPr>
        <p:spPr bwMode="auto">
          <a:xfrm>
            <a:off x="4838793" y="6550026"/>
            <a:ext cx="4572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57200"/>
            <a:r>
              <a:rPr lang="en-GB" sz="1200" dirty="0">
                <a:solidFill>
                  <a:srgbClr val="898989"/>
                </a:solidFill>
              </a:rPr>
              <a:t>ILF © Copyright 2015 All rights reserved</a:t>
            </a:r>
            <a:endParaRPr lang="en-US" sz="1200" dirty="0">
              <a:solidFill>
                <a:srgbClr val="898989"/>
              </a:solidFill>
            </a:endParaRPr>
          </a:p>
        </p:txBody>
      </p:sp>
    </p:spTree>
    <p:extLst>
      <p:ext uri="{BB962C8B-B14F-4D97-AF65-F5344CB8AC3E}">
        <p14:creationId xmlns:p14="http://schemas.microsoft.com/office/powerpoint/2010/main" val="1129095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25854" y="1322917"/>
            <a:ext cx="3555999" cy="4298950"/>
          </a:xfrm>
        </p:spPr>
        <p:txBody>
          <a:bodyPr>
            <a:noAutofit/>
          </a:bodyPr>
          <a:lstStyle/>
          <a:p>
            <a:r>
              <a:rPr lang="es-CO" sz="5400" dirty="0" smtClean="0">
                <a:solidFill>
                  <a:srgbClr val="C00000"/>
                </a:solidFill>
              </a:rPr>
              <a:t>El Líder del Cambio </a:t>
            </a:r>
            <a:br>
              <a:rPr lang="es-CO" sz="5400" dirty="0" smtClean="0">
                <a:solidFill>
                  <a:srgbClr val="C00000"/>
                </a:solidFill>
              </a:rPr>
            </a:br>
            <a:r>
              <a:rPr lang="es-CO" sz="5400" dirty="0" smtClean="0">
                <a:solidFill>
                  <a:srgbClr val="C00000"/>
                </a:solidFill>
              </a:rPr>
              <a:t>John </a:t>
            </a:r>
            <a:r>
              <a:rPr lang="es-CO" sz="5400" dirty="0" err="1" smtClean="0">
                <a:solidFill>
                  <a:srgbClr val="C00000"/>
                </a:solidFill>
              </a:rPr>
              <a:t>Kotter</a:t>
            </a:r>
            <a:endParaRPr lang="es-CO" sz="5400" dirty="0">
              <a:solidFill>
                <a:srgbClr val="C00000"/>
              </a:solidFill>
            </a:endParaRPr>
          </a:p>
        </p:txBody>
      </p:sp>
      <p:sp>
        <p:nvSpPr>
          <p:cNvPr id="5" name="Marcador de contenido 4"/>
          <p:cNvSpPr>
            <a:spLocks noGrp="1"/>
          </p:cNvSpPr>
          <p:nvPr>
            <p:ph idx="1"/>
          </p:nvPr>
        </p:nvSpPr>
        <p:spPr/>
        <p:txBody>
          <a:bodyPr/>
          <a:lstStyle/>
          <a:p>
            <a:endParaRPr lang="es-CO"/>
          </a:p>
        </p:txBody>
      </p:sp>
      <p:sp>
        <p:nvSpPr>
          <p:cNvPr id="6" name="Marcador de texto 5"/>
          <p:cNvSpPr>
            <a:spLocks noGrp="1"/>
          </p:cNvSpPr>
          <p:nvPr>
            <p:ph type="body" sz="half" idx="2"/>
          </p:nvPr>
        </p:nvSpPr>
        <p:spPr>
          <a:xfrm>
            <a:off x="485669" y="2741170"/>
            <a:ext cx="4011084" cy="4691063"/>
          </a:xfrm>
        </p:spPr>
        <p:txBody>
          <a:bodyPr/>
          <a:lstStyle/>
          <a:p>
            <a:endParaRPr lang="es-CO" dirty="0"/>
          </a:p>
        </p:txBody>
      </p:sp>
      <p:sp>
        <p:nvSpPr>
          <p:cNvPr id="2" name="Marcador de número de diapositiva 1"/>
          <p:cNvSpPr>
            <a:spLocks noGrp="1"/>
          </p:cNvSpPr>
          <p:nvPr>
            <p:ph type="sldNum" sz="quarter" idx="12"/>
          </p:nvPr>
        </p:nvSpPr>
        <p:spPr/>
        <p:txBody>
          <a:bodyPr/>
          <a:lstStyle/>
          <a:p>
            <a:fld id="{949E85F9-3293-E347-92CC-0B555122DAD0}" type="slidenum">
              <a:rPr lang="en-US" smtClean="0">
                <a:solidFill>
                  <a:prstClr val="black">
                    <a:tint val="75000"/>
                  </a:prstClr>
                </a:solidFill>
              </a:rPr>
              <a:pPr/>
              <a:t>25</a:t>
            </a:fld>
            <a:endParaRPr lang="en-US">
              <a:solidFill>
                <a:prstClr val="black">
                  <a:tint val="75000"/>
                </a:prstClr>
              </a:solidFill>
            </a:endParaRPr>
          </a:p>
        </p:txBody>
      </p:sp>
      <p:pic>
        <p:nvPicPr>
          <p:cNvPr id="3" name="Imagen 2"/>
          <p:cNvPicPr>
            <a:picLocks noChangeAspect="1"/>
          </p:cNvPicPr>
          <p:nvPr/>
        </p:nvPicPr>
        <p:blipFill>
          <a:blip r:embed="rId2"/>
          <a:stretch>
            <a:fillRect/>
          </a:stretch>
        </p:blipFill>
        <p:spPr>
          <a:xfrm>
            <a:off x="4600364" y="124178"/>
            <a:ext cx="7045890" cy="6858000"/>
          </a:xfrm>
          <a:prstGeom prst="rect">
            <a:avLst/>
          </a:prstGeom>
        </p:spPr>
      </p:pic>
    </p:spTree>
    <p:extLst>
      <p:ext uri="{BB962C8B-B14F-4D97-AF65-F5344CB8AC3E}">
        <p14:creationId xmlns:p14="http://schemas.microsoft.com/office/powerpoint/2010/main" val="29365355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LF_Powerpoint_Standard_Full_Page_Bott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
            <a:ext cx="91408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50220"/>
            <a:ext cx="8229600" cy="1143000"/>
          </a:xfrm>
        </p:spPr>
        <p:txBody>
          <a:bodyPr>
            <a:normAutofit/>
          </a:bodyPr>
          <a:lstStyle/>
          <a:p>
            <a:r>
              <a:rPr lang="en-US" sz="3200" b="1" dirty="0">
                <a:solidFill>
                  <a:srgbClr val="008000"/>
                </a:solidFill>
                <a:latin typeface="Gill Sans MT"/>
                <a:cs typeface="Gill Sans MT"/>
              </a:rPr>
              <a:t>I. INTRODUCCIÓN</a:t>
            </a:r>
          </a:p>
        </p:txBody>
      </p:sp>
      <p:sp>
        <p:nvSpPr>
          <p:cNvPr id="3" name="Content Placeholder 2"/>
          <p:cNvSpPr>
            <a:spLocks noGrp="1"/>
          </p:cNvSpPr>
          <p:nvPr>
            <p:ph idx="1"/>
          </p:nvPr>
        </p:nvSpPr>
        <p:spPr>
          <a:xfrm>
            <a:off x="749124" y="1"/>
            <a:ext cx="10306755" cy="5758955"/>
          </a:xfrm>
        </p:spPr>
        <p:txBody>
          <a:bodyPr>
            <a:noAutofit/>
          </a:bodyPr>
          <a:lstStyle/>
          <a:p>
            <a:endParaRPr lang="es-CO" sz="2800" dirty="0"/>
          </a:p>
          <a:p>
            <a:endParaRPr lang="es-CO" sz="2800" dirty="0"/>
          </a:p>
          <a:p>
            <a:r>
              <a:rPr lang="es-CO" sz="2800" dirty="0"/>
              <a:t>Carácter y competencias determinan la capacidad del líder para liderar el cambio basado en su llamado. </a:t>
            </a:r>
          </a:p>
          <a:p>
            <a:r>
              <a:rPr lang="es-CO" sz="2800" dirty="0" smtClean="0"/>
              <a:t>Grandes </a:t>
            </a:r>
            <a:r>
              <a:rPr lang="es-CO" sz="2800" dirty="0"/>
              <a:t>cambios no son el resultado de individuos excepcionales que trabajan solos, pero si la movilización creativa de equipos o comunidades unificadas en la acción hacia una visión común. </a:t>
            </a:r>
          </a:p>
          <a:p>
            <a:r>
              <a:rPr lang="es-CO" sz="2800" dirty="0" smtClean="0"/>
              <a:t>A </a:t>
            </a:r>
            <a:r>
              <a:rPr lang="es-CO" sz="2800" dirty="0"/>
              <a:t>través de una comunicación efectiva, </a:t>
            </a:r>
            <a:r>
              <a:rPr lang="es-CO" sz="2800" dirty="0" smtClean="0"/>
              <a:t>los líderes </a:t>
            </a:r>
            <a:r>
              <a:rPr lang="es-CO" sz="2800" dirty="0"/>
              <a:t>y equipos </a:t>
            </a:r>
            <a:r>
              <a:rPr lang="es-CO" sz="2800" dirty="0" smtClean="0"/>
              <a:t>necesitan conseguir </a:t>
            </a:r>
            <a:r>
              <a:rPr lang="es-CO" sz="2800" dirty="0"/>
              <a:t>a las personas adecuadas (y </a:t>
            </a:r>
            <a:r>
              <a:rPr lang="es-CO" sz="2800" dirty="0" smtClean="0"/>
              <a:t>descartar </a:t>
            </a:r>
            <a:r>
              <a:rPr lang="es-CO" sz="2800" dirty="0"/>
              <a:t>las equivocadas). </a:t>
            </a:r>
          </a:p>
          <a:p>
            <a:r>
              <a:rPr lang="es-CO" sz="2800" dirty="0" smtClean="0"/>
              <a:t>Vivimos </a:t>
            </a:r>
            <a:r>
              <a:rPr lang="es-CO" sz="2800" dirty="0"/>
              <a:t>en comunidad con otros. Es nuestra responsabilidad para asegurarse de que la próxima generación. Puede cambiar la sociedad por ayudar a construir una comunidad saludable con misión y valores comunes. </a:t>
            </a:r>
          </a:p>
          <a:p>
            <a:pPr marL="0" indent="0">
              <a:lnSpc>
                <a:spcPct val="110000"/>
              </a:lnSpc>
              <a:buClr>
                <a:srgbClr val="008000"/>
              </a:buClr>
              <a:buNone/>
            </a:pPr>
            <a:endParaRPr lang="es-ES" sz="2700" dirty="0">
              <a:latin typeface="Gill Sans MT"/>
              <a:cs typeface="Gill Sans MT"/>
            </a:endParaRPr>
          </a:p>
          <a:p>
            <a:pPr marL="0" indent="0">
              <a:lnSpc>
                <a:spcPct val="110000"/>
              </a:lnSpc>
              <a:buClr>
                <a:srgbClr val="008000"/>
              </a:buClr>
              <a:buNone/>
            </a:pPr>
            <a:r>
              <a:rPr lang="es-ES" sz="2700" dirty="0">
                <a:latin typeface="Gill Sans MT"/>
                <a:cs typeface="Gill Sans MT"/>
              </a:rPr>
              <a:t>   </a:t>
            </a:r>
            <a:endParaRPr lang="en-US" sz="2700" dirty="0">
              <a:latin typeface="Gill Sans MT"/>
              <a:cs typeface="Gill Sans MT"/>
            </a:endParaRP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5172668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LF_Powerpoint_Standard_Full_Page_Bott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
            <a:ext cx="91408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50220"/>
            <a:ext cx="8229600" cy="1143000"/>
          </a:xfrm>
        </p:spPr>
        <p:txBody>
          <a:bodyPr>
            <a:normAutofit/>
          </a:bodyPr>
          <a:lstStyle/>
          <a:p>
            <a:r>
              <a:rPr lang="en-US" sz="3200" b="1" dirty="0">
                <a:solidFill>
                  <a:srgbClr val="008000"/>
                </a:solidFill>
                <a:latin typeface="Gill Sans MT"/>
                <a:cs typeface="Gill Sans MT"/>
              </a:rPr>
              <a:t>I. INTRODUCCIÓN</a:t>
            </a:r>
          </a:p>
        </p:txBody>
      </p:sp>
      <p:sp>
        <p:nvSpPr>
          <p:cNvPr id="3" name="Content Placeholder 2"/>
          <p:cNvSpPr>
            <a:spLocks noGrp="1"/>
          </p:cNvSpPr>
          <p:nvPr>
            <p:ph idx="1"/>
          </p:nvPr>
        </p:nvSpPr>
        <p:spPr>
          <a:xfrm>
            <a:off x="512057" y="-203199"/>
            <a:ext cx="10306755" cy="5758955"/>
          </a:xfrm>
        </p:spPr>
        <p:txBody>
          <a:bodyPr>
            <a:noAutofit/>
          </a:bodyPr>
          <a:lstStyle/>
          <a:p>
            <a:endParaRPr lang="es-CO" sz="2800" dirty="0"/>
          </a:p>
          <a:p>
            <a:endParaRPr lang="es-CO" sz="2800" dirty="0"/>
          </a:p>
          <a:p>
            <a:endParaRPr lang="es-CO" sz="2800" dirty="0"/>
          </a:p>
          <a:p>
            <a:r>
              <a:rPr lang="es-CO" sz="2800" dirty="0"/>
              <a:t>¿Cómo una persona sirve y cambia una comunidad? </a:t>
            </a:r>
          </a:p>
          <a:p>
            <a:r>
              <a:rPr lang="es-CO" sz="2800" dirty="0" smtClean="0"/>
              <a:t>Grandes </a:t>
            </a:r>
            <a:r>
              <a:rPr lang="es-CO" sz="2800" dirty="0"/>
              <a:t>cambios no son el resultado de individuos excepcionales que trabajar solo; grandes cambios vienen a través de equipos o comunidades, unificado y se movilizaron para una causa común. </a:t>
            </a:r>
          </a:p>
          <a:p>
            <a:r>
              <a:rPr lang="es-CO" sz="2800" dirty="0" smtClean="0"/>
              <a:t>Conseguir </a:t>
            </a:r>
            <a:r>
              <a:rPr lang="es-CO" sz="2800" dirty="0"/>
              <a:t>a las personas adecuadas es esencial para la construcción de comunidades para la transformación. Éxito en liderar el cambio depende de la voluntad de conseguir y desarrollar comunidades de personas que están comprometidas con la misma visión y misión, </a:t>
            </a:r>
            <a:r>
              <a:rPr lang="es-CO" sz="2800" dirty="0" smtClean="0"/>
              <a:t>con los </a:t>
            </a:r>
            <a:r>
              <a:rPr lang="es-CO" sz="2800" dirty="0"/>
              <a:t>mismos valores. </a:t>
            </a:r>
          </a:p>
          <a:p>
            <a:r>
              <a:rPr lang="es-CO" sz="2800" dirty="0" smtClean="0"/>
              <a:t>Líderes </a:t>
            </a:r>
            <a:r>
              <a:rPr lang="es-CO" sz="2800" dirty="0"/>
              <a:t>de cambio sirven a la comunidad y sus miembros, cuidan de su bienestar </a:t>
            </a:r>
          </a:p>
          <a:p>
            <a:pPr marL="0" indent="0">
              <a:lnSpc>
                <a:spcPct val="110000"/>
              </a:lnSpc>
              <a:buClr>
                <a:srgbClr val="008000"/>
              </a:buClr>
              <a:buNone/>
            </a:pPr>
            <a:endParaRPr lang="es-ES" sz="2700" dirty="0">
              <a:latin typeface="Gill Sans MT"/>
              <a:cs typeface="Gill Sans MT"/>
            </a:endParaRPr>
          </a:p>
          <a:p>
            <a:pPr marL="0" indent="0">
              <a:lnSpc>
                <a:spcPct val="110000"/>
              </a:lnSpc>
              <a:buClr>
                <a:srgbClr val="008000"/>
              </a:buClr>
              <a:buNone/>
            </a:pPr>
            <a:r>
              <a:rPr lang="es-ES" sz="2700" dirty="0">
                <a:latin typeface="Gill Sans MT"/>
                <a:cs typeface="Gill Sans MT"/>
              </a:rPr>
              <a:t>   </a:t>
            </a:r>
            <a:endParaRPr lang="en-US" sz="2700" dirty="0">
              <a:latin typeface="Gill Sans MT"/>
              <a:cs typeface="Gill Sans MT"/>
            </a:endParaRP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12522459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LF_Powerpoint_Standard_Full_Page_Bott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
            <a:ext cx="91408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50220"/>
            <a:ext cx="8229600" cy="1143000"/>
          </a:xfrm>
        </p:spPr>
        <p:txBody>
          <a:bodyPr>
            <a:normAutofit/>
          </a:bodyPr>
          <a:lstStyle/>
          <a:p>
            <a:r>
              <a:rPr lang="en-US" sz="3200" b="1" dirty="0" smtClean="0">
                <a:solidFill>
                  <a:srgbClr val="008000"/>
                </a:solidFill>
                <a:latin typeface="Gill Sans MT"/>
                <a:cs typeface="Gill Sans MT"/>
              </a:rPr>
              <a:t>DESCRIPCIÓN</a:t>
            </a:r>
            <a:endParaRPr lang="en-US" sz="3200" b="1" dirty="0">
              <a:solidFill>
                <a:srgbClr val="008000"/>
              </a:solidFill>
              <a:latin typeface="Gill Sans MT"/>
              <a:cs typeface="Gill Sans MT"/>
            </a:endParaRPr>
          </a:p>
        </p:txBody>
      </p:sp>
      <p:sp>
        <p:nvSpPr>
          <p:cNvPr id="3" name="Content Placeholder 2"/>
          <p:cNvSpPr>
            <a:spLocks noGrp="1"/>
          </p:cNvSpPr>
          <p:nvPr>
            <p:ph idx="1"/>
          </p:nvPr>
        </p:nvSpPr>
        <p:spPr>
          <a:xfrm>
            <a:off x="459671" y="597396"/>
            <a:ext cx="10306755" cy="5758955"/>
          </a:xfrm>
        </p:spPr>
        <p:txBody>
          <a:bodyPr>
            <a:noAutofit/>
          </a:bodyPr>
          <a:lstStyle/>
          <a:p>
            <a:endParaRPr lang="es-CO" sz="2800" dirty="0"/>
          </a:p>
          <a:p>
            <a:r>
              <a:rPr lang="es-CO" sz="2800" dirty="0" smtClean="0"/>
              <a:t>Comunidad </a:t>
            </a:r>
            <a:r>
              <a:rPr lang="es-CO" sz="2800" dirty="0"/>
              <a:t>denota "unidad común". La palabra «comunidad» se deriva de la </a:t>
            </a:r>
            <a:r>
              <a:rPr lang="es-CO" sz="2800" dirty="0" err="1"/>
              <a:t>communité</a:t>
            </a:r>
            <a:r>
              <a:rPr lang="es-CO" sz="2800" dirty="0"/>
              <a:t> del francés antiguo, que se deriva de la latín </a:t>
            </a:r>
            <a:r>
              <a:rPr lang="es-CO" sz="2800" dirty="0" err="1"/>
              <a:t>communitas</a:t>
            </a:r>
            <a:r>
              <a:rPr lang="es-CO" sz="2800" dirty="0"/>
              <a:t> (cum, "con/juntos" + </a:t>
            </a:r>
            <a:r>
              <a:rPr lang="es-CO" sz="2800" dirty="0" err="1"/>
              <a:t>munus</a:t>
            </a:r>
            <a:r>
              <a:rPr lang="es-CO" sz="2800" dirty="0"/>
              <a:t>, "regalo"). </a:t>
            </a:r>
          </a:p>
          <a:p>
            <a:r>
              <a:rPr lang="es-CO" sz="2800" dirty="0" smtClean="0"/>
              <a:t>Una </a:t>
            </a:r>
            <a:r>
              <a:rPr lang="es-CO" sz="2800" dirty="0"/>
              <a:t>comunidad saludable es un grupo de personas que, independientemente de la diversidad de sus orígenes, han sido capaces de aceptar y trascender sus diferencias, lo que les permite comunicarse efectiva y abiertamente y trabajar juntos hacia metas identificándose como creados para el bien común. </a:t>
            </a:r>
          </a:p>
          <a:p>
            <a:r>
              <a:rPr lang="es-CO" sz="2800" dirty="0" smtClean="0"/>
              <a:t>La </a:t>
            </a:r>
            <a:r>
              <a:rPr lang="es-CO" sz="2800" dirty="0"/>
              <a:t>construcción Comunidad transforma ciudadanos a Líderes que pueden añadir valor a sus comunidades. </a:t>
            </a:r>
          </a:p>
          <a:p>
            <a:pPr marL="0" indent="0">
              <a:lnSpc>
                <a:spcPct val="110000"/>
              </a:lnSpc>
              <a:buClr>
                <a:srgbClr val="008000"/>
              </a:buClr>
              <a:buNone/>
            </a:pPr>
            <a:endParaRPr lang="es-ES" sz="2700" dirty="0">
              <a:latin typeface="Gill Sans MT"/>
              <a:cs typeface="Gill Sans MT"/>
            </a:endParaRPr>
          </a:p>
          <a:p>
            <a:pPr marL="0" indent="0">
              <a:lnSpc>
                <a:spcPct val="110000"/>
              </a:lnSpc>
              <a:buClr>
                <a:srgbClr val="008000"/>
              </a:buClr>
              <a:buNone/>
            </a:pPr>
            <a:r>
              <a:rPr lang="es-ES" sz="2700" dirty="0">
                <a:latin typeface="Gill Sans MT"/>
                <a:cs typeface="Gill Sans MT"/>
              </a:rPr>
              <a:t>   </a:t>
            </a:r>
            <a:endParaRPr lang="en-US" sz="2700" dirty="0">
              <a:latin typeface="Gill Sans MT"/>
              <a:cs typeface="Gill Sans MT"/>
            </a:endParaRP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5488507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062" y="164123"/>
            <a:ext cx="11652739" cy="6518031"/>
          </a:xfrm>
          <a:prstGeom prst="rect">
            <a:avLst/>
          </a:prstGeom>
        </p:spPr>
      </p:pic>
    </p:spTree>
    <p:extLst>
      <p:ext uri="{BB962C8B-B14F-4D97-AF65-F5344CB8AC3E}">
        <p14:creationId xmlns:p14="http://schemas.microsoft.com/office/powerpoint/2010/main" val="1220878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49E85F9-3293-E347-92CC-0B555122DAD0}" type="slidenum">
              <a:rPr lang="en-US" smtClean="0">
                <a:solidFill>
                  <a:prstClr val="black">
                    <a:tint val="75000"/>
                  </a:prstClr>
                </a:solidFill>
              </a:rPr>
              <a:pPr/>
              <a:t>3</a:t>
            </a:fld>
            <a:endParaRPr lang="en-US">
              <a:solidFill>
                <a:prstClr val="black">
                  <a:tint val="75000"/>
                </a:prstClr>
              </a:solidFill>
            </a:endParaRPr>
          </a:p>
        </p:txBody>
      </p:sp>
      <p:pic>
        <p:nvPicPr>
          <p:cNvPr id="3" name="Imagen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970716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40523" y="0"/>
            <a:ext cx="8253046" cy="6858000"/>
          </a:xfrm>
          <a:prstGeom prst="rect">
            <a:avLst/>
          </a:prstGeom>
        </p:spPr>
      </p:pic>
    </p:spTree>
    <p:extLst>
      <p:ext uri="{BB962C8B-B14F-4D97-AF65-F5344CB8AC3E}">
        <p14:creationId xmlns:p14="http://schemas.microsoft.com/office/powerpoint/2010/main" val="4277172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65018" y="391887"/>
            <a:ext cx="10794670" cy="6092040"/>
          </a:xfrm>
          <a:prstGeom prst="rect">
            <a:avLst/>
          </a:prstGeom>
        </p:spPr>
      </p:pic>
    </p:spTree>
    <p:extLst>
      <p:ext uri="{BB962C8B-B14F-4D97-AF65-F5344CB8AC3E}">
        <p14:creationId xmlns:p14="http://schemas.microsoft.com/office/powerpoint/2010/main" val="737148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25415" y="339968"/>
            <a:ext cx="10058400" cy="6236677"/>
          </a:xfrm>
          <a:prstGeom prst="rect">
            <a:avLst/>
          </a:prstGeom>
        </p:spPr>
      </p:pic>
    </p:spTree>
    <p:extLst>
      <p:ext uri="{BB962C8B-B14F-4D97-AF65-F5344CB8AC3E}">
        <p14:creationId xmlns:p14="http://schemas.microsoft.com/office/powerpoint/2010/main" val="1706492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7538" y="0"/>
            <a:ext cx="11371385" cy="6705600"/>
          </a:xfrm>
          <a:prstGeom prst="rect">
            <a:avLst/>
          </a:prstGeom>
        </p:spPr>
      </p:pic>
    </p:spTree>
    <p:extLst>
      <p:ext uri="{BB962C8B-B14F-4D97-AF65-F5344CB8AC3E}">
        <p14:creationId xmlns:p14="http://schemas.microsoft.com/office/powerpoint/2010/main" val="2516687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93333" y="666044"/>
            <a:ext cx="8681156" cy="5667023"/>
          </a:xfrm>
          <a:prstGeom prst="rect">
            <a:avLst/>
          </a:prstGeom>
        </p:spPr>
      </p:pic>
    </p:spTree>
    <p:extLst>
      <p:ext uri="{BB962C8B-B14F-4D97-AF65-F5344CB8AC3E}">
        <p14:creationId xmlns:p14="http://schemas.microsoft.com/office/powerpoint/2010/main" val="325637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49E85F9-3293-E347-92CC-0B555122DAD0}" type="slidenum">
              <a:rPr lang="en-US" smtClean="0">
                <a:solidFill>
                  <a:prstClr val="black">
                    <a:tint val="75000"/>
                  </a:prstClr>
                </a:solidFill>
              </a:rPr>
              <a:pPr/>
              <a:t>4</a:t>
            </a:fld>
            <a:endParaRPr lang="en-US">
              <a:solidFill>
                <a:prstClr val="black">
                  <a:tint val="75000"/>
                </a:prstClr>
              </a:solidFill>
            </a:endParaRPr>
          </a:p>
        </p:txBody>
      </p:sp>
      <p:pic>
        <p:nvPicPr>
          <p:cNvPr id="3" name="Imagen 2"/>
          <p:cNvPicPr>
            <a:picLocks noChangeAspect="1"/>
          </p:cNvPicPr>
          <p:nvPr/>
        </p:nvPicPr>
        <p:blipFill>
          <a:blip r:embed="rId2"/>
          <a:stretch>
            <a:fillRect/>
          </a:stretch>
        </p:blipFill>
        <p:spPr>
          <a:xfrm>
            <a:off x="1399822" y="632178"/>
            <a:ext cx="9731022" cy="5384800"/>
          </a:xfrm>
          <a:prstGeom prst="rect">
            <a:avLst/>
          </a:prstGeom>
        </p:spPr>
      </p:pic>
    </p:spTree>
    <p:extLst>
      <p:ext uri="{BB962C8B-B14F-4D97-AF65-F5344CB8AC3E}">
        <p14:creationId xmlns:p14="http://schemas.microsoft.com/office/powerpoint/2010/main" val="3925716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49E85F9-3293-E347-92CC-0B555122DAD0}" type="slidenum">
              <a:rPr lang="en-US" smtClean="0">
                <a:solidFill>
                  <a:prstClr val="black">
                    <a:tint val="75000"/>
                  </a:prstClr>
                </a:solidFill>
              </a:rPr>
              <a:pPr/>
              <a:t>5</a:t>
            </a:fld>
            <a:endParaRPr lang="en-US">
              <a:solidFill>
                <a:prstClr val="black">
                  <a:tint val="75000"/>
                </a:prstClr>
              </a:solidFill>
            </a:endParaRPr>
          </a:p>
        </p:txBody>
      </p:sp>
      <p:pic>
        <p:nvPicPr>
          <p:cNvPr id="3" name="Imagen 2"/>
          <p:cNvPicPr>
            <a:picLocks noChangeAspect="1"/>
          </p:cNvPicPr>
          <p:nvPr/>
        </p:nvPicPr>
        <p:blipFill>
          <a:blip r:embed="rId2"/>
          <a:stretch>
            <a:fillRect/>
          </a:stretch>
        </p:blipFill>
        <p:spPr>
          <a:xfrm>
            <a:off x="1524000" y="490537"/>
            <a:ext cx="9144000" cy="5876925"/>
          </a:xfrm>
          <a:prstGeom prst="rect">
            <a:avLst/>
          </a:prstGeom>
        </p:spPr>
      </p:pic>
    </p:spTree>
    <p:extLst>
      <p:ext uri="{BB962C8B-B14F-4D97-AF65-F5344CB8AC3E}">
        <p14:creationId xmlns:p14="http://schemas.microsoft.com/office/powerpoint/2010/main" val="38549507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49E85F9-3293-E347-92CC-0B555122DAD0}" type="slidenum">
              <a:rPr lang="en-US" smtClean="0">
                <a:solidFill>
                  <a:prstClr val="black">
                    <a:tint val="75000"/>
                  </a:prstClr>
                </a:solidFill>
              </a:rPr>
              <a:pPr/>
              <a:t>6</a:t>
            </a:fld>
            <a:endParaRPr lang="en-US">
              <a:solidFill>
                <a:prstClr val="black">
                  <a:tint val="75000"/>
                </a:prstClr>
              </a:solidFill>
            </a:endParaRPr>
          </a:p>
        </p:txBody>
      </p:sp>
      <p:pic>
        <p:nvPicPr>
          <p:cNvPr id="3" name="Imagen 2"/>
          <p:cNvPicPr>
            <a:picLocks noChangeAspect="1"/>
          </p:cNvPicPr>
          <p:nvPr/>
        </p:nvPicPr>
        <p:blipFill>
          <a:blip r:embed="rId2"/>
          <a:stretch>
            <a:fillRect/>
          </a:stretch>
        </p:blipFill>
        <p:spPr>
          <a:xfrm>
            <a:off x="1535289" y="158044"/>
            <a:ext cx="8274755" cy="6468533"/>
          </a:xfrm>
          <a:prstGeom prst="rect">
            <a:avLst/>
          </a:prstGeom>
        </p:spPr>
      </p:pic>
    </p:spTree>
    <p:extLst>
      <p:ext uri="{BB962C8B-B14F-4D97-AF65-F5344CB8AC3E}">
        <p14:creationId xmlns:p14="http://schemas.microsoft.com/office/powerpoint/2010/main" val="34548956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49E85F9-3293-E347-92CC-0B555122DAD0}" type="slidenum">
              <a:rPr lang="en-US" smtClean="0">
                <a:solidFill>
                  <a:prstClr val="black">
                    <a:tint val="75000"/>
                  </a:prstClr>
                </a:solidFill>
              </a:rPr>
              <a:pPr/>
              <a:t>7</a:t>
            </a:fld>
            <a:endParaRPr lang="en-US">
              <a:solidFill>
                <a:prstClr val="black">
                  <a:tint val="75000"/>
                </a:prstClr>
              </a:solidFill>
            </a:endParaRPr>
          </a:p>
        </p:txBody>
      </p:sp>
      <p:pic>
        <p:nvPicPr>
          <p:cNvPr id="3" name="Imagen 2"/>
          <p:cNvPicPr>
            <a:picLocks noChangeAspect="1"/>
          </p:cNvPicPr>
          <p:nvPr/>
        </p:nvPicPr>
        <p:blipFill>
          <a:blip r:embed="rId2"/>
          <a:stretch>
            <a:fillRect/>
          </a:stretch>
        </p:blipFill>
        <p:spPr>
          <a:xfrm>
            <a:off x="1388533" y="0"/>
            <a:ext cx="8816623" cy="6858000"/>
          </a:xfrm>
          <a:prstGeom prst="rect">
            <a:avLst/>
          </a:prstGeom>
        </p:spPr>
      </p:pic>
    </p:spTree>
    <p:extLst>
      <p:ext uri="{BB962C8B-B14F-4D97-AF65-F5344CB8AC3E}">
        <p14:creationId xmlns:p14="http://schemas.microsoft.com/office/powerpoint/2010/main" val="29599565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5998" y="1657350"/>
            <a:ext cx="9968089" cy="5200650"/>
          </a:xfrm>
          <a:prstGeom prst="rect">
            <a:avLst/>
          </a:prstGeom>
        </p:spPr>
      </p:pic>
      <p:sp>
        <p:nvSpPr>
          <p:cNvPr id="6" name="Título 5"/>
          <p:cNvSpPr>
            <a:spLocks noGrp="1"/>
          </p:cNvSpPr>
          <p:nvPr>
            <p:ph type="title"/>
          </p:nvPr>
        </p:nvSpPr>
        <p:spPr>
          <a:xfrm>
            <a:off x="50797" y="173214"/>
            <a:ext cx="11898489" cy="1325563"/>
          </a:xfrm>
        </p:spPr>
        <p:txBody>
          <a:bodyPr>
            <a:normAutofit fontScale="90000"/>
          </a:bodyPr>
          <a:lstStyle/>
          <a:p>
            <a:r>
              <a:rPr lang="es-CO" sz="4800" b="1" dirty="0" smtClean="0">
                <a:solidFill>
                  <a:srgbClr val="00B050"/>
                </a:solidFill>
                <a:latin typeface="Algerian" panose="04020705040A02060702" pitchFamily="82" charset="0"/>
              </a:rPr>
              <a:t>Inteligencia Emocional – Daniel Coleman</a:t>
            </a:r>
            <a:endParaRPr lang="es-CO" sz="4800" b="1" dirty="0">
              <a:solidFill>
                <a:srgbClr val="00B050"/>
              </a:solidFill>
              <a:latin typeface="Algerian" panose="04020705040A02060702" pitchFamily="82" charset="0"/>
            </a:endParaRPr>
          </a:p>
        </p:txBody>
      </p:sp>
    </p:spTree>
    <p:extLst>
      <p:ext uri="{BB962C8B-B14F-4D97-AF65-F5344CB8AC3E}">
        <p14:creationId xmlns:p14="http://schemas.microsoft.com/office/powerpoint/2010/main" val="2173679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4300" y="581859"/>
            <a:ext cx="12504420" cy="5663089"/>
          </a:xfrm>
          <a:prstGeom prst="rect">
            <a:avLst/>
          </a:prstGeom>
        </p:spPr>
        <p:txBody>
          <a:bodyPr wrap="square">
            <a:spAutoFit/>
          </a:bodyPr>
          <a:lstStyle/>
          <a:p>
            <a:r>
              <a:rPr lang="es-CO" sz="4400" dirty="0" smtClean="0">
                <a:solidFill>
                  <a:srgbClr val="C00000"/>
                </a:solidFill>
                <a:latin typeface="Algerian" panose="04020705040A02060702" pitchFamily="82" charset="0"/>
              </a:rPr>
              <a:t>BENEFICIOS DE TENER UNA BUENA ACTITUD</a:t>
            </a:r>
          </a:p>
          <a:p>
            <a:endParaRPr lang="es-CO" dirty="0"/>
          </a:p>
          <a:p>
            <a:r>
              <a:rPr lang="es-CO" sz="2800" dirty="0">
                <a:solidFill>
                  <a:srgbClr val="002060"/>
                </a:solidFill>
              </a:rPr>
              <a:t>Cuando adquieres una actitud positiva, experimentas los siguientes beneficios</a:t>
            </a:r>
            <a:r>
              <a:rPr lang="es-CO" sz="2800" dirty="0" smtClean="0">
                <a:solidFill>
                  <a:srgbClr val="002060"/>
                </a:solidFill>
              </a:rPr>
              <a:t>:</a:t>
            </a:r>
          </a:p>
          <a:p>
            <a:endParaRPr lang="es-CO" sz="2800" dirty="0">
              <a:solidFill>
                <a:srgbClr val="002060"/>
              </a:solidFill>
            </a:endParaRPr>
          </a:p>
          <a:p>
            <a:r>
              <a:rPr lang="es-CO" sz="4000" dirty="0">
                <a:solidFill>
                  <a:schemeClr val="accent5">
                    <a:lumMod val="50000"/>
                  </a:schemeClr>
                </a:solidFill>
              </a:rPr>
              <a:t>1. Estás satisfecho y disfrutas más la vida.</a:t>
            </a:r>
          </a:p>
          <a:p>
            <a:r>
              <a:rPr lang="es-CO" sz="4000" dirty="0">
                <a:solidFill>
                  <a:schemeClr val="accent5">
                    <a:lumMod val="50000"/>
                  </a:schemeClr>
                </a:solidFill>
              </a:rPr>
              <a:t>2. Inspiras a otros a alcanzar más juntos.</a:t>
            </a:r>
          </a:p>
          <a:p>
            <a:r>
              <a:rPr lang="es-CO" sz="4000" dirty="0">
                <a:solidFill>
                  <a:schemeClr val="accent5">
                    <a:lumMod val="50000"/>
                  </a:schemeClr>
                </a:solidFill>
              </a:rPr>
              <a:t>3. Atraes a las personas que poseen las mismas cualidades.</a:t>
            </a:r>
          </a:p>
          <a:p>
            <a:r>
              <a:rPr lang="es-CO" sz="4000" dirty="0">
                <a:solidFill>
                  <a:schemeClr val="accent5">
                    <a:lumMod val="50000"/>
                  </a:schemeClr>
                </a:solidFill>
              </a:rPr>
              <a:t>4. Ves las oportunidades que ofrece cada situación.</a:t>
            </a:r>
          </a:p>
          <a:p>
            <a:r>
              <a:rPr lang="es-CO" sz="4000" dirty="0">
                <a:solidFill>
                  <a:schemeClr val="accent5">
                    <a:lumMod val="50000"/>
                  </a:schemeClr>
                </a:solidFill>
              </a:rPr>
              <a:t>5. Generalmente muestras gratitud hacia los demás.</a:t>
            </a:r>
          </a:p>
          <a:p>
            <a:r>
              <a:rPr lang="es-CO" sz="4000" dirty="0">
                <a:solidFill>
                  <a:schemeClr val="accent5">
                    <a:lumMod val="50000"/>
                  </a:schemeClr>
                </a:solidFill>
              </a:rPr>
              <a:t>6. Perseveras hasta que triunfas.</a:t>
            </a:r>
          </a:p>
        </p:txBody>
      </p:sp>
    </p:spTree>
    <p:extLst>
      <p:ext uri="{BB962C8B-B14F-4D97-AF65-F5344CB8AC3E}">
        <p14:creationId xmlns:p14="http://schemas.microsoft.com/office/powerpoint/2010/main" val="587937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6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1081</TotalTime>
  <Words>1102</Words>
  <Application>Microsoft Office PowerPoint</Application>
  <PresentationFormat>Panorámica</PresentationFormat>
  <Paragraphs>117</Paragraphs>
  <Slides>34</Slides>
  <Notes>0</Notes>
  <HiddenSlides>0</HiddenSlides>
  <MMClips>0</MMClips>
  <ScaleCrop>false</ScaleCrop>
  <HeadingPairs>
    <vt:vector size="6" baseType="variant">
      <vt:variant>
        <vt:lpstr>Fuentes usadas</vt:lpstr>
      </vt:variant>
      <vt:variant>
        <vt:i4>7</vt:i4>
      </vt:variant>
      <vt:variant>
        <vt:lpstr>Tema</vt:lpstr>
      </vt:variant>
      <vt:variant>
        <vt:i4>13</vt:i4>
      </vt:variant>
      <vt:variant>
        <vt:lpstr>Títulos de diapositiva</vt:lpstr>
      </vt:variant>
      <vt:variant>
        <vt:i4>34</vt:i4>
      </vt:variant>
    </vt:vector>
  </HeadingPairs>
  <TitlesOfParts>
    <vt:vector size="54" baseType="lpstr">
      <vt:lpstr>Algerian</vt:lpstr>
      <vt:lpstr>Arial</vt:lpstr>
      <vt:lpstr>Calibri</vt:lpstr>
      <vt:lpstr>Calibri Light</vt:lpstr>
      <vt:lpstr>Cambria</vt:lpstr>
      <vt:lpstr>Gill Sans MT</vt:lpstr>
      <vt:lpstr>Wingdings 2</vt:lpstr>
      <vt:lpstr>Office Theme</vt:lpstr>
      <vt:lpstr>1_Office Theme</vt:lpstr>
      <vt:lpstr>2_Office Theme</vt:lpstr>
      <vt:lpstr>3_Office Theme</vt:lpstr>
      <vt:lpstr>4_Office Theme</vt:lpstr>
      <vt:lpstr>5_Office Theme</vt:lpstr>
      <vt:lpstr>2_HDOfficeLightV0</vt:lpstr>
      <vt:lpstr>6_Office Theme</vt:lpstr>
      <vt:lpstr>7_Office Theme</vt:lpstr>
      <vt:lpstr>7_Tema de Office</vt:lpstr>
      <vt:lpstr>8_Tema de Office</vt:lpstr>
      <vt:lpstr>9_Tema de Office</vt:lpstr>
      <vt:lpstr>12_Tema de Office</vt:lpstr>
      <vt:lpstr>Seminario Liderazgo Transformacional y Gobierno</vt:lpstr>
      <vt:lpstr>I. INTRODUCCIÓN</vt:lpstr>
      <vt:lpstr>Presentación de PowerPoint</vt:lpstr>
      <vt:lpstr>Presentación de PowerPoint</vt:lpstr>
      <vt:lpstr>Presentación de PowerPoint</vt:lpstr>
      <vt:lpstr>Presentación de PowerPoint</vt:lpstr>
      <vt:lpstr>Presentación de PowerPoint</vt:lpstr>
      <vt:lpstr>Inteligencia Emocional – Daniel Coleman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 HISTORIA DE APERTURA (3)</vt:lpstr>
      <vt:lpstr>II. HISTORIA DE APERTURA (4)</vt:lpstr>
      <vt:lpstr>III. RESULTADOS DESEADOS</vt:lpstr>
      <vt:lpstr>A. DEFINICIÓN (2)</vt:lpstr>
      <vt:lpstr>V. APLICACIÓN PARA LA TRANSFORMACIÓN PERSONAL, RELACIONAL, ORGANIZACIONAL Y SOCIAL  </vt:lpstr>
      <vt:lpstr>V. APLICACIÓN PARA LA TRANSFORMACIÓN PERSONAL, RELACIONAL ORGANIZACIONAL E SOCIAL (2)  </vt:lpstr>
      <vt:lpstr>Seminario Liderazgo Transformacional y Gobierno</vt:lpstr>
      <vt:lpstr>El Líder del Cambio  John Kotter</vt:lpstr>
      <vt:lpstr>I. INTRODUCCIÓN</vt:lpstr>
      <vt:lpstr>I. INTRODUCCIÓN</vt:lpstr>
      <vt:lpstr>DESCRIPCIÓN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31</cp:revision>
  <dcterms:created xsi:type="dcterms:W3CDTF">2020-05-31T21:35:49Z</dcterms:created>
  <dcterms:modified xsi:type="dcterms:W3CDTF">2020-06-03T12:06:56Z</dcterms:modified>
</cp:coreProperties>
</file>