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2" r:id="rId6"/>
    <p:sldMasterId id="2147483724" r:id="rId7"/>
    <p:sldMasterId id="2147483741" r:id="rId8"/>
    <p:sldMasterId id="2147483753" r:id="rId9"/>
  </p:sldMasterIdLst>
  <p:notesMasterIdLst>
    <p:notesMasterId r:id="rId63"/>
  </p:notesMasterIdLst>
  <p:sldIdLst>
    <p:sldId id="258" r:id="rId10"/>
    <p:sldId id="260" r:id="rId11"/>
    <p:sldId id="290" r:id="rId12"/>
    <p:sldId id="300" r:id="rId13"/>
    <p:sldId id="266" r:id="rId14"/>
    <p:sldId id="257" r:id="rId15"/>
    <p:sldId id="263" r:id="rId16"/>
    <p:sldId id="301" r:id="rId17"/>
    <p:sldId id="277" r:id="rId18"/>
    <p:sldId id="261" r:id="rId19"/>
    <p:sldId id="283" r:id="rId20"/>
    <p:sldId id="295" r:id="rId21"/>
    <p:sldId id="302" r:id="rId22"/>
    <p:sldId id="294" r:id="rId23"/>
    <p:sldId id="299" r:id="rId24"/>
    <p:sldId id="297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303" r:id="rId33"/>
    <p:sldId id="304" r:id="rId34"/>
    <p:sldId id="323" r:id="rId35"/>
    <p:sldId id="324" r:id="rId36"/>
    <p:sldId id="312" r:id="rId37"/>
    <p:sldId id="325" r:id="rId38"/>
    <p:sldId id="310" r:id="rId39"/>
    <p:sldId id="328" r:id="rId40"/>
    <p:sldId id="329" r:id="rId41"/>
    <p:sldId id="330" r:id="rId42"/>
    <p:sldId id="331" r:id="rId43"/>
    <p:sldId id="327" r:id="rId44"/>
    <p:sldId id="319" r:id="rId45"/>
    <p:sldId id="320" r:id="rId46"/>
    <p:sldId id="321" r:id="rId47"/>
    <p:sldId id="322" r:id="rId48"/>
    <p:sldId id="316" r:id="rId49"/>
    <p:sldId id="318" r:id="rId50"/>
    <p:sldId id="313" r:id="rId51"/>
    <p:sldId id="314" r:id="rId52"/>
    <p:sldId id="265" r:id="rId53"/>
    <p:sldId id="332" r:id="rId54"/>
    <p:sldId id="305" r:id="rId55"/>
    <p:sldId id="333" r:id="rId56"/>
    <p:sldId id="306" r:id="rId57"/>
    <p:sldId id="307" r:id="rId58"/>
    <p:sldId id="308" r:id="rId59"/>
    <p:sldId id="309" r:id="rId60"/>
    <p:sldId id="334" r:id="rId61"/>
    <p:sldId id="315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A5AA9-1105-4547-BBE4-7497BFF0DC6E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0B4BD-FC9B-49D3-9DCA-56842166ADD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73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F51AC-8FD5-4BFB-AD90-9FE252108A40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39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ECB0-8147-4AA8-AAA5-9F70C030BA7A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32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98898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76221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A6B0D-CE62-B946-89C1-58889C415A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3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4 </a:t>
            </a:r>
            <a:r>
              <a:rPr lang="en-US" baseline="0" dirty="0" err="1"/>
              <a:t>razones</a:t>
            </a:r>
            <a:r>
              <a:rPr lang="en-US" baseline="0" dirty="0"/>
              <a:t> </a:t>
            </a:r>
            <a:r>
              <a:rPr lang="en-US" baseline="0" dirty="0" err="1"/>
              <a:t>comunes</a:t>
            </a:r>
            <a:r>
              <a:rPr lang="en-US" baseline="0" dirty="0"/>
              <a:t> </a:t>
            </a:r>
            <a:r>
              <a:rPr lang="en-US" baseline="0" dirty="0" err="1"/>
              <a:t>por</a:t>
            </a:r>
            <a:r>
              <a:rPr lang="en-US" baseline="0" dirty="0"/>
              <a:t> </a:t>
            </a:r>
            <a:r>
              <a:rPr lang="en-US" baseline="0" dirty="0" err="1"/>
              <a:t>las</a:t>
            </a:r>
            <a:r>
              <a:rPr lang="en-US" baseline="0" dirty="0"/>
              <a:t> </a:t>
            </a:r>
            <a:r>
              <a:rPr lang="en-US" baseline="0" dirty="0" err="1"/>
              <a:t>cuales</a:t>
            </a:r>
            <a:r>
              <a:rPr lang="en-US" baseline="0" dirty="0"/>
              <a:t> </a:t>
            </a:r>
            <a:r>
              <a:rPr lang="en-US" baseline="0" dirty="0" err="1"/>
              <a:t>las</a:t>
            </a:r>
            <a:r>
              <a:rPr lang="en-US" baseline="0" dirty="0"/>
              <a:t> personas no se </a:t>
            </a:r>
            <a:r>
              <a:rPr lang="en-US" baseline="0" dirty="0" err="1"/>
              <a:t>identifican</a:t>
            </a:r>
            <a:r>
              <a:rPr lang="en-US" baseline="0" dirty="0"/>
              <a:t> con </a:t>
            </a:r>
            <a:r>
              <a:rPr lang="en-US" baseline="0" dirty="0" err="1"/>
              <a:t>sus</a:t>
            </a:r>
            <a:r>
              <a:rPr lang="en-US" baseline="0" dirty="0"/>
              <a:t> </a:t>
            </a:r>
            <a:r>
              <a:rPr lang="en-US" baseline="0" dirty="0" err="1"/>
              <a:t>sueños</a:t>
            </a:r>
            <a:r>
              <a:rPr lang="en-US" baseline="0" dirty="0"/>
              <a:t>: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Desilusiones</a:t>
            </a:r>
            <a:r>
              <a:rPr lang="en-US" baseline="0" dirty="0"/>
              <a:t> </a:t>
            </a:r>
            <a:r>
              <a:rPr lang="en-US" baseline="0" dirty="0" err="1"/>
              <a:t>por</a:t>
            </a:r>
            <a:r>
              <a:rPr lang="en-US" baseline="0" dirty="0"/>
              <a:t> los </a:t>
            </a:r>
            <a:r>
              <a:rPr lang="en-US" baseline="0" dirty="0" err="1"/>
              <a:t>sueños</a:t>
            </a:r>
            <a:r>
              <a:rPr lang="en-US" baseline="0" dirty="0"/>
              <a:t> de </a:t>
            </a:r>
            <a:r>
              <a:rPr lang="en-US" baseline="0" dirty="0" err="1"/>
              <a:t>otras</a:t>
            </a:r>
            <a:r>
              <a:rPr lang="en-US" baseline="0" dirty="0"/>
              <a:t> personas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Obstáculos</a:t>
            </a:r>
            <a:r>
              <a:rPr lang="en-US" baseline="0" dirty="0"/>
              <a:t> </a:t>
            </a:r>
            <a:r>
              <a:rPr lang="en-US" baseline="0" dirty="0" err="1"/>
              <a:t>por</a:t>
            </a:r>
            <a:r>
              <a:rPr lang="en-US" baseline="0" dirty="0"/>
              <a:t> </a:t>
            </a:r>
            <a:r>
              <a:rPr lang="en-US" baseline="0" dirty="0" err="1"/>
              <a:t>desilusiones</a:t>
            </a:r>
            <a:r>
              <a:rPr lang="en-US" baseline="0" dirty="0"/>
              <a:t> y </a:t>
            </a:r>
            <a:r>
              <a:rPr lang="en-US" baseline="0" dirty="0" err="1"/>
              <a:t>heridas</a:t>
            </a:r>
            <a:r>
              <a:rPr lang="en-US" baseline="0" dirty="0"/>
              <a:t> </a:t>
            </a:r>
            <a:r>
              <a:rPr lang="en-US" baseline="0" dirty="0" err="1"/>
              <a:t>pasadas</a:t>
            </a:r>
            <a:r>
              <a:rPr lang="en-US" baseline="0" dirty="0"/>
              <a:t>– la </a:t>
            </a:r>
            <a:r>
              <a:rPr lang="en-US" baseline="0" dirty="0" err="1"/>
              <a:t>desilusión</a:t>
            </a:r>
            <a:r>
              <a:rPr lang="en-US" baseline="0" dirty="0"/>
              <a:t> </a:t>
            </a:r>
            <a:r>
              <a:rPr lang="en-US" baseline="0" dirty="0" err="1"/>
              <a:t>es</a:t>
            </a:r>
            <a:r>
              <a:rPr lang="en-US" baseline="0" dirty="0"/>
              <a:t> la </a:t>
            </a:r>
            <a:r>
              <a:rPr lang="en-US" baseline="0" dirty="0" err="1"/>
              <a:t>brecha</a:t>
            </a:r>
            <a:r>
              <a:rPr lang="en-US" baseline="0" dirty="0"/>
              <a:t> entre la </a:t>
            </a:r>
            <a:r>
              <a:rPr lang="en-US" baseline="0" dirty="0" err="1"/>
              <a:t>expectativa</a:t>
            </a:r>
            <a:r>
              <a:rPr lang="en-US" baseline="0" dirty="0"/>
              <a:t> y la </a:t>
            </a:r>
            <a:r>
              <a:rPr lang="en-US" baseline="0" dirty="0" err="1"/>
              <a:t>realidad</a:t>
            </a:r>
            <a:r>
              <a:rPr lang="en-US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Hábito</a:t>
            </a:r>
            <a:r>
              <a:rPr lang="en-US" baseline="0" dirty="0"/>
              <a:t> de </a:t>
            </a:r>
            <a:r>
              <a:rPr lang="en-US" baseline="0" dirty="0" err="1"/>
              <a:t>conformarse</a:t>
            </a:r>
            <a:r>
              <a:rPr lang="en-US" baseline="0" dirty="0"/>
              <a:t> con </a:t>
            </a:r>
            <a:r>
              <a:rPr lang="en-US" baseline="0" dirty="0" err="1"/>
              <a:t>algo</a:t>
            </a:r>
            <a:r>
              <a:rPr lang="en-US" baseline="0" dirty="0"/>
              <a:t> </a:t>
            </a:r>
            <a:r>
              <a:rPr lang="en-US" baseline="0" dirty="0" err="1"/>
              <a:t>promedio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Falta</a:t>
            </a:r>
            <a:r>
              <a:rPr lang="en-US" baseline="0" dirty="0"/>
              <a:t> de la </a:t>
            </a:r>
            <a:r>
              <a:rPr lang="en-US" baseline="0" dirty="0" err="1"/>
              <a:t>confianza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necesita</a:t>
            </a:r>
            <a:r>
              <a:rPr lang="en-US" baseline="0" dirty="0"/>
              <a:t> para </a:t>
            </a:r>
            <a:r>
              <a:rPr lang="en-US" baseline="0" dirty="0" err="1"/>
              <a:t>perseguir</a:t>
            </a:r>
            <a:r>
              <a:rPr lang="en-US" baseline="0" dirty="0"/>
              <a:t> los </a:t>
            </a:r>
            <a:r>
              <a:rPr lang="en-US" baseline="0" dirty="0" err="1"/>
              <a:t>sueños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07ACD-1E93-4BBA-B889-40299D9DAD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04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A9C86F-FE10-4624-A3C4-7AEE60585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504E56-5F08-49FE-8892-FFA0E2C6B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37DCCC-5DE9-47C9-938A-3EA97165A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36D20-ED01-47CE-A993-0B909CD51348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9D1F9E-4730-49DE-9748-59C9D1D6B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88EE59-39F1-4850-BF6A-BE937401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C0DC-6F41-45F3-BD39-B82B45C470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92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EF766F-77F1-4628-8CCB-53C70C06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9F00907-4960-40B9-AA0B-A051AE501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0A3DFB-98F2-4ABA-B1AD-09C8877CD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36D20-ED01-47CE-A993-0B909CD51348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B6D7C7-C295-4FEE-B0CB-4A0A29759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6ECCCB-05B3-4C0C-B766-311DA5F2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C0DC-6F41-45F3-BD39-B82B45C470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34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-85725"/>
            <a:ext cx="11074400" cy="990600"/>
          </a:xfrm>
        </p:spPr>
        <p:txBody>
          <a:bodyPr/>
          <a:lstStyle>
            <a:lvl1pPr algn="ctr"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115824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6744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AA68DE3-E93F-4961-B333-4D1B7E772D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4816AC-4FC1-4BBB-8A34-C8BFF28B2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6BF782-1469-4E87-B0D1-AA4B731EF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36D20-ED01-47CE-A993-0B909CD51348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C73FCD-4975-4F15-B8B7-C0678BAEA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0BC04D-2117-4676-992F-4F83636B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C0DC-6F41-45F3-BD39-B82B45C470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89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27/08/2020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79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27/08/2020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11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27/08/2020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23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27/08/2020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40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27/08/2020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25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27/08/2020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35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27/08/2020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32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27/08/2020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3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94B591-0FAA-4BCE-8F55-B8B55C12F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5B0868-F39E-4D01-B6C0-DC4242FC3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9AA65D-6831-4A71-B668-DF4FEB5AD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36D20-ED01-47CE-A993-0B909CD51348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579933-FB85-478D-9376-13014EB03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6F6F02-A037-4831-9376-F402A0D1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C0DC-6F41-45F3-BD39-B82B45C470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22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27/08/2020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3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27/08/2020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03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27/08/2020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42826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84661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28512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8063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47264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10937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37778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91CBFE-8115-46E3-A5E2-8AB256378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CE12C7-770D-48FF-8337-F703EC50F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BD81C1-930B-4341-9DB5-AC6A04719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36D20-ED01-47CE-A993-0B909CD51348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B7270D-03D8-48EA-8E6B-73C8F58C2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5F5740-1316-4871-B08F-8FAD8D437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C0DC-6F41-45F3-BD39-B82B45C470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93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77758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91167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2175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5686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6F11-553C-B34D-88F7-5E0CC421CE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16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D9153-598A-A74F-B5D8-E8B7E9337D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11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6C84-486C-9744-BBC4-31090A9267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381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5F6B-F622-D94B-A947-D97DDBACD5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8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DF85A-C16A-5F40-90A3-4C5922C455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628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165A-836D-554F-B647-5A0D28002E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32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43E2AA-DFD7-4735-87CC-A2C06B5B7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AAD5C0-F0CB-427F-A37C-3D6BAB8A6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EE1523-A3F6-4EB4-8677-DF26420F9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3207C8-9CC7-4882-8C1F-40258D2F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36D20-ED01-47CE-A993-0B909CD51348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12CA20-A8E1-4B92-A9AE-DDFD364D9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C7ABEE-D4B6-44AC-9F5A-EC3B7525F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C0DC-6F41-45F3-BD39-B82B45C470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58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4BE6-C7C5-634B-BD12-C421C616B9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627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22ADB-E024-8242-BCB6-25E40B6634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35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B946E-A85A-694C-9942-BE32DADE49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003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1850-E136-B747-A302-B9F0BCFAC1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47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2D18-B722-1642-8273-895E3DBF8D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6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734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499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15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60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59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09C234-C9EF-48B1-BB1E-9A29F2011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68A9DA-35F0-4E86-8D8F-FD9BF0A71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B4A398-16A6-4AEB-B4BD-790560010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E3D77D0-EDE6-4A6E-8B70-B7B172758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C0EC0F3-AEC8-4EA5-B449-2C53A78FED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C771A0-FA4E-431E-84B2-685FA7FFC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36D20-ED01-47CE-A993-0B909CD51348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B98735E-65CB-4320-BA7B-CA25429AD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BB45970-5D7A-4635-B7FB-D9B3805E0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C0DC-6F41-45F3-BD39-B82B45C470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918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550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923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836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819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123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59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SmartArt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s-ES" altLang="es-CO">
                <a:solidFill>
                  <a:prstClr val="black">
                    <a:lumMod val="65000"/>
                    <a:lumOff val="35000"/>
                  </a:prstClr>
                </a:solidFill>
              </a:rPr>
              <a:t>Carmen Mellado. Prof de FOL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0E5CDE5-0162-4F7A-83B5-51016CA38188}" type="slidenum">
              <a:rPr lang="es-E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67368"/>
      </p:ext>
    </p:extLst>
  </p:cSld>
  <p:clrMapOvr>
    <a:masterClrMapping/>
  </p:clrMapOvr>
  <p:transition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C8E5B-CFEF-45D5-B861-48641B7B6F6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632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D61BD-B6D4-44D3-B687-BFFE42075BD3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735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18721-C88D-4EF7-B788-4B354E654E52}" type="slidenum">
              <a:rPr lang="en-U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23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E4343-1BB0-44D0-8732-BA03AB73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5D84ED8-18AC-4E46-9635-1EBC6FBFA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36D20-ED01-47CE-A993-0B909CD51348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144CC8-15D2-411D-BEFB-1C1BD469D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CF5E16-315D-492E-AE06-F6FC228B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C0DC-6F41-45F3-BD39-B82B45C470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618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27/8/2020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54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27/8/2020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719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27/8/2020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911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27/8/2020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54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27/8/2020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503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27/8/2020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5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27/8/2020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325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27/8/2020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69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27/8/2020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14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27/8/2020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3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8DA79CB-593A-45C8-AA21-952D40EB5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36D20-ED01-47CE-A993-0B909CD51348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24C56E2-345B-4005-BFC1-E103BC7D1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9D2650-E35A-4AF5-8D77-3A4A4AB92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C0DC-6F41-45F3-BD39-B82B45C470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915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27/8/2020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147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8C2CD-B89D-4929-ADC2-EDF40141466F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874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6780F-4388-49CA-B4EB-76434B56804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473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9ACAF-EA74-4B1C-B2C1-C076B2BCA7C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570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624E7-8E54-45F2-B09C-30E2549332D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417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2B4B5-A425-4C8B-AF96-0BEE1A79A7D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336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28024-D992-46D4-9354-91B1719A2D31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245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1C937-022E-4025-98A2-11DE59DD0F72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182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807AB-AD41-48CA-BE8F-BAC0C1101249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988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7E539-BE05-427D-A42E-16E98517C5E0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FA4AB2-1FDC-4C2A-B6C6-83D604EE1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57C6D3-3530-4D3F-A0A7-DF719117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9C87A8-6353-40D4-B069-821AB46FD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6302C8-8EA9-4EBB-BA74-EC1D2663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36D20-ED01-47CE-A993-0B909CD51348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3416BD-4CD9-4B9A-9AF9-D29E96AC5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DAD514-3BA2-44D5-97F5-5F80C13B7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C0DC-6F41-45F3-BD39-B82B45C470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526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9B4DF2-8343-42F1-87E1-85A2F9EEC32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503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156701" y="866775"/>
            <a:ext cx="3035300" cy="58753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6567" y="866775"/>
            <a:ext cx="8906933" cy="58753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F2A22-1254-48E5-9B43-50CB104FD72E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6995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FB2E0F4-29A3-47C9-A088-B21167F2024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247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E4DCD59-2F73-40A5-A368-1BD5B38164C4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033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6567" y="2349501"/>
            <a:ext cx="12048067" cy="21193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67" y="4621213"/>
            <a:ext cx="12048067" cy="21209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889954C-7BCA-4BFB-A435-C46A0D733D49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027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6568" y="866775"/>
            <a:ext cx="12145433" cy="5875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B3DDA60-D7F9-4CFA-9003-776509E740F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032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6567" y="2349501"/>
            <a:ext cx="12048067" cy="4392613"/>
          </a:xfrm>
        </p:spPr>
        <p:txBody>
          <a:bodyPr/>
          <a:lstStyle/>
          <a:p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AA948A2-722F-44E3-997A-09AAEA9372A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359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434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637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02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650A88-6D45-4746-A7B1-F5722294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4BB3412-3B9A-46E9-9E37-F87DBDA0B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0543472-4F32-4FE3-9223-5F9A34B6B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467271-B93C-4BD1-A5B5-CF99663D5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36D20-ED01-47CE-A993-0B909CD51348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AA97BD-3BC9-41AD-A3A3-7CC4E914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EE996B-480F-4655-868F-7A008A8B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C0DC-6F41-45F3-BD39-B82B45C470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6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379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713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222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621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48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512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458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172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rgbClr val="33454D"/>
            </a:gs>
            <a:gs pos="100000">
              <a:schemeClr val="accent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1362078"/>
            <a:ext cx="10058400" cy="708025"/>
          </a:xfrm>
        </p:spPr>
        <p:txBody>
          <a:bodyPr anchor="b">
            <a:noAutofit/>
          </a:bodyPr>
          <a:lstStyle>
            <a:lvl1pPr algn="ctr">
              <a:defRPr sz="3300" b="1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2070100"/>
            <a:ext cx="8534400" cy="4572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Franklin Gothic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70693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ark Title Slide"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1362078"/>
            <a:ext cx="10058400" cy="708025"/>
          </a:xfrm>
        </p:spPr>
        <p:txBody>
          <a:bodyPr anchor="b">
            <a:noAutofit/>
          </a:bodyPr>
          <a:lstStyle>
            <a:lvl1pPr algn="ctr">
              <a:defRPr sz="3300" b="1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2070100"/>
            <a:ext cx="8534400" cy="4572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Franklin Gothic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399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D77FFA7-E81C-42C9-9DF9-8B9253287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D7D677-419B-4205-AE50-75F9DB262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7CECC6-4E91-47A4-B61F-59DB7720B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36D20-ED01-47CE-A993-0B909CD51348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BB0152-1FD0-4A91-A080-128F55C9C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E9B525-6C31-46E3-8678-F5599D3C4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8C0DC-6F41-45F3-BD39-B82B45C470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0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27/08/2020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5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9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F943D1B-3E64-314A-B09B-1BC8E29C30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4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27/8/2020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3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Imagen 10" descr="banner-filmina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4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ángulo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866776"/>
            <a:ext cx="9457267" cy="1662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ángulo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67" y="2349501"/>
            <a:ext cx="12048067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ángulo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ángulo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ángulo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612C7A-737E-4C73-A45F-DEBCB30EAEB8}" type="slidenum">
              <a:rPr lang="es-ES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03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+mj-lt"/>
          <a:ea typeface="+mj-ea"/>
          <a:cs typeface="+mj-cs"/>
        </a:defRPr>
      </a:lvl1pPr>
      <a:lvl2pPr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2pPr>
      <a:lvl3pPr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3pPr>
      <a:lvl4pPr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4pPr>
      <a:lvl5pPr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5pPr>
      <a:lvl6pPr marL="457200"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6pPr>
      <a:lvl7pPr marL="914400"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7pPr>
      <a:lvl8pPr marL="1371600"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8pPr>
      <a:lvl9pPr marL="1828800"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9pPr>
    </p:titleStyle>
    <p:bodyStyle>
      <a:lvl1pPr marL="174625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5349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895350" indent="-176213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254125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6144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0716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5288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9860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4432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4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90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1200" y="-38100"/>
            <a:ext cx="1066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990600"/>
            <a:ext cx="11480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155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2700" kern="1200">
          <a:solidFill>
            <a:schemeClr val="bg1"/>
          </a:solidFill>
          <a:latin typeface="Franklin Gothic Medium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3429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6858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0287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13716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2CEA354-8484-4C64-83EA-072D563B0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631" y="121920"/>
            <a:ext cx="7015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18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8D258BB-2F62-4CBD-99F4-9A81F8D94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0"/>
            <a:ext cx="10383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39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C7790-4020-45B1-BD1C-6A8484A2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706100" cy="1325563"/>
          </a:xfrm>
        </p:spPr>
        <p:txBody>
          <a:bodyPr/>
          <a:lstStyle/>
          <a:p>
            <a:pPr algn="ctr"/>
            <a:r>
              <a:rPr lang="es-CR" dirty="0">
                <a:solidFill>
                  <a:schemeClr val="accent2">
                    <a:lumMod val="75000"/>
                  </a:schemeClr>
                </a:solidFill>
                <a:latin typeface="Century Schoolbook" panose="02040604050505020304" pitchFamily="18" charset="0"/>
              </a:rPr>
              <a:t>Liderar el cambio puede ser difícil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AEC44-9392-423A-9736-D94BAFB00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91"/>
            <a:ext cx="10515600" cy="4486272"/>
          </a:xfrm>
        </p:spPr>
        <p:txBody>
          <a:bodyPr>
            <a:normAutofit lnSpcReduction="10000"/>
          </a:bodyPr>
          <a:lstStyle/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Las personas se sienten incómodas y cohibidas haciendo algo nuevo.</a:t>
            </a: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CR" dirty="0">
              <a:latin typeface="Century Schoolbook" panose="02040604050505020304" pitchFamily="18" charset="0"/>
            </a:endParaRP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Las personas inicialmente se enfocan en aquello a lo que tendrán que renunciar.</a:t>
            </a: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CR" dirty="0">
              <a:latin typeface="Century Schoolbook" panose="02040604050505020304" pitchFamily="18" charset="0"/>
            </a:endParaRP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Las personas tienen miedo a ser ridiculizadas.</a:t>
            </a: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CR" dirty="0">
              <a:latin typeface="Century Schoolbook" panose="02040604050505020304" pitchFamily="18" charset="0"/>
            </a:endParaRP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Las personas personalizan el cambio y pueden sentirse solas en el proceso.</a:t>
            </a:r>
          </a:p>
        </p:txBody>
      </p:sp>
    </p:spTree>
    <p:extLst>
      <p:ext uri="{BB962C8B-B14F-4D97-AF65-F5344CB8AC3E}">
        <p14:creationId xmlns:p14="http://schemas.microsoft.com/office/powerpoint/2010/main" val="392061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6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1" y="0"/>
            <a:ext cx="11740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70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3" y="194791"/>
            <a:ext cx="10453511" cy="64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28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E85F9-3293-E347-92CC-0B555122D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9" y="235527"/>
            <a:ext cx="11568546" cy="64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74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E85F9-3293-E347-92CC-0B555122D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82" y="290945"/>
            <a:ext cx="10529454" cy="606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41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8D29C5E-1A4C-452C-89DE-2EE2E5F61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562186"/>
            <a:ext cx="9956800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51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F37B2DF-DE1C-4A23-91E0-6DC65924A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59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9F65DDE-D133-45A9-BA85-838F97706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23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78F25EB-27C6-4BDF-9170-ABD3E78F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0" y="0"/>
            <a:ext cx="10119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26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EA23BAA-174A-41F7-8F70-71C57793E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397" y="643467"/>
            <a:ext cx="6459205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75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4D1E211-EA4B-4D0A-B5C8-5048E0CAB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474" y="643466"/>
            <a:ext cx="627305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54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6C9AE8F-2797-428B-A417-2B6CE271B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511" y="643466"/>
            <a:ext cx="822297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46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BA92B83-4B4B-4F52-BAFF-163D74FA1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17" y="0"/>
            <a:ext cx="9164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38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24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39617" y="1268760"/>
            <a:ext cx="7793037" cy="1462088"/>
          </a:xfrm>
        </p:spPr>
        <p:txBody>
          <a:bodyPr/>
          <a:lstStyle/>
          <a:p>
            <a:pPr eaLnBrk="1" hangingPunct="1"/>
            <a:r>
              <a:rPr lang="es-ES" b="1" dirty="0">
                <a:solidFill>
                  <a:srgbClr val="C00000"/>
                </a:solidFill>
              </a:rPr>
              <a:t>¿QUE ES COACHING ?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9576" y="3212976"/>
            <a:ext cx="77724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ES" dirty="0"/>
              <a:t> </a:t>
            </a:r>
            <a:r>
              <a:rPr lang="es-ES" dirty="0">
                <a:solidFill>
                  <a:srgbClr val="002060"/>
                </a:solidFill>
              </a:rPr>
              <a:t>Es el arte de trabajar con los demás convirtiéndose en catalizadores de su desarrollo personal hasta que alcancen el máximo en sus vidas y liderazgo.</a:t>
            </a:r>
          </a:p>
        </p:txBody>
      </p:sp>
    </p:spTree>
    <p:extLst>
      <p:ext uri="{BB962C8B-B14F-4D97-AF65-F5344CB8AC3E}">
        <p14:creationId xmlns:p14="http://schemas.microsoft.com/office/powerpoint/2010/main" val="126742448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1073" y="1772817"/>
            <a:ext cx="9161189" cy="1462087"/>
          </a:xfrm>
        </p:spPr>
        <p:txBody>
          <a:bodyPr/>
          <a:lstStyle/>
          <a:p>
            <a:pPr eaLnBrk="1" hangingPunct="1"/>
            <a:r>
              <a:rPr lang="es-ES" b="1" dirty="0">
                <a:solidFill>
                  <a:srgbClr val="C00000"/>
                </a:solidFill>
              </a:rPr>
              <a:t>¿EN QUE SE BASA EL COACHING ?</a:t>
            </a:r>
            <a:br>
              <a:rPr lang="es-ES" b="1" dirty="0">
                <a:solidFill>
                  <a:srgbClr val="993300"/>
                </a:solidFill>
              </a:rPr>
            </a:br>
            <a:endParaRPr lang="en-US" b="1" dirty="0">
              <a:solidFill>
                <a:srgbClr val="9933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7210" y="3429000"/>
            <a:ext cx="8208912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ES" dirty="0">
                <a:solidFill>
                  <a:srgbClr val="002060"/>
                </a:solidFill>
              </a:rPr>
              <a:t> Está basado en una relación donde el coach </a:t>
            </a:r>
            <a:r>
              <a:rPr lang="es-ES" u="sng" dirty="0">
                <a:solidFill>
                  <a:srgbClr val="002060"/>
                </a:solidFill>
              </a:rPr>
              <a:t>asiste en el aprendizaje de nuevas maneras de ver, ser y de hacer</a:t>
            </a:r>
            <a:r>
              <a:rPr lang="es-ES" dirty="0">
                <a:solidFill>
                  <a:srgbClr val="002060"/>
                </a:solidFill>
              </a:rPr>
              <a:t>, necesarias para generar lo que se denomina cambio paradigmático o cultural. </a:t>
            </a:r>
          </a:p>
        </p:txBody>
      </p:sp>
    </p:spTree>
    <p:extLst>
      <p:ext uri="{BB962C8B-B14F-4D97-AF65-F5344CB8AC3E}">
        <p14:creationId xmlns:p14="http://schemas.microsoft.com/office/powerpoint/2010/main" val="61047530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9397" y="0"/>
            <a:ext cx="10864403" cy="1162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UY" altLang="es-CO" sz="6000" b="1" u="sng" dirty="0">
                <a:solidFill>
                  <a:srgbClr val="C00000"/>
                </a:solidFill>
              </a:rPr>
              <a:t>Verdades con respecto al  Coaching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89397" y="1192167"/>
            <a:ext cx="11062952" cy="4691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UY" altLang="es-CO" sz="4000" dirty="0">
                <a:solidFill>
                  <a:srgbClr val="002060"/>
                </a:solidFill>
              </a:rPr>
              <a:t>El coaching no es algo reactivo que mira al pasado sino algo proactivo que mira hacia el futuro</a:t>
            </a:r>
          </a:p>
          <a:p>
            <a:pPr>
              <a:buFont typeface="Arial" panose="020B0604020202020204" pitchFamily="34" charset="0"/>
              <a:buChar char="•"/>
            </a:pPr>
            <a:endParaRPr lang="es-UY" altLang="es-CO" sz="4000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UY" altLang="es-CO" sz="4000" dirty="0">
                <a:solidFill>
                  <a:srgbClr val="002060"/>
                </a:solidFill>
              </a:rPr>
              <a:t> El coaching no se trata de sanidad sino de crecimiento</a:t>
            </a:r>
          </a:p>
          <a:p>
            <a:pPr>
              <a:buFont typeface="Arial" panose="020B0604020202020204" pitchFamily="34" charset="0"/>
              <a:buChar char="•"/>
            </a:pPr>
            <a:endParaRPr lang="es-UY" altLang="es-CO" sz="4000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UY" altLang="es-CO" sz="4000" dirty="0">
                <a:solidFill>
                  <a:srgbClr val="002060"/>
                </a:solidFill>
              </a:rPr>
              <a:t>El coaching no se enfoca tanto en vencer debilidades sino en desarrollar habilidades y fortalezas</a:t>
            </a:r>
          </a:p>
          <a:p>
            <a:r>
              <a:rPr lang="es-UY" altLang="es-CO" sz="4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5330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8" y="112889"/>
            <a:ext cx="11096978" cy="66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64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10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267" y="0"/>
            <a:ext cx="8963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23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3" y="440268"/>
            <a:ext cx="9685867" cy="59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46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82580" y="1120206"/>
            <a:ext cx="11384924" cy="573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Tx/>
              <a:buFont typeface="Arial"/>
              <a:buChar char="•"/>
              <a:tabLst/>
              <a:defRPr/>
            </a:pPr>
            <a:r>
              <a:rPr kumimoji="0" lang="es-ES_tradnl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Gill Sans MT"/>
              </a:rPr>
              <a:t>Autoimagen negativa a identidad positiva propia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Tx/>
              <a:buFont typeface="Arial"/>
              <a:buChar char="•"/>
              <a:tabLst/>
              <a:defRPr/>
            </a:pPr>
            <a:r>
              <a:rPr kumimoji="0" lang="es-ES_tradnl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Ignorancia a conocimiento del valor de los recursos disponibles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Tx/>
              <a:buFont typeface="Arial"/>
              <a:buChar char="•"/>
              <a:tabLst/>
              <a:defRPr/>
            </a:pPr>
            <a:r>
              <a:rPr kumimoji="0" lang="es-ES_tradnl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Falta de confianza e iniciativa a ser confiado, original y creativo constructivo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Tx/>
              <a:buFont typeface="Arial"/>
              <a:buChar char="•"/>
              <a:tabLst/>
              <a:defRPr/>
            </a:pPr>
            <a:r>
              <a:rPr kumimoji="0" lang="es-ES_tradnl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Oferta limitada de maneras de pensar a la abundancia de pensamientos</a:t>
            </a:r>
            <a:endParaRPr kumimoji="0" lang="es-ES_tradnl" sz="2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Gill Sans M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Tx/>
              <a:buFont typeface="Arial"/>
              <a:buChar char="•"/>
              <a:tabLst/>
              <a:defRPr/>
            </a:pPr>
            <a:r>
              <a:rPr kumimoji="0" lang="es-ES_tradnl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Dependencia a independencia y aún a interdependencia.</a:t>
            </a:r>
            <a:endParaRPr kumimoji="0" lang="es-ES_tradnl" sz="2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Gill Sans M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Tx/>
              <a:buFont typeface="Arial"/>
              <a:buChar char="•"/>
              <a:tabLst/>
              <a:defRPr/>
            </a:pPr>
            <a:r>
              <a:rPr kumimoji="0" lang="es-ES_tradnl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Corrupción a la Integridad personal y pública</a:t>
            </a:r>
            <a:endParaRPr kumimoji="0" lang="es-ES_tradnl" sz="2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Gill Sans M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Tx/>
              <a:buFont typeface="Arial"/>
              <a:buChar char="•"/>
              <a:tabLst/>
              <a:defRPr/>
            </a:pPr>
            <a:r>
              <a:rPr kumimoji="0" lang="es-ES_tradnl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Fatalismo a la aplicación del Principio de la Siembre y la Cosecha</a:t>
            </a:r>
            <a:endParaRPr kumimoji="0" lang="es-ES_tradnl" sz="2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Gill Sans M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Tx/>
              <a:buFont typeface="Arial"/>
              <a:buChar char="•"/>
              <a:tabLst/>
              <a:defRPr/>
            </a:pPr>
            <a:r>
              <a:rPr kumimoji="0" lang="es-ES_tradnl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Gill Sans MT"/>
              </a:rPr>
              <a:t>Parcialidad a Imparcialidad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Tx/>
              <a:buFont typeface="Arial"/>
              <a:buChar char="•"/>
              <a:tabLst/>
              <a:defRPr/>
            </a:pPr>
            <a:r>
              <a:rPr kumimoji="0" lang="es-ES_tradnl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Gill Sans MT"/>
              </a:rPr>
              <a:t>Liderazgo basado en el Status Quo a Liderazgo de Cambio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Tx/>
              <a:buFont typeface="Arial"/>
              <a:buChar char="•"/>
              <a:tabLst/>
              <a:defRPr/>
            </a:pPr>
            <a:r>
              <a:rPr kumimoji="0" lang="es-ES_tradnl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Gill Sans MT"/>
              </a:rPr>
              <a:t>Mentalidad de Consumo a Mentalidad de Producción.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Tx/>
              <a:buFont typeface="Arial"/>
              <a:buChar char="•"/>
              <a:tabLst/>
              <a:defRPr/>
            </a:pPr>
            <a:r>
              <a:rPr kumimoji="0" lang="es-ES_tradnl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Gill Sans MT"/>
              </a:rPr>
              <a:t>Mediocridad a Excelencia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86684" y="0"/>
            <a:ext cx="10515600" cy="1325563"/>
          </a:xfrm>
        </p:spPr>
        <p:txBody>
          <a:bodyPr>
            <a:normAutofit/>
          </a:bodyPr>
          <a:lstStyle/>
          <a:p>
            <a:r>
              <a:rPr lang="es-CO" sz="5400" b="1" dirty="0">
                <a:solidFill>
                  <a:srgbClr val="C00000"/>
                </a:solidFill>
              </a:rPr>
              <a:t>Ejemplos de resultados del Coaching</a:t>
            </a:r>
          </a:p>
        </p:txBody>
      </p:sp>
    </p:spTree>
    <p:extLst>
      <p:ext uri="{BB962C8B-B14F-4D97-AF65-F5344CB8AC3E}">
        <p14:creationId xmlns:p14="http://schemas.microsoft.com/office/powerpoint/2010/main" val="2574569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311" y="214489"/>
            <a:ext cx="9335911" cy="664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11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39" y="0"/>
            <a:ext cx="9701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13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576" y="1700808"/>
            <a:ext cx="7848600" cy="1735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00000"/>
                </a:solidFill>
                <a:cs typeface="Times New Roman" charset="0"/>
              </a:rPr>
              <a:t>¿</a:t>
            </a:r>
            <a:r>
              <a:rPr lang="es-BO" b="1" dirty="0">
                <a:solidFill>
                  <a:srgbClr val="C00000"/>
                </a:solidFill>
                <a:cs typeface="Times New Roman" charset="0"/>
              </a:rPr>
              <a:t>Qué hace un Coach</a:t>
            </a:r>
            <a:r>
              <a:rPr lang="en-US" b="1" dirty="0">
                <a:solidFill>
                  <a:srgbClr val="C00000"/>
                </a:solidFill>
                <a:cs typeface="Times New Roman" charset="0"/>
              </a:rPr>
              <a:t>? 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9576" y="3501009"/>
            <a:ext cx="7556500" cy="27146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2"/>
              <a:buNone/>
            </a:pPr>
            <a:r>
              <a:rPr lang="es-BO" sz="4000" dirty="0">
                <a:solidFill>
                  <a:srgbClr val="002060"/>
                </a:solidFill>
                <a:cs typeface="Times New Roman" charset="0"/>
              </a:rPr>
              <a:t>Llevar a la gente desde dónde ellos están, hasta dónde ellos quieren llegar.</a:t>
            </a:r>
          </a:p>
        </p:txBody>
      </p:sp>
    </p:spTree>
    <p:extLst>
      <p:ext uri="{BB962C8B-B14F-4D97-AF65-F5344CB8AC3E}">
        <p14:creationId xmlns:p14="http://schemas.microsoft.com/office/powerpoint/2010/main" val="3468445025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999656" y="1484785"/>
            <a:ext cx="7092950" cy="1662113"/>
          </a:xfrm>
        </p:spPr>
        <p:txBody>
          <a:bodyPr/>
          <a:lstStyle/>
          <a:p>
            <a:pPr eaLnBrk="1" hangingPunct="1"/>
            <a:r>
              <a:rPr lang="es-BO" b="1" dirty="0">
                <a:solidFill>
                  <a:srgbClr val="C00000"/>
                </a:solidFill>
                <a:cs typeface="Times New Roman" charset="0"/>
              </a:rPr>
              <a:t>¿Qué hace un Coach? 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9576" y="3146897"/>
            <a:ext cx="79883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BO" sz="3600" dirty="0">
                <a:solidFill>
                  <a:srgbClr val="002060"/>
                </a:solidFill>
                <a:cs typeface="Times New Roman" charset="0"/>
              </a:rPr>
              <a:t>Escucha </a:t>
            </a:r>
          </a:p>
          <a:p>
            <a:pPr eaLnBrk="1" hangingPunct="1">
              <a:lnSpc>
                <a:spcPct val="90000"/>
              </a:lnSpc>
            </a:pPr>
            <a:r>
              <a:rPr lang="es-BO" sz="3600" dirty="0">
                <a:solidFill>
                  <a:srgbClr val="002060"/>
                </a:solidFill>
                <a:cs typeface="Times New Roman" charset="0"/>
              </a:rPr>
              <a:t>Hace </a:t>
            </a:r>
            <a:r>
              <a:rPr lang="es-BO" sz="3600" dirty="0" err="1">
                <a:solidFill>
                  <a:srgbClr val="002060"/>
                </a:solidFill>
                <a:cs typeface="Times New Roman" charset="0"/>
              </a:rPr>
              <a:t>pregunas</a:t>
            </a:r>
            <a:r>
              <a:rPr lang="es-BO" sz="3600" dirty="0">
                <a:solidFill>
                  <a:srgbClr val="002060"/>
                </a:solidFill>
                <a:cs typeface="Times New Roman" charset="0"/>
              </a:rPr>
              <a:t> poderosas! </a:t>
            </a:r>
          </a:p>
          <a:p>
            <a:pPr eaLnBrk="1" hangingPunct="1">
              <a:lnSpc>
                <a:spcPct val="90000"/>
              </a:lnSpc>
            </a:pPr>
            <a:r>
              <a:rPr lang="es-BO" sz="3600" dirty="0" err="1">
                <a:solidFill>
                  <a:srgbClr val="002060"/>
                </a:solidFill>
                <a:cs typeface="Times New Roman" charset="0"/>
              </a:rPr>
              <a:t>Ayúda</a:t>
            </a:r>
            <a:r>
              <a:rPr lang="es-BO" sz="3600" dirty="0">
                <a:solidFill>
                  <a:srgbClr val="002060"/>
                </a:solidFill>
                <a:cs typeface="Times New Roman" charset="0"/>
              </a:rPr>
              <a:t> a explorar opciones</a:t>
            </a:r>
          </a:p>
          <a:p>
            <a:pPr eaLnBrk="1" hangingPunct="1">
              <a:lnSpc>
                <a:spcPct val="90000"/>
              </a:lnSpc>
            </a:pPr>
            <a:r>
              <a:rPr lang="es-BO" sz="3600" dirty="0" err="1">
                <a:solidFill>
                  <a:srgbClr val="002060"/>
                </a:solidFill>
                <a:cs typeface="Times New Roman" charset="0"/>
              </a:rPr>
              <a:t>Ayúda</a:t>
            </a:r>
            <a:r>
              <a:rPr lang="es-BO" sz="3600" dirty="0">
                <a:solidFill>
                  <a:srgbClr val="002060"/>
                </a:solidFill>
                <a:cs typeface="Times New Roman" charset="0"/>
              </a:rPr>
              <a:t> a que el discípulo/cliente tenga un plan de acción</a:t>
            </a:r>
          </a:p>
        </p:txBody>
      </p:sp>
    </p:spTree>
    <p:extLst>
      <p:ext uri="{BB962C8B-B14F-4D97-AF65-F5344CB8AC3E}">
        <p14:creationId xmlns:p14="http://schemas.microsoft.com/office/powerpoint/2010/main" val="4011781945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535074-32ED-4F46-9085-F2942F75A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4" r="14166" b="5534"/>
          <a:stretch/>
        </p:blipFill>
        <p:spPr>
          <a:xfrm>
            <a:off x="1534551" y="0"/>
            <a:ext cx="91215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4552" y="152401"/>
            <a:ext cx="5018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Quieres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respuesta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correcta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8900" y="5974268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Haz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pregunta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correcta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948954"/>
      </p:ext>
    </p:extLst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EE3C64-D566-4019-861D-DC7B7E5D8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"/>
          <a:stretch/>
        </p:blipFill>
        <p:spPr>
          <a:xfrm>
            <a:off x="1524000" y="1"/>
            <a:ext cx="9144000" cy="2515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476072"/>
            <a:ext cx="643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Preguntas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para la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Times New Roman" pitchFamily="18" charset="0"/>
              </a:rPr>
              <a:t>Conciencia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Times New Roman" pitchFamily="18" charset="0"/>
              </a:rPr>
              <a:t> Personal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3829" y="2743200"/>
            <a:ext cx="81534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¿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Cuál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mi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activo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más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valioso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	¿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Cuál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mi mayor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responsabilidad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		¿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Qué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lo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que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me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hace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más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feliz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? 			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     ¿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Qué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lo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que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más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me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entristece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2788558" y="-1088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Preguntas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correctas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8074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66900" y="2515715"/>
            <a:ext cx="88011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¿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Cuál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mis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emociones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vale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más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la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pena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	¿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Cuál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mis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emociones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menos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vale la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pena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		¿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Cuál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mi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mejor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hábito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			¿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Cuál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mi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peor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hábito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E5F9A3A-F68A-4FD7-9AC7-F419CEA41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"/>
          <a:stretch/>
        </p:blipFill>
        <p:spPr>
          <a:xfrm>
            <a:off x="1524000" y="1"/>
            <a:ext cx="9144000" cy="2515715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D2444EDB-403A-49F5-A3BA-F6635F62ECCE}"/>
              </a:ext>
            </a:extLst>
          </p:cNvPr>
          <p:cNvSpPr txBox="1"/>
          <p:nvPr/>
        </p:nvSpPr>
        <p:spPr>
          <a:xfrm>
            <a:off x="1638300" y="429162"/>
            <a:ext cx="529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Preguntas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para la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Times New Roman" pitchFamily="18" charset="0"/>
              </a:rPr>
              <a:t>Conciencia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Times New Roman" pitchFamily="18" charset="0"/>
              </a:rPr>
              <a:t> Personal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2788558" y="-1088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Preguntas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correctas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276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09800" y="2590800"/>
            <a:ext cx="81534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¿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Qué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lo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que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más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me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satisface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	¿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Cuál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mi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posesión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más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preciada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		¿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Qué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lo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que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todavía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no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sé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mí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FEE8FF1-517F-4C27-93E2-8A83642AE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"/>
          <a:stretch/>
        </p:blipFill>
        <p:spPr>
          <a:xfrm>
            <a:off x="1524000" y="1"/>
            <a:ext cx="9144000" cy="2515715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903D92C1-B440-4A16-ADC2-D617697E400A}"/>
              </a:ext>
            </a:extLst>
          </p:cNvPr>
          <p:cNvSpPr txBox="1"/>
          <p:nvPr/>
        </p:nvSpPr>
        <p:spPr>
          <a:xfrm>
            <a:off x="1718130" y="380440"/>
            <a:ext cx="529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Preguntas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Times New Roman" pitchFamily="18" charset="0"/>
              </a:rPr>
              <a:t> para la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Times New Roman" pitchFamily="18" charset="0"/>
              </a:rPr>
              <a:t>Conciencia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Times New Roman" pitchFamily="18" charset="0"/>
              </a:rPr>
              <a:t> Personal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2788558" y="-1088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Preguntas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correctas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3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9397" y="0"/>
            <a:ext cx="10864403" cy="1162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UY" altLang="es-CO" sz="6000" b="1" u="sng" dirty="0">
                <a:solidFill>
                  <a:srgbClr val="C00000"/>
                </a:solidFill>
              </a:rPr>
              <a:t>Verdades con respecto al  Coaching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89397" y="1192167"/>
            <a:ext cx="11062952" cy="4691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UY" altLang="es-CO" sz="4000" dirty="0">
                <a:solidFill>
                  <a:srgbClr val="002060"/>
                </a:solidFill>
              </a:rPr>
              <a:t>El coaching no es algo reactivo que mira al pasado sino algo proactivo que mira hacia el futuro</a:t>
            </a:r>
          </a:p>
          <a:p>
            <a:pPr>
              <a:buFont typeface="Arial" panose="020B0604020202020204" pitchFamily="34" charset="0"/>
              <a:buChar char="•"/>
            </a:pPr>
            <a:endParaRPr lang="es-UY" altLang="es-CO" sz="4000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UY" altLang="es-CO" sz="4000" dirty="0">
                <a:solidFill>
                  <a:srgbClr val="002060"/>
                </a:solidFill>
              </a:rPr>
              <a:t> El coaching no se trata de sanidad sino de crecimiento</a:t>
            </a:r>
          </a:p>
          <a:p>
            <a:pPr>
              <a:buFont typeface="Arial" panose="020B0604020202020204" pitchFamily="34" charset="0"/>
              <a:buChar char="•"/>
            </a:pPr>
            <a:endParaRPr lang="es-UY" altLang="es-CO" sz="4000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UY" altLang="es-CO" sz="4000" dirty="0">
                <a:solidFill>
                  <a:srgbClr val="002060"/>
                </a:solidFill>
              </a:rPr>
              <a:t>El coaching no se enfoca tanto en vencer debilidades sino en desarrollar habilidades y fortalezas</a:t>
            </a:r>
          </a:p>
          <a:p>
            <a:r>
              <a:rPr lang="es-UY" altLang="es-CO" sz="4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539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5000" y="1524000"/>
            <a:ext cx="838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Hazte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preguntas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importantes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3600" y="2590800"/>
            <a:ext cx="815340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¿A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dónde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quieres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llegar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en la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vida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¿En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dirección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quieres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¿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lejos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imaginas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llegar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	¿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Cuánto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tiempo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tomará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6295571" y="2286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¿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Tienes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un plan de crecimiento?</a:t>
            </a:r>
          </a:p>
        </p:txBody>
      </p:sp>
    </p:spTree>
    <p:extLst>
      <p:ext uri="{BB962C8B-B14F-4D97-AF65-F5344CB8AC3E}">
        <p14:creationId xmlns:p14="http://schemas.microsoft.com/office/powerpoint/2010/main" val="1406691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0700" y="1443771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Hay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tipos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de personas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cuando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tener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dirección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0700" y="2743200"/>
            <a:ext cx="8153400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Las que no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saben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lo que les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gustaría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hacer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Están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confundidas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Las que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saben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lo que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quieren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pero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no lo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hacen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Están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frustadas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Las que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saben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lo que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quieren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y lo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hacen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Estas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se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sienten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realizadas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8AFF2E-6303-4643-8C41-32C4D230DE42}"/>
              </a:ext>
            </a:extLst>
          </p:cNvPr>
          <p:cNvSpPr txBox="1"/>
          <p:nvPr/>
        </p:nvSpPr>
        <p:spPr>
          <a:xfrm>
            <a:off x="1485900" y="57740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Calibri Light" panose="020F0302020204030204" pitchFamily="34" charset="0"/>
              </a:rPr>
              <a:t>¿Tiene algún sentido de dirección?</a:t>
            </a:r>
            <a:endParaRPr kumimoji="0" lang="es-CR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DE498403-DCFB-4919-A138-E019820FC513}"/>
              </a:ext>
            </a:extLst>
          </p:cNvPr>
          <p:cNvSpPr txBox="1"/>
          <p:nvPr/>
        </p:nvSpPr>
        <p:spPr>
          <a:xfrm>
            <a:off x="6379029" y="-42744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¿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Quién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eres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83722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438400" y="2590801"/>
            <a:ext cx="7924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</a:t>
            </a:r>
            <a:r>
              <a:rPr kumimoji="0" lang="en-US" sz="4000" b="1" i="1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un </a:t>
            </a:r>
            <a:r>
              <a:rPr kumimoji="0" lang="en-US" sz="4000" b="1" i="1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cuadro</a:t>
            </a:r>
            <a:r>
              <a:rPr kumimoji="0" lang="en-US" sz="4000" b="1" i="1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inspirador</a:t>
            </a:r>
            <a:r>
              <a:rPr kumimoji="0" lang="en-US" sz="4000" b="1" i="1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del </a:t>
            </a:r>
            <a:r>
              <a:rPr kumimoji="0" lang="en-US" sz="4000" b="1" i="1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futuro</a:t>
            </a:r>
            <a:r>
              <a:rPr kumimoji="0" lang="en-US" sz="4000" b="1" i="1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que </a:t>
            </a:r>
            <a:r>
              <a:rPr kumimoji="0" lang="en-US" sz="4000" b="1" i="1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infunde</a:t>
            </a:r>
            <a:r>
              <a:rPr kumimoji="0" lang="en-US" sz="4000" b="1" i="1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energía</a:t>
            </a:r>
            <a:r>
              <a:rPr kumimoji="0" lang="en-US" sz="4000" b="1" i="1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4000" b="1" i="1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</a:t>
            </a:r>
            <a:r>
              <a:rPr kumimoji="0" lang="en-US" sz="4000" b="1" i="1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mente</a:t>
            </a:r>
            <a:r>
              <a:rPr kumimoji="0" lang="en-US" sz="4000" b="1" i="1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1" i="1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voluntad</a:t>
            </a:r>
            <a:r>
              <a:rPr kumimoji="0" lang="en-US" sz="4000" b="1" i="1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 </a:t>
            </a:r>
            <a:r>
              <a:rPr kumimoji="0" lang="en-US" sz="4000" b="1" i="1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emociones</a:t>
            </a:r>
            <a:r>
              <a:rPr kumimoji="0" lang="en-US" sz="4000" b="1" i="1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1" i="1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facultándote</a:t>
            </a:r>
            <a:r>
              <a:rPr kumimoji="0" lang="en-US" sz="4000" b="1" i="1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para </a:t>
            </a:r>
            <a:r>
              <a:rPr kumimoji="0" lang="en-US" sz="4000" b="1" i="1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hacer</a:t>
            </a:r>
            <a:r>
              <a:rPr kumimoji="0" lang="en-US" sz="4000" b="1" i="1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todo</a:t>
            </a:r>
            <a:r>
              <a:rPr kumimoji="0" lang="en-US" sz="4000" b="1" i="1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 que </a:t>
            </a:r>
            <a:r>
              <a:rPr kumimoji="0" lang="en-US" sz="4000" b="1" i="1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puedas</a:t>
            </a:r>
            <a:r>
              <a:rPr kumimoji="0" lang="en-US" sz="4000" b="1" i="1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para </a:t>
            </a:r>
            <a:r>
              <a:rPr kumimoji="0" lang="en-US" sz="4000" b="1" i="1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lograrlo</a:t>
            </a:r>
            <a:r>
              <a:rPr kumimoji="0" lang="en-US" sz="4000" b="1" i="1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497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400" y="2099101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Desánimo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4900" y="2099101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Conformarse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10500" y="2099101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confianza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09AB9E1-AFCC-429E-96C9-93557F7D5EAC}"/>
              </a:ext>
            </a:extLst>
          </p:cNvPr>
          <p:cNvSpPr txBox="1"/>
          <p:nvPr/>
        </p:nvSpPr>
        <p:spPr>
          <a:xfrm>
            <a:off x="381000" y="394901"/>
            <a:ext cx="1143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3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Problemas que tienen las personas para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3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identificar su sueño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8E3F59-1D05-4E59-A62B-92BDF00EDB0D}"/>
              </a:ext>
            </a:extLst>
          </p:cNvPr>
          <p:cNvSpPr txBox="1"/>
          <p:nvPr/>
        </p:nvSpPr>
        <p:spPr>
          <a:xfrm>
            <a:off x="10285010" y="2099101"/>
            <a:ext cx="1906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Falta de imaginación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82AF3781-038C-449C-9630-246137BAD8FE}"/>
              </a:ext>
            </a:extLst>
          </p:cNvPr>
          <p:cNvSpPr txBox="1"/>
          <p:nvPr/>
        </p:nvSpPr>
        <p:spPr>
          <a:xfrm>
            <a:off x="2209800" y="2099101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Desilusión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6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3" grpId="0"/>
      <p:bldP spid="4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65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6" y="96592"/>
            <a:ext cx="11887199" cy="676140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7732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88" y="417688"/>
            <a:ext cx="9956801" cy="624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89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212" y="-15629"/>
            <a:ext cx="9079606" cy="705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559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47" y="0"/>
            <a:ext cx="9371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931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89" y="259645"/>
            <a:ext cx="10182577" cy="63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48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E47458-68D2-4FC3-B9B1-068EC249F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306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654756"/>
            <a:ext cx="11401425" cy="522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5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56" y="248356"/>
            <a:ext cx="9968087" cy="646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822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864" y="-868680"/>
            <a:ext cx="12632267" cy="83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008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6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Up Arrow 76"/>
          <p:cNvSpPr/>
          <p:nvPr/>
        </p:nvSpPr>
        <p:spPr>
          <a:xfrm rot="1800000">
            <a:off x="6624475" y="988835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8" name="Up Arrow 77"/>
          <p:cNvSpPr/>
          <p:nvPr/>
        </p:nvSpPr>
        <p:spPr>
          <a:xfrm rot="18000000">
            <a:off x="3712385" y="2146773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0" name="Up Arrow 79"/>
          <p:cNvSpPr/>
          <p:nvPr/>
        </p:nvSpPr>
        <p:spPr>
          <a:xfrm rot="19800000">
            <a:off x="4876281" y="995185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1" name="Up Arrow 80"/>
          <p:cNvSpPr/>
          <p:nvPr/>
        </p:nvSpPr>
        <p:spPr>
          <a:xfrm rot="3600000">
            <a:off x="7711294" y="2131667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2" name="Up Arrow 81"/>
          <p:cNvSpPr/>
          <p:nvPr/>
        </p:nvSpPr>
        <p:spPr>
          <a:xfrm rot="7200000">
            <a:off x="7716631" y="3777860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3" name="Up Arrow 82"/>
          <p:cNvSpPr/>
          <p:nvPr/>
        </p:nvSpPr>
        <p:spPr>
          <a:xfrm rot="9000000">
            <a:off x="6619713" y="4904298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4" name="Up Arrow 83"/>
          <p:cNvSpPr/>
          <p:nvPr/>
        </p:nvSpPr>
        <p:spPr>
          <a:xfrm rot="12600000">
            <a:off x="4871473" y="4910968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5" name="Up Arrow 84"/>
          <p:cNvSpPr/>
          <p:nvPr/>
        </p:nvSpPr>
        <p:spPr>
          <a:xfrm rot="14400000">
            <a:off x="3746771" y="3780723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53" name="Freeform 148"/>
          <p:cNvSpPr>
            <a:spLocks/>
          </p:cNvSpPr>
          <p:nvPr/>
        </p:nvSpPr>
        <p:spPr bwMode="auto">
          <a:xfrm>
            <a:off x="6088858" y="400"/>
            <a:ext cx="3438319" cy="2357704"/>
          </a:xfrm>
          <a:custGeom>
            <a:avLst/>
            <a:gdLst>
              <a:gd name="T0" fmla="*/ 1 w 865"/>
              <a:gd name="T1" fmla="*/ 0 h 593"/>
              <a:gd name="T2" fmla="*/ 0 w 865"/>
              <a:gd name="T3" fmla="*/ 476 h 593"/>
              <a:gd name="T4" fmla="*/ 0 w 865"/>
              <a:gd name="T5" fmla="*/ 476 h 593"/>
              <a:gd name="T6" fmla="*/ 277 w 865"/>
              <a:gd name="T7" fmla="*/ 593 h 593"/>
              <a:gd name="T8" fmla="*/ 865 w 865"/>
              <a:gd name="T9" fmla="*/ 0 h 593"/>
              <a:gd name="T10" fmla="*/ 1 w 865"/>
              <a:gd name="T11" fmla="*/ 0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65" h="593">
                <a:moveTo>
                  <a:pt x="1" y="0"/>
                </a:moveTo>
                <a:cubicBezTo>
                  <a:pt x="0" y="476"/>
                  <a:pt x="0" y="476"/>
                  <a:pt x="0" y="476"/>
                </a:cubicBezTo>
                <a:cubicBezTo>
                  <a:pt x="0" y="476"/>
                  <a:pt x="0" y="476"/>
                  <a:pt x="0" y="476"/>
                </a:cubicBezTo>
                <a:cubicBezTo>
                  <a:pt x="109" y="476"/>
                  <a:pt x="207" y="521"/>
                  <a:pt x="277" y="593"/>
                </a:cubicBezTo>
                <a:cubicBezTo>
                  <a:pt x="865" y="0"/>
                  <a:pt x="865" y="0"/>
                  <a:pt x="865" y="0"/>
                </a:cubicBezTo>
                <a:lnTo>
                  <a:pt x="1" y="0"/>
                </a:lnTo>
                <a:close/>
              </a:path>
            </a:pathLst>
          </a:custGeom>
          <a:solidFill>
            <a:srgbClr val="7F1358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1054" name="Freeform 149"/>
          <p:cNvSpPr>
            <a:spLocks/>
          </p:cNvSpPr>
          <p:nvPr/>
        </p:nvSpPr>
        <p:spPr bwMode="auto">
          <a:xfrm>
            <a:off x="7190070" y="400"/>
            <a:ext cx="3477931" cy="3430396"/>
          </a:xfrm>
          <a:custGeom>
            <a:avLst/>
            <a:gdLst>
              <a:gd name="T0" fmla="*/ 875 w 875"/>
              <a:gd name="T1" fmla="*/ 0 h 863"/>
              <a:gd name="T2" fmla="*/ 588 w 875"/>
              <a:gd name="T3" fmla="*/ 0 h 863"/>
              <a:gd name="T4" fmla="*/ 0 w 875"/>
              <a:gd name="T5" fmla="*/ 593 h 863"/>
              <a:gd name="T6" fmla="*/ 111 w 875"/>
              <a:gd name="T7" fmla="*/ 863 h 863"/>
              <a:gd name="T8" fmla="*/ 875 w 875"/>
              <a:gd name="T9" fmla="*/ 863 h 863"/>
              <a:gd name="T10" fmla="*/ 875 w 875"/>
              <a:gd name="T11" fmla="*/ 0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5" h="863">
                <a:moveTo>
                  <a:pt x="875" y="0"/>
                </a:moveTo>
                <a:cubicBezTo>
                  <a:pt x="588" y="0"/>
                  <a:pt x="588" y="0"/>
                  <a:pt x="588" y="0"/>
                </a:cubicBezTo>
                <a:cubicBezTo>
                  <a:pt x="0" y="593"/>
                  <a:pt x="0" y="593"/>
                  <a:pt x="0" y="593"/>
                </a:cubicBezTo>
                <a:cubicBezTo>
                  <a:pt x="68" y="662"/>
                  <a:pt x="110" y="758"/>
                  <a:pt x="111" y="863"/>
                </a:cubicBezTo>
                <a:cubicBezTo>
                  <a:pt x="875" y="863"/>
                  <a:pt x="875" y="863"/>
                  <a:pt x="875" y="863"/>
                </a:cubicBezTo>
                <a:lnTo>
                  <a:pt x="875" y="0"/>
                </a:lnTo>
                <a:close/>
              </a:path>
            </a:pathLst>
          </a:custGeom>
          <a:solidFill>
            <a:srgbClr val="5D3AA1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1055" name="Freeform 150"/>
          <p:cNvSpPr>
            <a:spLocks/>
          </p:cNvSpPr>
          <p:nvPr/>
        </p:nvSpPr>
        <p:spPr bwMode="auto">
          <a:xfrm>
            <a:off x="7177394" y="3430797"/>
            <a:ext cx="3490607" cy="3439903"/>
          </a:xfrm>
          <a:custGeom>
            <a:avLst/>
            <a:gdLst>
              <a:gd name="T0" fmla="*/ 878 w 878"/>
              <a:gd name="T1" fmla="*/ 0 h 865"/>
              <a:gd name="T2" fmla="*/ 114 w 878"/>
              <a:gd name="T3" fmla="*/ 0 h 865"/>
              <a:gd name="T4" fmla="*/ 114 w 878"/>
              <a:gd name="T5" fmla="*/ 1 h 865"/>
              <a:gd name="T6" fmla="*/ 0 w 878"/>
              <a:gd name="T7" fmla="*/ 276 h 865"/>
              <a:gd name="T8" fmla="*/ 587 w 878"/>
              <a:gd name="T9" fmla="*/ 865 h 865"/>
              <a:gd name="T10" fmla="*/ 878 w 878"/>
              <a:gd name="T11" fmla="*/ 865 h 865"/>
              <a:gd name="T12" fmla="*/ 878 w 878"/>
              <a:gd name="T13" fmla="*/ 0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8" h="865">
                <a:moveTo>
                  <a:pt x="878" y="0"/>
                </a:moveTo>
                <a:cubicBezTo>
                  <a:pt x="114" y="0"/>
                  <a:pt x="114" y="0"/>
                  <a:pt x="114" y="0"/>
                </a:cubicBezTo>
                <a:cubicBezTo>
                  <a:pt x="114" y="0"/>
                  <a:pt x="114" y="1"/>
                  <a:pt x="114" y="1"/>
                </a:cubicBezTo>
                <a:cubicBezTo>
                  <a:pt x="114" y="108"/>
                  <a:pt x="70" y="205"/>
                  <a:pt x="0" y="276"/>
                </a:cubicBezTo>
                <a:cubicBezTo>
                  <a:pt x="587" y="865"/>
                  <a:pt x="587" y="865"/>
                  <a:pt x="587" y="865"/>
                </a:cubicBezTo>
                <a:cubicBezTo>
                  <a:pt x="878" y="865"/>
                  <a:pt x="878" y="865"/>
                  <a:pt x="878" y="865"/>
                </a:cubicBezTo>
                <a:lnTo>
                  <a:pt x="878" y="0"/>
                </a:lnTo>
                <a:close/>
              </a:path>
            </a:pathLst>
          </a:custGeom>
          <a:solidFill>
            <a:srgbClr val="2F3293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128" name="Freeform 151"/>
          <p:cNvSpPr>
            <a:spLocks/>
          </p:cNvSpPr>
          <p:nvPr/>
        </p:nvSpPr>
        <p:spPr bwMode="auto">
          <a:xfrm>
            <a:off x="1509713" y="400"/>
            <a:ext cx="3493776" cy="3435150"/>
          </a:xfrm>
          <a:custGeom>
            <a:avLst/>
            <a:gdLst>
              <a:gd name="T0" fmla="*/ 295 w 879"/>
              <a:gd name="T1" fmla="*/ 0 h 864"/>
              <a:gd name="T2" fmla="*/ 0 w 879"/>
              <a:gd name="T3" fmla="*/ 0 h 864"/>
              <a:gd name="T4" fmla="*/ 0 w 879"/>
              <a:gd name="T5" fmla="*/ 864 h 864"/>
              <a:gd name="T6" fmla="*/ 764 w 879"/>
              <a:gd name="T7" fmla="*/ 864 h 864"/>
              <a:gd name="T8" fmla="*/ 879 w 879"/>
              <a:gd name="T9" fmla="*/ 589 h 864"/>
              <a:gd name="T10" fmla="*/ 295 w 879"/>
              <a:gd name="T11" fmla="*/ 0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864">
                <a:moveTo>
                  <a:pt x="29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64"/>
                  <a:pt x="0" y="864"/>
                  <a:pt x="0" y="864"/>
                </a:cubicBezTo>
                <a:cubicBezTo>
                  <a:pt x="764" y="864"/>
                  <a:pt x="764" y="864"/>
                  <a:pt x="764" y="864"/>
                </a:cubicBezTo>
                <a:cubicBezTo>
                  <a:pt x="764" y="756"/>
                  <a:pt x="808" y="659"/>
                  <a:pt x="879" y="589"/>
                </a:cubicBezTo>
                <a:lnTo>
                  <a:pt x="295" y="0"/>
                </a:lnTo>
                <a:close/>
              </a:path>
            </a:pathLst>
          </a:custGeom>
          <a:solidFill>
            <a:srgbClr val="EFA61C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129" name="Freeform 152"/>
          <p:cNvSpPr>
            <a:spLocks/>
          </p:cNvSpPr>
          <p:nvPr/>
        </p:nvSpPr>
        <p:spPr bwMode="auto">
          <a:xfrm>
            <a:off x="2685397" y="-18650"/>
            <a:ext cx="3411383" cy="2376755"/>
          </a:xfrm>
          <a:custGeom>
            <a:avLst/>
            <a:gdLst>
              <a:gd name="T0" fmla="*/ 857 w 858"/>
              <a:gd name="T1" fmla="*/ 476 h 589"/>
              <a:gd name="T2" fmla="*/ 858 w 858"/>
              <a:gd name="T3" fmla="*/ 0 h 589"/>
              <a:gd name="T4" fmla="*/ 0 w 858"/>
              <a:gd name="T5" fmla="*/ 0 h 589"/>
              <a:gd name="T6" fmla="*/ 584 w 858"/>
              <a:gd name="T7" fmla="*/ 589 h 589"/>
              <a:gd name="T8" fmla="*/ 857 w 858"/>
              <a:gd name="T9" fmla="*/ 476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8" h="589">
                <a:moveTo>
                  <a:pt x="857" y="476"/>
                </a:moveTo>
                <a:cubicBezTo>
                  <a:pt x="858" y="0"/>
                  <a:pt x="858" y="0"/>
                  <a:pt x="858" y="0"/>
                </a:cubicBezTo>
                <a:cubicBezTo>
                  <a:pt x="0" y="0"/>
                  <a:pt x="0" y="0"/>
                  <a:pt x="0" y="0"/>
                </a:cubicBezTo>
                <a:cubicBezTo>
                  <a:pt x="584" y="589"/>
                  <a:pt x="584" y="589"/>
                  <a:pt x="584" y="589"/>
                </a:cubicBezTo>
                <a:cubicBezTo>
                  <a:pt x="654" y="519"/>
                  <a:pt x="750" y="477"/>
                  <a:pt x="857" y="476"/>
                </a:cubicBezTo>
                <a:close/>
              </a:path>
            </a:pathLst>
          </a:custGeom>
          <a:solidFill>
            <a:srgbClr val="EA5E29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130" name="Freeform 153"/>
          <p:cNvSpPr>
            <a:spLocks/>
          </p:cNvSpPr>
          <p:nvPr/>
        </p:nvSpPr>
        <p:spPr bwMode="auto">
          <a:xfrm>
            <a:off x="1509713" y="3435550"/>
            <a:ext cx="3493776" cy="3435150"/>
          </a:xfrm>
          <a:custGeom>
            <a:avLst/>
            <a:gdLst>
              <a:gd name="T0" fmla="*/ 764 w 879"/>
              <a:gd name="T1" fmla="*/ 0 h 864"/>
              <a:gd name="T2" fmla="*/ 0 w 879"/>
              <a:gd name="T3" fmla="*/ 0 h 864"/>
              <a:gd name="T4" fmla="*/ 0 w 879"/>
              <a:gd name="T5" fmla="*/ 864 h 864"/>
              <a:gd name="T6" fmla="*/ 289 w 879"/>
              <a:gd name="T7" fmla="*/ 864 h 864"/>
              <a:gd name="T8" fmla="*/ 879 w 879"/>
              <a:gd name="T9" fmla="*/ 275 h 864"/>
              <a:gd name="T10" fmla="*/ 764 w 879"/>
              <a:gd name="T11" fmla="*/ 0 h 864"/>
              <a:gd name="T12" fmla="*/ 764 w 879"/>
              <a:gd name="T13" fmla="*/ 0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9" h="864">
                <a:moveTo>
                  <a:pt x="764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64"/>
                  <a:pt x="0" y="864"/>
                  <a:pt x="0" y="864"/>
                </a:cubicBezTo>
                <a:cubicBezTo>
                  <a:pt x="289" y="864"/>
                  <a:pt x="289" y="864"/>
                  <a:pt x="289" y="864"/>
                </a:cubicBezTo>
                <a:cubicBezTo>
                  <a:pt x="879" y="275"/>
                  <a:pt x="879" y="275"/>
                  <a:pt x="879" y="275"/>
                </a:cubicBezTo>
                <a:cubicBezTo>
                  <a:pt x="808" y="205"/>
                  <a:pt x="764" y="108"/>
                  <a:pt x="764" y="0"/>
                </a:cubicBezTo>
                <a:cubicBezTo>
                  <a:pt x="764" y="0"/>
                  <a:pt x="764" y="0"/>
                  <a:pt x="764" y="0"/>
                </a:cubicBezTo>
                <a:close/>
              </a:path>
            </a:pathLst>
          </a:custGeom>
          <a:solidFill>
            <a:srgbClr val="40A97A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131" name="Freeform 154"/>
          <p:cNvSpPr>
            <a:spLocks/>
          </p:cNvSpPr>
          <p:nvPr/>
        </p:nvSpPr>
        <p:spPr bwMode="auto">
          <a:xfrm>
            <a:off x="2658461" y="4528841"/>
            <a:ext cx="3438319" cy="2341859"/>
          </a:xfrm>
          <a:custGeom>
            <a:avLst/>
            <a:gdLst>
              <a:gd name="T0" fmla="*/ 590 w 865"/>
              <a:gd name="T1" fmla="*/ 0 h 589"/>
              <a:gd name="T2" fmla="*/ 0 w 865"/>
              <a:gd name="T3" fmla="*/ 589 h 589"/>
              <a:gd name="T4" fmla="*/ 862 w 865"/>
              <a:gd name="T5" fmla="*/ 589 h 589"/>
              <a:gd name="T6" fmla="*/ 865 w 865"/>
              <a:gd name="T7" fmla="*/ 113 h 589"/>
              <a:gd name="T8" fmla="*/ 863 w 865"/>
              <a:gd name="T9" fmla="*/ 113 h 589"/>
              <a:gd name="T10" fmla="*/ 590 w 865"/>
              <a:gd name="T11" fmla="*/ 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65" h="589">
                <a:moveTo>
                  <a:pt x="590" y="0"/>
                </a:moveTo>
                <a:cubicBezTo>
                  <a:pt x="0" y="589"/>
                  <a:pt x="0" y="589"/>
                  <a:pt x="0" y="589"/>
                </a:cubicBezTo>
                <a:cubicBezTo>
                  <a:pt x="862" y="589"/>
                  <a:pt x="862" y="589"/>
                  <a:pt x="862" y="589"/>
                </a:cubicBezTo>
                <a:cubicBezTo>
                  <a:pt x="865" y="113"/>
                  <a:pt x="865" y="113"/>
                  <a:pt x="865" y="113"/>
                </a:cubicBezTo>
                <a:cubicBezTo>
                  <a:pt x="864" y="113"/>
                  <a:pt x="864" y="113"/>
                  <a:pt x="863" y="113"/>
                </a:cubicBezTo>
                <a:cubicBezTo>
                  <a:pt x="757" y="113"/>
                  <a:pt x="660" y="70"/>
                  <a:pt x="590" y="0"/>
                </a:cubicBezTo>
                <a:close/>
              </a:path>
            </a:pathLst>
          </a:custGeom>
          <a:solidFill>
            <a:srgbClr val="0981DC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132" name="Freeform 155"/>
          <p:cNvSpPr>
            <a:spLocks/>
          </p:cNvSpPr>
          <p:nvPr/>
        </p:nvSpPr>
        <p:spPr bwMode="auto">
          <a:xfrm>
            <a:off x="6084104" y="4528841"/>
            <a:ext cx="3427227" cy="2341859"/>
          </a:xfrm>
          <a:custGeom>
            <a:avLst/>
            <a:gdLst>
              <a:gd name="T0" fmla="*/ 275 w 862"/>
              <a:gd name="T1" fmla="*/ 0 h 589"/>
              <a:gd name="T2" fmla="*/ 3 w 862"/>
              <a:gd name="T3" fmla="*/ 113 h 589"/>
              <a:gd name="T4" fmla="*/ 0 w 862"/>
              <a:gd name="T5" fmla="*/ 589 h 589"/>
              <a:gd name="T6" fmla="*/ 862 w 862"/>
              <a:gd name="T7" fmla="*/ 589 h 589"/>
              <a:gd name="T8" fmla="*/ 275 w 862"/>
              <a:gd name="T9" fmla="*/ 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2" h="589">
                <a:moveTo>
                  <a:pt x="275" y="0"/>
                </a:moveTo>
                <a:cubicBezTo>
                  <a:pt x="205" y="69"/>
                  <a:pt x="109" y="112"/>
                  <a:pt x="3" y="113"/>
                </a:cubicBezTo>
                <a:cubicBezTo>
                  <a:pt x="0" y="589"/>
                  <a:pt x="0" y="589"/>
                  <a:pt x="0" y="589"/>
                </a:cubicBezTo>
                <a:cubicBezTo>
                  <a:pt x="862" y="589"/>
                  <a:pt x="862" y="589"/>
                  <a:pt x="862" y="589"/>
                </a:cubicBezTo>
                <a:lnTo>
                  <a:pt x="275" y="0"/>
                </a:lnTo>
                <a:close/>
              </a:path>
            </a:pathLst>
          </a:custGeom>
          <a:solidFill>
            <a:srgbClr val="307A9C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grpSp>
        <p:nvGrpSpPr>
          <p:cNvPr id="23" name="colorwheel"/>
          <p:cNvGrpSpPr>
            <a:grpSpLocks noChangeAspect="1"/>
          </p:cNvGrpSpPr>
          <p:nvPr/>
        </p:nvGrpSpPr>
        <p:grpSpPr bwMode="auto">
          <a:xfrm>
            <a:off x="4099289" y="1477324"/>
            <a:ext cx="3914775" cy="3917950"/>
            <a:chOff x="647" y="912"/>
            <a:chExt cx="2466" cy="2468"/>
          </a:xfrm>
        </p:grpSpPr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647" y="912"/>
              <a:ext cx="2466" cy="2468"/>
            </a:xfrm>
            <a:custGeom>
              <a:avLst/>
              <a:gdLst>
                <a:gd name="T0" fmla="*/ 521 w 1041"/>
                <a:gd name="T1" fmla="*/ 771 h 1042"/>
                <a:gd name="T2" fmla="*/ 270 w 1041"/>
                <a:gd name="T3" fmla="*/ 521 h 1042"/>
                <a:gd name="T4" fmla="*/ 521 w 1041"/>
                <a:gd name="T5" fmla="*/ 270 h 1042"/>
                <a:gd name="T6" fmla="*/ 771 w 1041"/>
                <a:gd name="T7" fmla="*/ 521 h 1042"/>
                <a:gd name="T8" fmla="*/ 521 w 1041"/>
                <a:gd name="T9" fmla="*/ 771 h 1042"/>
                <a:gd name="T10" fmla="*/ 1041 w 1041"/>
                <a:gd name="T11" fmla="*/ 521 h 1042"/>
                <a:gd name="T12" fmla="*/ 521 w 1041"/>
                <a:gd name="T13" fmla="*/ 0 h 1042"/>
                <a:gd name="T14" fmla="*/ 0 w 1041"/>
                <a:gd name="T15" fmla="*/ 521 h 1042"/>
                <a:gd name="T16" fmla="*/ 521 w 1041"/>
                <a:gd name="T17" fmla="*/ 1042 h 1042"/>
                <a:gd name="T18" fmla="*/ 1041 w 1041"/>
                <a:gd name="T19" fmla="*/ 5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1" h="1042">
                  <a:moveTo>
                    <a:pt x="521" y="771"/>
                  </a:moveTo>
                  <a:cubicBezTo>
                    <a:pt x="382" y="771"/>
                    <a:pt x="270" y="659"/>
                    <a:pt x="270" y="521"/>
                  </a:cubicBezTo>
                  <a:cubicBezTo>
                    <a:pt x="270" y="382"/>
                    <a:pt x="382" y="270"/>
                    <a:pt x="521" y="270"/>
                  </a:cubicBezTo>
                  <a:cubicBezTo>
                    <a:pt x="659" y="270"/>
                    <a:pt x="771" y="382"/>
                    <a:pt x="771" y="521"/>
                  </a:cubicBezTo>
                  <a:cubicBezTo>
                    <a:pt x="771" y="659"/>
                    <a:pt x="659" y="771"/>
                    <a:pt x="521" y="771"/>
                  </a:cubicBezTo>
                  <a:close/>
                  <a:moveTo>
                    <a:pt x="1041" y="521"/>
                  </a:moveTo>
                  <a:cubicBezTo>
                    <a:pt x="1041" y="233"/>
                    <a:pt x="808" y="0"/>
                    <a:pt x="521" y="0"/>
                  </a:cubicBezTo>
                  <a:cubicBezTo>
                    <a:pt x="233" y="0"/>
                    <a:pt x="0" y="233"/>
                    <a:pt x="0" y="521"/>
                  </a:cubicBezTo>
                  <a:cubicBezTo>
                    <a:pt x="0" y="808"/>
                    <a:pt x="233" y="1042"/>
                    <a:pt x="521" y="1042"/>
                  </a:cubicBezTo>
                  <a:cubicBezTo>
                    <a:pt x="808" y="1042"/>
                    <a:pt x="1041" y="808"/>
                    <a:pt x="1041" y="521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26" name="Freeform 26"/>
            <p:cNvSpPr>
              <a:spLocks noEditPoints="1"/>
            </p:cNvSpPr>
            <p:nvPr/>
          </p:nvSpPr>
          <p:spPr bwMode="auto">
            <a:xfrm>
              <a:off x="706" y="971"/>
              <a:ext cx="2350" cy="2350"/>
            </a:xfrm>
            <a:custGeom>
              <a:avLst/>
              <a:gdLst>
                <a:gd name="T0" fmla="*/ 496 w 992"/>
                <a:gd name="T1" fmla="*/ 734 h 992"/>
                <a:gd name="T2" fmla="*/ 257 w 992"/>
                <a:gd name="T3" fmla="*/ 496 h 992"/>
                <a:gd name="T4" fmla="*/ 496 w 992"/>
                <a:gd name="T5" fmla="*/ 257 h 992"/>
                <a:gd name="T6" fmla="*/ 734 w 992"/>
                <a:gd name="T7" fmla="*/ 496 h 992"/>
                <a:gd name="T8" fmla="*/ 496 w 992"/>
                <a:gd name="T9" fmla="*/ 734 h 992"/>
                <a:gd name="T10" fmla="*/ 992 w 992"/>
                <a:gd name="T11" fmla="*/ 496 h 992"/>
                <a:gd name="T12" fmla="*/ 496 w 992"/>
                <a:gd name="T13" fmla="*/ 0 h 992"/>
                <a:gd name="T14" fmla="*/ 0 w 992"/>
                <a:gd name="T15" fmla="*/ 496 h 992"/>
                <a:gd name="T16" fmla="*/ 496 w 992"/>
                <a:gd name="T17" fmla="*/ 992 h 992"/>
                <a:gd name="T18" fmla="*/ 992 w 992"/>
                <a:gd name="T19" fmla="*/ 496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2" h="992">
                  <a:moveTo>
                    <a:pt x="496" y="734"/>
                  </a:moveTo>
                  <a:cubicBezTo>
                    <a:pt x="364" y="734"/>
                    <a:pt x="257" y="628"/>
                    <a:pt x="257" y="496"/>
                  </a:cubicBezTo>
                  <a:cubicBezTo>
                    <a:pt x="257" y="364"/>
                    <a:pt x="364" y="257"/>
                    <a:pt x="496" y="257"/>
                  </a:cubicBezTo>
                  <a:cubicBezTo>
                    <a:pt x="627" y="257"/>
                    <a:pt x="734" y="364"/>
                    <a:pt x="734" y="496"/>
                  </a:cubicBezTo>
                  <a:cubicBezTo>
                    <a:pt x="734" y="628"/>
                    <a:pt x="627" y="734"/>
                    <a:pt x="496" y="734"/>
                  </a:cubicBezTo>
                  <a:close/>
                  <a:moveTo>
                    <a:pt x="992" y="496"/>
                  </a:moveTo>
                  <a:cubicBezTo>
                    <a:pt x="992" y="222"/>
                    <a:pt x="769" y="0"/>
                    <a:pt x="496" y="0"/>
                  </a:cubicBezTo>
                  <a:cubicBezTo>
                    <a:pt x="222" y="0"/>
                    <a:pt x="0" y="222"/>
                    <a:pt x="0" y="496"/>
                  </a:cubicBezTo>
                  <a:cubicBezTo>
                    <a:pt x="0" y="770"/>
                    <a:pt x="222" y="992"/>
                    <a:pt x="496" y="992"/>
                  </a:cubicBezTo>
                  <a:cubicBezTo>
                    <a:pt x="769" y="992"/>
                    <a:pt x="992" y="770"/>
                    <a:pt x="992" y="4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787" y="1390"/>
              <a:ext cx="644" cy="716"/>
            </a:xfrm>
            <a:custGeom>
              <a:avLst/>
              <a:gdLst>
                <a:gd name="T0" fmla="*/ 272 w 272"/>
                <a:gd name="T1" fmla="*/ 144 h 302"/>
                <a:gd name="T2" fmla="*/ 127 w 272"/>
                <a:gd name="T3" fmla="*/ 0 h 302"/>
                <a:gd name="T4" fmla="*/ 0 w 272"/>
                <a:gd name="T5" fmla="*/ 302 h 302"/>
                <a:gd name="T6" fmla="*/ 204 w 272"/>
                <a:gd name="T7" fmla="*/ 302 h 302"/>
                <a:gd name="T8" fmla="*/ 272 w 272"/>
                <a:gd name="T9" fmla="*/ 14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302">
                  <a:moveTo>
                    <a:pt x="272" y="144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2" y="79"/>
                    <a:pt x="4" y="185"/>
                    <a:pt x="0" y="302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08" y="241"/>
                    <a:pt x="233" y="186"/>
                    <a:pt x="272" y="144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28" name="Freeform 28"/>
            <p:cNvSpPr>
              <a:spLocks noEditPoints="1"/>
            </p:cNvSpPr>
            <p:nvPr/>
          </p:nvSpPr>
          <p:spPr bwMode="auto">
            <a:xfrm>
              <a:off x="777" y="1376"/>
              <a:ext cx="666" cy="739"/>
            </a:xfrm>
            <a:custGeom>
              <a:avLst/>
              <a:gdLst>
                <a:gd name="T0" fmla="*/ 211 w 281"/>
                <a:gd name="T1" fmla="*/ 312 h 312"/>
                <a:gd name="T2" fmla="*/ 0 w 281"/>
                <a:gd name="T3" fmla="*/ 312 h 312"/>
                <a:gd name="T4" fmla="*/ 0 w 281"/>
                <a:gd name="T5" fmla="*/ 308 h 312"/>
                <a:gd name="T6" fmla="*/ 129 w 281"/>
                <a:gd name="T7" fmla="*/ 3 h 312"/>
                <a:gd name="T8" fmla="*/ 131 w 281"/>
                <a:gd name="T9" fmla="*/ 0 h 312"/>
                <a:gd name="T10" fmla="*/ 281 w 281"/>
                <a:gd name="T11" fmla="*/ 150 h 312"/>
                <a:gd name="T12" fmla="*/ 278 w 281"/>
                <a:gd name="T13" fmla="*/ 152 h 312"/>
                <a:gd name="T14" fmla="*/ 212 w 281"/>
                <a:gd name="T15" fmla="*/ 308 h 312"/>
                <a:gd name="T16" fmla="*/ 211 w 281"/>
                <a:gd name="T17" fmla="*/ 312 h 312"/>
                <a:gd name="T18" fmla="*/ 7 w 281"/>
                <a:gd name="T19" fmla="*/ 304 h 312"/>
                <a:gd name="T20" fmla="*/ 205 w 281"/>
                <a:gd name="T21" fmla="*/ 304 h 312"/>
                <a:gd name="T22" fmla="*/ 271 w 281"/>
                <a:gd name="T23" fmla="*/ 150 h 312"/>
                <a:gd name="T24" fmla="*/ 131 w 281"/>
                <a:gd name="T25" fmla="*/ 11 h 312"/>
                <a:gd name="T26" fmla="*/ 7 w 281"/>
                <a:gd name="T27" fmla="*/ 30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1" h="312">
                  <a:moveTo>
                    <a:pt x="211" y="312"/>
                  </a:moveTo>
                  <a:cubicBezTo>
                    <a:pt x="0" y="312"/>
                    <a:pt x="0" y="312"/>
                    <a:pt x="0" y="312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4" y="194"/>
                    <a:pt x="50" y="86"/>
                    <a:pt x="129" y="3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281" y="150"/>
                    <a:pt x="281" y="150"/>
                    <a:pt x="281" y="150"/>
                  </a:cubicBezTo>
                  <a:cubicBezTo>
                    <a:pt x="278" y="152"/>
                    <a:pt x="278" y="152"/>
                    <a:pt x="278" y="152"/>
                  </a:cubicBezTo>
                  <a:cubicBezTo>
                    <a:pt x="239" y="195"/>
                    <a:pt x="215" y="250"/>
                    <a:pt x="212" y="308"/>
                  </a:cubicBezTo>
                  <a:lnTo>
                    <a:pt x="211" y="312"/>
                  </a:lnTo>
                  <a:close/>
                  <a:moveTo>
                    <a:pt x="7" y="304"/>
                  </a:moveTo>
                  <a:cubicBezTo>
                    <a:pt x="205" y="304"/>
                    <a:pt x="205" y="304"/>
                    <a:pt x="205" y="304"/>
                  </a:cubicBezTo>
                  <a:cubicBezTo>
                    <a:pt x="209" y="247"/>
                    <a:pt x="233" y="193"/>
                    <a:pt x="271" y="15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56" y="91"/>
                    <a:pt x="12" y="195"/>
                    <a:pt x="7" y="304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1921" y="1052"/>
              <a:ext cx="711" cy="642"/>
            </a:xfrm>
            <a:custGeom>
              <a:avLst/>
              <a:gdLst>
                <a:gd name="T0" fmla="*/ 156 w 300"/>
                <a:gd name="T1" fmla="*/ 271 h 271"/>
                <a:gd name="T2" fmla="*/ 300 w 300"/>
                <a:gd name="T3" fmla="*/ 126 h 271"/>
                <a:gd name="T4" fmla="*/ 0 w 300"/>
                <a:gd name="T5" fmla="*/ 0 h 271"/>
                <a:gd name="T6" fmla="*/ 0 w 300"/>
                <a:gd name="T7" fmla="*/ 204 h 271"/>
                <a:gd name="T8" fmla="*/ 156 w 300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271">
                  <a:moveTo>
                    <a:pt x="156" y="271"/>
                  </a:moveTo>
                  <a:cubicBezTo>
                    <a:pt x="300" y="126"/>
                    <a:pt x="300" y="126"/>
                    <a:pt x="300" y="126"/>
                  </a:cubicBezTo>
                  <a:cubicBezTo>
                    <a:pt x="221" y="52"/>
                    <a:pt x="116" y="4"/>
                    <a:pt x="0" y="0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60" y="208"/>
                    <a:pt x="114" y="233"/>
                    <a:pt x="156" y="271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30" name="Freeform 30"/>
            <p:cNvSpPr>
              <a:spLocks noEditPoints="1"/>
            </p:cNvSpPr>
            <p:nvPr/>
          </p:nvSpPr>
          <p:spPr bwMode="auto">
            <a:xfrm>
              <a:off x="1912" y="1042"/>
              <a:ext cx="732" cy="664"/>
            </a:xfrm>
            <a:custGeom>
              <a:avLst/>
              <a:gdLst>
                <a:gd name="T0" fmla="*/ 160 w 309"/>
                <a:gd name="T1" fmla="*/ 280 h 280"/>
                <a:gd name="T2" fmla="*/ 158 w 309"/>
                <a:gd name="T3" fmla="*/ 277 h 280"/>
                <a:gd name="T4" fmla="*/ 4 w 309"/>
                <a:gd name="T5" fmla="*/ 212 h 280"/>
                <a:gd name="T6" fmla="*/ 0 w 309"/>
                <a:gd name="T7" fmla="*/ 212 h 280"/>
                <a:gd name="T8" fmla="*/ 0 w 309"/>
                <a:gd name="T9" fmla="*/ 0 h 280"/>
                <a:gd name="T10" fmla="*/ 4 w 309"/>
                <a:gd name="T11" fmla="*/ 0 h 280"/>
                <a:gd name="T12" fmla="*/ 307 w 309"/>
                <a:gd name="T13" fmla="*/ 128 h 280"/>
                <a:gd name="T14" fmla="*/ 309 w 309"/>
                <a:gd name="T15" fmla="*/ 130 h 280"/>
                <a:gd name="T16" fmla="*/ 160 w 309"/>
                <a:gd name="T17" fmla="*/ 280 h 280"/>
                <a:gd name="T18" fmla="*/ 8 w 309"/>
                <a:gd name="T19" fmla="*/ 205 h 280"/>
                <a:gd name="T20" fmla="*/ 160 w 309"/>
                <a:gd name="T21" fmla="*/ 270 h 280"/>
                <a:gd name="T22" fmla="*/ 299 w 309"/>
                <a:gd name="T23" fmla="*/ 130 h 280"/>
                <a:gd name="T24" fmla="*/ 8 w 309"/>
                <a:gd name="T25" fmla="*/ 8 h 280"/>
                <a:gd name="T26" fmla="*/ 8 w 309"/>
                <a:gd name="T27" fmla="*/ 205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280">
                  <a:moveTo>
                    <a:pt x="160" y="280"/>
                  </a:moveTo>
                  <a:cubicBezTo>
                    <a:pt x="158" y="277"/>
                    <a:pt x="158" y="277"/>
                    <a:pt x="158" y="277"/>
                  </a:cubicBezTo>
                  <a:cubicBezTo>
                    <a:pt x="115" y="239"/>
                    <a:pt x="61" y="216"/>
                    <a:pt x="4" y="212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17" y="5"/>
                    <a:pt x="225" y="50"/>
                    <a:pt x="307" y="128"/>
                  </a:cubicBezTo>
                  <a:cubicBezTo>
                    <a:pt x="309" y="130"/>
                    <a:pt x="309" y="130"/>
                    <a:pt x="309" y="130"/>
                  </a:cubicBezTo>
                  <a:lnTo>
                    <a:pt x="160" y="280"/>
                  </a:lnTo>
                  <a:close/>
                  <a:moveTo>
                    <a:pt x="8" y="205"/>
                  </a:moveTo>
                  <a:cubicBezTo>
                    <a:pt x="64" y="210"/>
                    <a:pt x="118" y="232"/>
                    <a:pt x="160" y="270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220" y="56"/>
                    <a:pt x="116" y="13"/>
                    <a:pt x="8" y="8"/>
                  </a:cubicBezTo>
                  <a:lnTo>
                    <a:pt x="8" y="205"/>
                  </a:ln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2343" y="1405"/>
              <a:ext cx="630" cy="701"/>
            </a:xfrm>
            <a:custGeom>
              <a:avLst/>
              <a:gdLst>
                <a:gd name="T0" fmla="*/ 62 w 266"/>
                <a:gd name="T1" fmla="*/ 296 h 296"/>
                <a:gd name="T2" fmla="*/ 266 w 266"/>
                <a:gd name="T3" fmla="*/ 296 h 296"/>
                <a:gd name="T4" fmla="*/ 145 w 266"/>
                <a:gd name="T5" fmla="*/ 0 h 296"/>
                <a:gd name="T6" fmla="*/ 0 w 266"/>
                <a:gd name="T7" fmla="*/ 145 h 296"/>
                <a:gd name="T8" fmla="*/ 62 w 266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296">
                  <a:moveTo>
                    <a:pt x="62" y="296"/>
                  </a:moveTo>
                  <a:cubicBezTo>
                    <a:pt x="266" y="296"/>
                    <a:pt x="266" y="296"/>
                    <a:pt x="266" y="296"/>
                  </a:cubicBezTo>
                  <a:cubicBezTo>
                    <a:pt x="262" y="182"/>
                    <a:pt x="217" y="78"/>
                    <a:pt x="145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36" y="186"/>
                    <a:pt x="58" y="238"/>
                    <a:pt x="62" y="296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53" name="Freeform 32"/>
            <p:cNvSpPr>
              <a:spLocks noEditPoints="1"/>
            </p:cNvSpPr>
            <p:nvPr/>
          </p:nvSpPr>
          <p:spPr bwMode="auto">
            <a:xfrm>
              <a:off x="2331" y="1393"/>
              <a:ext cx="652" cy="722"/>
            </a:xfrm>
            <a:custGeom>
              <a:avLst/>
              <a:gdLst>
                <a:gd name="T0" fmla="*/ 275 w 275"/>
                <a:gd name="T1" fmla="*/ 305 h 305"/>
                <a:gd name="T2" fmla="*/ 64 w 275"/>
                <a:gd name="T3" fmla="*/ 305 h 305"/>
                <a:gd name="T4" fmla="*/ 63 w 275"/>
                <a:gd name="T5" fmla="*/ 301 h 305"/>
                <a:gd name="T6" fmla="*/ 2 w 275"/>
                <a:gd name="T7" fmla="*/ 152 h 305"/>
                <a:gd name="T8" fmla="*/ 0 w 275"/>
                <a:gd name="T9" fmla="*/ 149 h 305"/>
                <a:gd name="T10" fmla="*/ 150 w 275"/>
                <a:gd name="T11" fmla="*/ 0 h 305"/>
                <a:gd name="T12" fmla="*/ 152 w 275"/>
                <a:gd name="T13" fmla="*/ 3 h 305"/>
                <a:gd name="T14" fmla="*/ 275 w 275"/>
                <a:gd name="T15" fmla="*/ 301 h 305"/>
                <a:gd name="T16" fmla="*/ 275 w 275"/>
                <a:gd name="T17" fmla="*/ 305 h 305"/>
                <a:gd name="T18" fmla="*/ 70 w 275"/>
                <a:gd name="T19" fmla="*/ 297 h 305"/>
                <a:gd name="T20" fmla="*/ 268 w 275"/>
                <a:gd name="T21" fmla="*/ 297 h 305"/>
                <a:gd name="T22" fmla="*/ 150 w 275"/>
                <a:gd name="T23" fmla="*/ 10 h 305"/>
                <a:gd name="T24" fmla="*/ 10 w 275"/>
                <a:gd name="T25" fmla="*/ 150 h 305"/>
                <a:gd name="T26" fmla="*/ 70 w 275"/>
                <a:gd name="T27" fmla="*/ 297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5" h="305">
                  <a:moveTo>
                    <a:pt x="275" y="305"/>
                  </a:moveTo>
                  <a:cubicBezTo>
                    <a:pt x="64" y="305"/>
                    <a:pt x="64" y="305"/>
                    <a:pt x="64" y="305"/>
                  </a:cubicBezTo>
                  <a:cubicBezTo>
                    <a:pt x="63" y="301"/>
                    <a:pt x="63" y="301"/>
                    <a:pt x="63" y="301"/>
                  </a:cubicBezTo>
                  <a:cubicBezTo>
                    <a:pt x="60" y="246"/>
                    <a:pt x="39" y="194"/>
                    <a:pt x="2" y="152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2" y="3"/>
                    <a:pt x="152" y="3"/>
                    <a:pt x="152" y="3"/>
                  </a:cubicBezTo>
                  <a:cubicBezTo>
                    <a:pt x="227" y="84"/>
                    <a:pt x="271" y="190"/>
                    <a:pt x="275" y="301"/>
                  </a:cubicBezTo>
                  <a:lnTo>
                    <a:pt x="275" y="305"/>
                  </a:lnTo>
                  <a:close/>
                  <a:moveTo>
                    <a:pt x="70" y="297"/>
                  </a:moveTo>
                  <a:cubicBezTo>
                    <a:pt x="268" y="297"/>
                    <a:pt x="268" y="297"/>
                    <a:pt x="268" y="297"/>
                  </a:cubicBezTo>
                  <a:cubicBezTo>
                    <a:pt x="263" y="191"/>
                    <a:pt x="221" y="89"/>
                    <a:pt x="150" y="10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45" y="192"/>
                    <a:pt x="66" y="243"/>
                    <a:pt x="70" y="297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54" name="Freeform 33"/>
            <p:cNvSpPr>
              <a:spLocks/>
            </p:cNvSpPr>
            <p:nvPr/>
          </p:nvSpPr>
          <p:spPr bwMode="auto">
            <a:xfrm>
              <a:off x="1135" y="1052"/>
              <a:ext cx="711" cy="635"/>
            </a:xfrm>
            <a:custGeom>
              <a:avLst/>
              <a:gdLst>
                <a:gd name="T0" fmla="*/ 300 w 300"/>
                <a:gd name="T1" fmla="*/ 204 h 268"/>
                <a:gd name="T2" fmla="*/ 300 w 300"/>
                <a:gd name="T3" fmla="*/ 0 h 268"/>
                <a:gd name="T4" fmla="*/ 0 w 300"/>
                <a:gd name="T5" fmla="*/ 124 h 268"/>
                <a:gd name="T6" fmla="*/ 144 w 300"/>
                <a:gd name="T7" fmla="*/ 268 h 268"/>
                <a:gd name="T8" fmla="*/ 300 w 300"/>
                <a:gd name="T9" fmla="*/ 204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268">
                  <a:moveTo>
                    <a:pt x="300" y="204"/>
                  </a:moveTo>
                  <a:cubicBezTo>
                    <a:pt x="300" y="0"/>
                    <a:pt x="300" y="0"/>
                    <a:pt x="300" y="0"/>
                  </a:cubicBezTo>
                  <a:cubicBezTo>
                    <a:pt x="184" y="4"/>
                    <a:pt x="79" y="50"/>
                    <a:pt x="0" y="124"/>
                  </a:cubicBezTo>
                  <a:cubicBezTo>
                    <a:pt x="144" y="268"/>
                    <a:pt x="144" y="268"/>
                    <a:pt x="144" y="268"/>
                  </a:cubicBezTo>
                  <a:cubicBezTo>
                    <a:pt x="186" y="231"/>
                    <a:pt x="240" y="207"/>
                    <a:pt x="300" y="204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55" name="Freeform 34"/>
            <p:cNvSpPr>
              <a:spLocks noEditPoints="1"/>
            </p:cNvSpPr>
            <p:nvPr/>
          </p:nvSpPr>
          <p:spPr bwMode="auto">
            <a:xfrm>
              <a:off x="1121" y="1042"/>
              <a:ext cx="734" cy="656"/>
            </a:xfrm>
            <a:custGeom>
              <a:avLst/>
              <a:gdLst>
                <a:gd name="T0" fmla="*/ 150 w 310"/>
                <a:gd name="T1" fmla="*/ 277 h 277"/>
                <a:gd name="T2" fmla="*/ 0 w 310"/>
                <a:gd name="T3" fmla="*/ 128 h 277"/>
                <a:gd name="T4" fmla="*/ 3 w 310"/>
                <a:gd name="T5" fmla="*/ 125 h 277"/>
                <a:gd name="T6" fmla="*/ 306 w 310"/>
                <a:gd name="T7" fmla="*/ 0 h 277"/>
                <a:gd name="T8" fmla="*/ 310 w 310"/>
                <a:gd name="T9" fmla="*/ 0 h 277"/>
                <a:gd name="T10" fmla="*/ 310 w 310"/>
                <a:gd name="T11" fmla="*/ 211 h 277"/>
                <a:gd name="T12" fmla="*/ 306 w 310"/>
                <a:gd name="T13" fmla="*/ 212 h 277"/>
                <a:gd name="T14" fmla="*/ 152 w 310"/>
                <a:gd name="T15" fmla="*/ 275 h 277"/>
                <a:gd name="T16" fmla="*/ 150 w 310"/>
                <a:gd name="T17" fmla="*/ 277 h 277"/>
                <a:gd name="T18" fmla="*/ 11 w 310"/>
                <a:gd name="T19" fmla="*/ 128 h 277"/>
                <a:gd name="T20" fmla="*/ 150 w 310"/>
                <a:gd name="T21" fmla="*/ 267 h 277"/>
                <a:gd name="T22" fmla="*/ 303 w 310"/>
                <a:gd name="T23" fmla="*/ 205 h 277"/>
                <a:gd name="T24" fmla="*/ 303 w 310"/>
                <a:gd name="T25" fmla="*/ 8 h 277"/>
                <a:gd name="T26" fmla="*/ 11 w 310"/>
                <a:gd name="T27" fmla="*/ 12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" h="277">
                  <a:moveTo>
                    <a:pt x="150" y="277"/>
                  </a:moveTo>
                  <a:cubicBezTo>
                    <a:pt x="0" y="128"/>
                    <a:pt x="0" y="128"/>
                    <a:pt x="0" y="128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86" y="48"/>
                    <a:pt x="193" y="4"/>
                    <a:pt x="306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211"/>
                    <a:pt x="310" y="211"/>
                    <a:pt x="310" y="211"/>
                  </a:cubicBezTo>
                  <a:cubicBezTo>
                    <a:pt x="306" y="212"/>
                    <a:pt x="306" y="212"/>
                    <a:pt x="306" y="212"/>
                  </a:cubicBezTo>
                  <a:cubicBezTo>
                    <a:pt x="250" y="215"/>
                    <a:pt x="195" y="237"/>
                    <a:pt x="152" y="275"/>
                  </a:cubicBezTo>
                  <a:lnTo>
                    <a:pt x="150" y="277"/>
                  </a:lnTo>
                  <a:close/>
                  <a:moveTo>
                    <a:pt x="11" y="128"/>
                  </a:moveTo>
                  <a:cubicBezTo>
                    <a:pt x="150" y="267"/>
                    <a:pt x="150" y="267"/>
                    <a:pt x="150" y="267"/>
                  </a:cubicBezTo>
                  <a:cubicBezTo>
                    <a:pt x="193" y="231"/>
                    <a:pt x="247" y="209"/>
                    <a:pt x="303" y="205"/>
                  </a:cubicBezTo>
                  <a:cubicBezTo>
                    <a:pt x="303" y="8"/>
                    <a:pt x="303" y="8"/>
                    <a:pt x="303" y="8"/>
                  </a:cubicBezTo>
                  <a:cubicBezTo>
                    <a:pt x="194" y="12"/>
                    <a:pt x="91" y="54"/>
                    <a:pt x="11" y="128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56" name="Freeform 35"/>
            <p:cNvSpPr>
              <a:spLocks/>
            </p:cNvSpPr>
            <p:nvPr/>
          </p:nvSpPr>
          <p:spPr bwMode="auto">
            <a:xfrm>
              <a:off x="2338" y="2182"/>
              <a:ext cx="635" cy="710"/>
            </a:xfrm>
            <a:custGeom>
              <a:avLst/>
              <a:gdLst>
                <a:gd name="T0" fmla="*/ 64 w 268"/>
                <a:gd name="T1" fmla="*/ 0 h 300"/>
                <a:gd name="T2" fmla="*/ 0 w 268"/>
                <a:gd name="T3" fmla="*/ 155 h 300"/>
                <a:gd name="T4" fmla="*/ 145 w 268"/>
                <a:gd name="T5" fmla="*/ 300 h 300"/>
                <a:gd name="T6" fmla="*/ 268 w 268"/>
                <a:gd name="T7" fmla="*/ 0 h 300"/>
                <a:gd name="T8" fmla="*/ 64 w 268"/>
                <a:gd name="T9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300">
                  <a:moveTo>
                    <a:pt x="64" y="0"/>
                  </a:moveTo>
                  <a:cubicBezTo>
                    <a:pt x="61" y="59"/>
                    <a:pt x="37" y="113"/>
                    <a:pt x="0" y="155"/>
                  </a:cubicBezTo>
                  <a:cubicBezTo>
                    <a:pt x="145" y="300"/>
                    <a:pt x="145" y="300"/>
                    <a:pt x="145" y="300"/>
                  </a:cubicBezTo>
                  <a:cubicBezTo>
                    <a:pt x="218" y="221"/>
                    <a:pt x="265" y="116"/>
                    <a:pt x="268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57" name="Freeform 36"/>
            <p:cNvSpPr>
              <a:spLocks noEditPoints="1"/>
            </p:cNvSpPr>
            <p:nvPr/>
          </p:nvSpPr>
          <p:spPr bwMode="auto">
            <a:xfrm>
              <a:off x="2327" y="2172"/>
              <a:ext cx="656" cy="732"/>
            </a:xfrm>
            <a:custGeom>
              <a:avLst/>
              <a:gdLst>
                <a:gd name="T0" fmla="*/ 150 w 277"/>
                <a:gd name="T1" fmla="*/ 309 h 309"/>
                <a:gd name="T2" fmla="*/ 0 w 277"/>
                <a:gd name="T3" fmla="*/ 159 h 309"/>
                <a:gd name="T4" fmla="*/ 3 w 277"/>
                <a:gd name="T5" fmla="*/ 157 h 309"/>
                <a:gd name="T6" fmla="*/ 66 w 277"/>
                <a:gd name="T7" fmla="*/ 4 h 309"/>
                <a:gd name="T8" fmla="*/ 66 w 277"/>
                <a:gd name="T9" fmla="*/ 0 h 309"/>
                <a:gd name="T10" fmla="*/ 277 w 277"/>
                <a:gd name="T11" fmla="*/ 0 h 309"/>
                <a:gd name="T12" fmla="*/ 277 w 277"/>
                <a:gd name="T13" fmla="*/ 4 h 309"/>
                <a:gd name="T14" fmla="*/ 152 w 277"/>
                <a:gd name="T15" fmla="*/ 306 h 309"/>
                <a:gd name="T16" fmla="*/ 150 w 277"/>
                <a:gd name="T17" fmla="*/ 309 h 309"/>
                <a:gd name="T18" fmla="*/ 10 w 277"/>
                <a:gd name="T19" fmla="*/ 159 h 309"/>
                <a:gd name="T20" fmla="*/ 150 w 277"/>
                <a:gd name="T21" fmla="*/ 299 h 309"/>
                <a:gd name="T22" fmla="*/ 270 w 277"/>
                <a:gd name="T23" fmla="*/ 7 h 309"/>
                <a:gd name="T24" fmla="*/ 72 w 277"/>
                <a:gd name="T25" fmla="*/ 7 h 309"/>
                <a:gd name="T26" fmla="*/ 10 w 277"/>
                <a:gd name="T27" fmla="*/ 15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7" h="309">
                  <a:moveTo>
                    <a:pt x="150" y="309"/>
                  </a:moveTo>
                  <a:cubicBezTo>
                    <a:pt x="0" y="159"/>
                    <a:pt x="0" y="159"/>
                    <a:pt x="0" y="159"/>
                  </a:cubicBezTo>
                  <a:cubicBezTo>
                    <a:pt x="3" y="157"/>
                    <a:pt x="3" y="157"/>
                    <a:pt x="3" y="157"/>
                  </a:cubicBezTo>
                  <a:cubicBezTo>
                    <a:pt x="41" y="114"/>
                    <a:pt x="62" y="61"/>
                    <a:pt x="66" y="4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77" y="4"/>
                    <a:pt x="277" y="4"/>
                    <a:pt x="277" y="4"/>
                  </a:cubicBezTo>
                  <a:cubicBezTo>
                    <a:pt x="273" y="117"/>
                    <a:pt x="229" y="224"/>
                    <a:pt x="152" y="306"/>
                  </a:cubicBezTo>
                  <a:lnTo>
                    <a:pt x="150" y="309"/>
                  </a:lnTo>
                  <a:close/>
                  <a:moveTo>
                    <a:pt x="10" y="159"/>
                  </a:moveTo>
                  <a:cubicBezTo>
                    <a:pt x="150" y="299"/>
                    <a:pt x="150" y="299"/>
                    <a:pt x="150" y="299"/>
                  </a:cubicBezTo>
                  <a:cubicBezTo>
                    <a:pt x="223" y="219"/>
                    <a:pt x="265" y="116"/>
                    <a:pt x="270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69" y="64"/>
                    <a:pt x="47" y="116"/>
                    <a:pt x="10" y="159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58" name="Freeform 37"/>
            <p:cNvSpPr>
              <a:spLocks/>
            </p:cNvSpPr>
            <p:nvPr/>
          </p:nvSpPr>
          <p:spPr bwMode="auto">
            <a:xfrm>
              <a:off x="787" y="2182"/>
              <a:ext cx="639" cy="717"/>
            </a:xfrm>
            <a:custGeom>
              <a:avLst/>
              <a:gdLst>
                <a:gd name="T0" fmla="*/ 204 w 270"/>
                <a:gd name="T1" fmla="*/ 0 h 303"/>
                <a:gd name="T2" fmla="*/ 0 w 270"/>
                <a:gd name="T3" fmla="*/ 0 h 303"/>
                <a:gd name="T4" fmla="*/ 126 w 270"/>
                <a:gd name="T5" fmla="*/ 303 h 303"/>
                <a:gd name="T6" fmla="*/ 270 w 270"/>
                <a:gd name="T7" fmla="*/ 158 h 303"/>
                <a:gd name="T8" fmla="*/ 204 w 270"/>
                <a:gd name="T9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303">
                  <a:moveTo>
                    <a:pt x="20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17"/>
                    <a:pt x="51" y="223"/>
                    <a:pt x="126" y="303"/>
                  </a:cubicBezTo>
                  <a:cubicBezTo>
                    <a:pt x="270" y="158"/>
                    <a:pt x="270" y="158"/>
                    <a:pt x="270" y="158"/>
                  </a:cubicBezTo>
                  <a:cubicBezTo>
                    <a:pt x="232" y="116"/>
                    <a:pt x="207" y="61"/>
                    <a:pt x="204" y="0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59" name="Freeform 38"/>
            <p:cNvSpPr>
              <a:spLocks noEditPoints="1"/>
            </p:cNvSpPr>
            <p:nvPr/>
          </p:nvSpPr>
          <p:spPr bwMode="auto">
            <a:xfrm>
              <a:off x="777" y="2172"/>
              <a:ext cx="661" cy="739"/>
            </a:xfrm>
            <a:custGeom>
              <a:avLst/>
              <a:gdLst>
                <a:gd name="T0" fmla="*/ 130 w 279"/>
                <a:gd name="T1" fmla="*/ 312 h 312"/>
                <a:gd name="T2" fmla="*/ 127 w 279"/>
                <a:gd name="T3" fmla="*/ 309 h 312"/>
                <a:gd name="T4" fmla="*/ 0 w 279"/>
                <a:gd name="T5" fmla="*/ 4 h 312"/>
                <a:gd name="T6" fmla="*/ 0 w 279"/>
                <a:gd name="T7" fmla="*/ 0 h 312"/>
                <a:gd name="T8" fmla="*/ 211 w 279"/>
                <a:gd name="T9" fmla="*/ 0 h 312"/>
                <a:gd name="T10" fmla="*/ 211 w 279"/>
                <a:gd name="T11" fmla="*/ 4 h 312"/>
                <a:gd name="T12" fmla="*/ 277 w 279"/>
                <a:gd name="T13" fmla="*/ 160 h 312"/>
                <a:gd name="T14" fmla="*/ 279 w 279"/>
                <a:gd name="T15" fmla="*/ 162 h 312"/>
                <a:gd name="T16" fmla="*/ 130 w 279"/>
                <a:gd name="T17" fmla="*/ 312 h 312"/>
                <a:gd name="T18" fmla="*/ 7 w 279"/>
                <a:gd name="T19" fmla="*/ 7 h 312"/>
                <a:gd name="T20" fmla="*/ 130 w 279"/>
                <a:gd name="T21" fmla="*/ 301 h 312"/>
                <a:gd name="T22" fmla="*/ 270 w 279"/>
                <a:gd name="T23" fmla="*/ 162 h 312"/>
                <a:gd name="T24" fmla="*/ 205 w 279"/>
                <a:gd name="T25" fmla="*/ 7 h 312"/>
                <a:gd name="T26" fmla="*/ 7 w 279"/>
                <a:gd name="T27" fmla="*/ 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9" h="312">
                  <a:moveTo>
                    <a:pt x="130" y="312"/>
                  </a:moveTo>
                  <a:cubicBezTo>
                    <a:pt x="127" y="309"/>
                    <a:pt x="127" y="309"/>
                    <a:pt x="127" y="309"/>
                  </a:cubicBezTo>
                  <a:cubicBezTo>
                    <a:pt x="49" y="226"/>
                    <a:pt x="4" y="118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1" y="4"/>
                    <a:pt x="211" y="4"/>
                    <a:pt x="211" y="4"/>
                  </a:cubicBezTo>
                  <a:cubicBezTo>
                    <a:pt x="215" y="61"/>
                    <a:pt x="238" y="117"/>
                    <a:pt x="277" y="160"/>
                  </a:cubicBezTo>
                  <a:cubicBezTo>
                    <a:pt x="279" y="162"/>
                    <a:pt x="279" y="162"/>
                    <a:pt x="279" y="162"/>
                  </a:cubicBezTo>
                  <a:lnTo>
                    <a:pt x="130" y="312"/>
                  </a:lnTo>
                  <a:close/>
                  <a:moveTo>
                    <a:pt x="7" y="7"/>
                  </a:moveTo>
                  <a:cubicBezTo>
                    <a:pt x="12" y="117"/>
                    <a:pt x="55" y="221"/>
                    <a:pt x="130" y="301"/>
                  </a:cubicBezTo>
                  <a:cubicBezTo>
                    <a:pt x="270" y="162"/>
                    <a:pt x="270" y="162"/>
                    <a:pt x="270" y="162"/>
                  </a:cubicBezTo>
                  <a:cubicBezTo>
                    <a:pt x="232" y="119"/>
                    <a:pt x="209" y="65"/>
                    <a:pt x="205" y="7"/>
                  </a:cubicBezTo>
                  <a:lnTo>
                    <a:pt x="7" y="7"/>
                  </a:ln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60" name="Freeform 39"/>
            <p:cNvSpPr>
              <a:spLocks/>
            </p:cNvSpPr>
            <p:nvPr/>
          </p:nvSpPr>
          <p:spPr bwMode="auto">
            <a:xfrm>
              <a:off x="1921" y="2603"/>
              <a:ext cx="706" cy="638"/>
            </a:xfrm>
            <a:custGeom>
              <a:avLst/>
              <a:gdLst>
                <a:gd name="T0" fmla="*/ 0 w 298"/>
                <a:gd name="T1" fmla="*/ 64 h 269"/>
                <a:gd name="T2" fmla="*/ 0 w 298"/>
                <a:gd name="T3" fmla="*/ 269 h 269"/>
                <a:gd name="T4" fmla="*/ 298 w 298"/>
                <a:gd name="T5" fmla="*/ 144 h 269"/>
                <a:gd name="T6" fmla="*/ 154 w 298"/>
                <a:gd name="T7" fmla="*/ 0 h 269"/>
                <a:gd name="T8" fmla="*/ 0 w 298"/>
                <a:gd name="T9" fmla="*/ 6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269">
                  <a:moveTo>
                    <a:pt x="0" y="64"/>
                  </a:moveTo>
                  <a:cubicBezTo>
                    <a:pt x="0" y="269"/>
                    <a:pt x="0" y="269"/>
                    <a:pt x="0" y="269"/>
                  </a:cubicBezTo>
                  <a:cubicBezTo>
                    <a:pt x="115" y="264"/>
                    <a:pt x="219" y="218"/>
                    <a:pt x="298" y="14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12" y="37"/>
                    <a:pt x="59" y="60"/>
                    <a:pt x="0" y="64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61" name="Freeform 40"/>
            <p:cNvSpPr>
              <a:spLocks noEditPoints="1"/>
            </p:cNvSpPr>
            <p:nvPr/>
          </p:nvSpPr>
          <p:spPr bwMode="auto">
            <a:xfrm>
              <a:off x="1912" y="2591"/>
              <a:ext cx="727" cy="657"/>
            </a:xfrm>
            <a:custGeom>
              <a:avLst/>
              <a:gdLst>
                <a:gd name="T0" fmla="*/ 0 w 307"/>
                <a:gd name="T1" fmla="*/ 277 h 277"/>
                <a:gd name="T2" fmla="*/ 0 w 307"/>
                <a:gd name="T3" fmla="*/ 66 h 277"/>
                <a:gd name="T4" fmla="*/ 4 w 307"/>
                <a:gd name="T5" fmla="*/ 66 h 277"/>
                <a:gd name="T6" fmla="*/ 155 w 307"/>
                <a:gd name="T7" fmla="*/ 2 h 277"/>
                <a:gd name="T8" fmla="*/ 158 w 307"/>
                <a:gd name="T9" fmla="*/ 0 h 277"/>
                <a:gd name="T10" fmla="*/ 307 w 307"/>
                <a:gd name="T11" fmla="*/ 149 h 277"/>
                <a:gd name="T12" fmla="*/ 305 w 307"/>
                <a:gd name="T13" fmla="*/ 152 h 277"/>
                <a:gd name="T14" fmla="*/ 4 w 307"/>
                <a:gd name="T15" fmla="*/ 277 h 277"/>
                <a:gd name="T16" fmla="*/ 0 w 307"/>
                <a:gd name="T17" fmla="*/ 277 h 277"/>
                <a:gd name="T18" fmla="*/ 8 w 307"/>
                <a:gd name="T19" fmla="*/ 73 h 277"/>
                <a:gd name="T20" fmla="*/ 8 w 307"/>
                <a:gd name="T21" fmla="*/ 270 h 277"/>
                <a:gd name="T22" fmla="*/ 297 w 307"/>
                <a:gd name="T23" fmla="*/ 149 h 277"/>
                <a:gd name="T24" fmla="*/ 158 w 307"/>
                <a:gd name="T25" fmla="*/ 10 h 277"/>
                <a:gd name="T26" fmla="*/ 8 w 307"/>
                <a:gd name="T27" fmla="*/ 7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7" h="277">
                  <a:moveTo>
                    <a:pt x="0" y="277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60" y="62"/>
                    <a:pt x="113" y="40"/>
                    <a:pt x="155" y="2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307" y="149"/>
                    <a:pt x="307" y="149"/>
                    <a:pt x="307" y="149"/>
                  </a:cubicBezTo>
                  <a:cubicBezTo>
                    <a:pt x="305" y="152"/>
                    <a:pt x="305" y="152"/>
                    <a:pt x="305" y="152"/>
                  </a:cubicBezTo>
                  <a:cubicBezTo>
                    <a:pt x="223" y="229"/>
                    <a:pt x="116" y="273"/>
                    <a:pt x="4" y="277"/>
                  </a:cubicBezTo>
                  <a:lnTo>
                    <a:pt x="0" y="277"/>
                  </a:lnTo>
                  <a:close/>
                  <a:moveTo>
                    <a:pt x="8" y="73"/>
                  </a:moveTo>
                  <a:cubicBezTo>
                    <a:pt x="8" y="270"/>
                    <a:pt x="8" y="270"/>
                    <a:pt x="8" y="270"/>
                  </a:cubicBezTo>
                  <a:cubicBezTo>
                    <a:pt x="115" y="265"/>
                    <a:pt x="218" y="222"/>
                    <a:pt x="297" y="149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15" y="46"/>
                    <a:pt x="63" y="68"/>
                    <a:pt x="8" y="73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62" name="Freeform 41"/>
            <p:cNvSpPr>
              <a:spLocks/>
            </p:cNvSpPr>
            <p:nvPr/>
          </p:nvSpPr>
          <p:spPr bwMode="auto">
            <a:xfrm>
              <a:off x="1140" y="2608"/>
              <a:ext cx="706" cy="633"/>
            </a:xfrm>
            <a:custGeom>
              <a:avLst/>
              <a:gdLst>
                <a:gd name="T0" fmla="*/ 144 w 298"/>
                <a:gd name="T1" fmla="*/ 0 h 267"/>
                <a:gd name="T2" fmla="*/ 0 w 298"/>
                <a:gd name="T3" fmla="*/ 145 h 267"/>
                <a:gd name="T4" fmla="*/ 298 w 298"/>
                <a:gd name="T5" fmla="*/ 267 h 267"/>
                <a:gd name="T6" fmla="*/ 298 w 298"/>
                <a:gd name="T7" fmla="*/ 62 h 267"/>
                <a:gd name="T8" fmla="*/ 144 w 298"/>
                <a:gd name="T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267">
                  <a:moveTo>
                    <a:pt x="144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79" y="218"/>
                    <a:pt x="183" y="263"/>
                    <a:pt x="298" y="267"/>
                  </a:cubicBezTo>
                  <a:cubicBezTo>
                    <a:pt x="298" y="62"/>
                    <a:pt x="298" y="62"/>
                    <a:pt x="298" y="62"/>
                  </a:cubicBezTo>
                  <a:cubicBezTo>
                    <a:pt x="239" y="59"/>
                    <a:pt x="186" y="36"/>
                    <a:pt x="144" y="0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63" name="Freeform 42"/>
            <p:cNvSpPr>
              <a:spLocks noEditPoints="1"/>
            </p:cNvSpPr>
            <p:nvPr/>
          </p:nvSpPr>
          <p:spPr bwMode="auto">
            <a:xfrm>
              <a:off x="1128" y="2599"/>
              <a:ext cx="727" cy="649"/>
            </a:xfrm>
            <a:custGeom>
              <a:avLst/>
              <a:gdLst>
                <a:gd name="T0" fmla="*/ 307 w 307"/>
                <a:gd name="T1" fmla="*/ 274 h 274"/>
                <a:gd name="T2" fmla="*/ 303 w 307"/>
                <a:gd name="T3" fmla="*/ 274 h 274"/>
                <a:gd name="T4" fmla="*/ 2 w 307"/>
                <a:gd name="T5" fmla="*/ 152 h 274"/>
                <a:gd name="T6" fmla="*/ 0 w 307"/>
                <a:gd name="T7" fmla="*/ 149 h 274"/>
                <a:gd name="T8" fmla="*/ 149 w 307"/>
                <a:gd name="T9" fmla="*/ 0 h 274"/>
                <a:gd name="T10" fmla="*/ 152 w 307"/>
                <a:gd name="T11" fmla="*/ 2 h 274"/>
                <a:gd name="T12" fmla="*/ 303 w 307"/>
                <a:gd name="T13" fmla="*/ 63 h 274"/>
                <a:gd name="T14" fmla="*/ 307 w 307"/>
                <a:gd name="T15" fmla="*/ 63 h 274"/>
                <a:gd name="T16" fmla="*/ 307 w 307"/>
                <a:gd name="T17" fmla="*/ 274 h 274"/>
                <a:gd name="T18" fmla="*/ 10 w 307"/>
                <a:gd name="T19" fmla="*/ 149 h 274"/>
                <a:gd name="T20" fmla="*/ 300 w 307"/>
                <a:gd name="T21" fmla="*/ 267 h 274"/>
                <a:gd name="T22" fmla="*/ 300 w 307"/>
                <a:gd name="T23" fmla="*/ 70 h 274"/>
                <a:gd name="T24" fmla="*/ 150 w 307"/>
                <a:gd name="T25" fmla="*/ 9 h 274"/>
                <a:gd name="T26" fmla="*/ 10 w 307"/>
                <a:gd name="T27" fmla="*/ 149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7" h="274">
                  <a:moveTo>
                    <a:pt x="307" y="274"/>
                  </a:moveTo>
                  <a:cubicBezTo>
                    <a:pt x="303" y="274"/>
                    <a:pt x="303" y="274"/>
                    <a:pt x="303" y="274"/>
                  </a:cubicBezTo>
                  <a:cubicBezTo>
                    <a:pt x="191" y="271"/>
                    <a:pt x="84" y="227"/>
                    <a:pt x="2" y="152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2" y="2"/>
                    <a:pt x="152" y="2"/>
                    <a:pt x="152" y="2"/>
                  </a:cubicBezTo>
                  <a:cubicBezTo>
                    <a:pt x="195" y="39"/>
                    <a:pt x="247" y="60"/>
                    <a:pt x="303" y="63"/>
                  </a:cubicBezTo>
                  <a:cubicBezTo>
                    <a:pt x="307" y="63"/>
                    <a:pt x="307" y="63"/>
                    <a:pt x="307" y="63"/>
                  </a:cubicBezTo>
                  <a:lnTo>
                    <a:pt x="307" y="274"/>
                  </a:lnTo>
                  <a:close/>
                  <a:moveTo>
                    <a:pt x="10" y="149"/>
                  </a:moveTo>
                  <a:cubicBezTo>
                    <a:pt x="90" y="221"/>
                    <a:pt x="192" y="263"/>
                    <a:pt x="300" y="267"/>
                  </a:cubicBezTo>
                  <a:cubicBezTo>
                    <a:pt x="300" y="70"/>
                    <a:pt x="300" y="70"/>
                    <a:pt x="300" y="70"/>
                  </a:cubicBezTo>
                  <a:cubicBezTo>
                    <a:pt x="244" y="66"/>
                    <a:pt x="192" y="45"/>
                    <a:pt x="150" y="9"/>
                  </a:cubicBezTo>
                  <a:lnTo>
                    <a:pt x="10" y="149"/>
                  </a:ln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64" name="Oval 43"/>
            <p:cNvSpPr>
              <a:spLocks noChangeArrowheads="1"/>
            </p:cNvSpPr>
            <p:nvPr/>
          </p:nvSpPr>
          <p:spPr bwMode="auto">
            <a:xfrm>
              <a:off x="1429" y="1694"/>
              <a:ext cx="902" cy="905"/>
            </a:xfrm>
            <a:prstGeom prst="ellipse">
              <a:avLst/>
            </a:prstGeom>
            <a:solidFill>
              <a:srgbClr val="E2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65" name="Freeform 44"/>
            <p:cNvSpPr>
              <a:spLocks/>
            </p:cNvSpPr>
            <p:nvPr/>
          </p:nvSpPr>
          <p:spPr bwMode="auto">
            <a:xfrm>
              <a:off x="787" y="1390"/>
              <a:ext cx="644" cy="721"/>
            </a:xfrm>
            <a:custGeom>
              <a:avLst/>
              <a:gdLst>
                <a:gd name="T0" fmla="*/ 205 w 272"/>
                <a:gd name="T1" fmla="*/ 289 h 304"/>
                <a:gd name="T2" fmla="*/ 96 w 272"/>
                <a:gd name="T3" fmla="*/ 267 h 304"/>
                <a:gd name="T4" fmla="*/ 96 w 272"/>
                <a:gd name="T5" fmla="*/ 122 h 304"/>
                <a:gd name="T6" fmla="*/ 240 w 272"/>
                <a:gd name="T7" fmla="*/ 122 h 304"/>
                <a:gd name="T8" fmla="*/ 262 w 272"/>
                <a:gd name="T9" fmla="*/ 155 h 304"/>
                <a:gd name="T10" fmla="*/ 272 w 272"/>
                <a:gd name="T11" fmla="*/ 144 h 304"/>
                <a:gd name="T12" fmla="*/ 127 w 272"/>
                <a:gd name="T13" fmla="*/ 0 h 304"/>
                <a:gd name="T14" fmla="*/ 0 w 272"/>
                <a:gd name="T15" fmla="*/ 302 h 304"/>
                <a:gd name="T16" fmla="*/ 204 w 272"/>
                <a:gd name="T17" fmla="*/ 302 h 304"/>
                <a:gd name="T18" fmla="*/ 205 w 272"/>
                <a:gd name="T19" fmla="*/ 289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2" h="304">
                  <a:moveTo>
                    <a:pt x="205" y="289"/>
                  </a:moveTo>
                  <a:cubicBezTo>
                    <a:pt x="169" y="304"/>
                    <a:pt x="125" y="296"/>
                    <a:pt x="96" y="267"/>
                  </a:cubicBezTo>
                  <a:cubicBezTo>
                    <a:pt x="56" y="227"/>
                    <a:pt x="56" y="162"/>
                    <a:pt x="96" y="122"/>
                  </a:cubicBezTo>
                  <a:cubicBezTo>
                    <a:pt x="136" y="82"/>
                    <a:pt x="200" y="82"/>
                    <a:pt x="240" y="122"/>
                  </a:cubicBezTo>
                  <a:cubicBezTo>
                    <a:pt x="250" y="132"/>
                    <a:pt x="257" y="143"/>
                    <a:pt x="262" y="155"/>
                  </a:cubicBezTo>
                  <a:cubicBezTo>
                    <a:pt x="265" y="151"/>
                    <a:pt x="268" y="148"/>
                    <a:pt x="272" y="144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52" y="79"/>
                    <a:pt x="4" y="185"/>
                    <a:pt x="0" y="302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04" y="298"/>
                    <a:pt x="205" y="294"/>
                    <a:pt x="205" y="289"/>
                  </a:cubicBezTo>
                  <a:close/>
                </a:path>
              </a:pathLst>
            </a:custGeom>
            <a:gradFill>
              <a:gsLst>
                <a:gs pos="20000">
                  <a:srgbClr val="F4B822"/>
                </a:gs>
                <a:gs pos="81000">
                  <a:srgbClr val="E47E0E"/>
                </a:gs>
              </a:gsLst>
              <a:lin ang="120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66" name="Freeform 45"/>
            <p:cNvSpPr>
              <a:spLocks/>
            </p:cNvSpPr>
            <p:nvPr/>
          </p:nvSpPr>
          <p:spPr bwMode="auto">
            <a:xfrm>
              <a:off x="1921" y="1052"/>
              <a:ext cx="711" cy="642"/>
            </a:xfrm>
            <a:custGeom>
              <a:avLst/>
              <a:gdLst>
                <a:gd name="T0" fmla="*/ 9 w 300"/>
                <a:gd name="T1" fmla="*/ 152 h 271"/>
                <a:gd name="T2" fmla="*/ 111 w 300"/>
                <a:gd name="T3" fmla="*/ 50 h 271"/>
                <a:gd name="T4" fmla="*/ 213 w 300"/>
                <a:gd name="T5" fmla="*/ 152 h 271"/>
                <a:gd name="T6" fmla="*/ 133 w 300"/>
                <a:gd name="T7" fmla="*/ 252 h 271"/>
                <a:gd name="T8" fmla="*/ 156 w 300"/>
                <a:gd name="T9" fmla="*/ 271 h 271"/>
                <a:gd name="T10" fmla="*/ 300 w 300"/>
                <a:gd name="T11" fmla="*/ 126 h 271"/>
                <a:gd name="T12" fmla="*/ 0 w 300"/>
                <a:gd name="T13" fmla="*/ 0 h 271"/>
                <a:gd name="T14" fmla="*/ 0 w 300"/>
                <a:gd name="T15" fmla="*/ 204 h 271"/>
                <a:gd name="T16" fmla="*/ 25 w 300"/>
                <a:gd name="T17" fmla="*/ 207 h 271"/>
                <a:gd name="T18" fmla="*/ 9 w 300"/>
                <a:gd name="T19" fmla="*/ 15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271">
                  <a:moveTo>
                    <a:pt x="9" y="152"/>
                  </a:moveTo>
                  <a:cubicBezTo>
                    <a:pt x="9" y="96"/>
                    <a:pt x="55" y="50"/>
                    <a:pt x="111" y="50"/>
                  </a:cubicBezTo>
                  <a:cubicBezTo>
                    <a:pt x="168" y="50"/>
                    <a:pt x="213" y="96"/>
                    <a:pt x="213" y="152"/>
                  </a:cubicBezTo>
                  <a:cubicBezTo>
                    <a:pt x="213" y="201"/>
                    <a:pt x="179" y="242"/>
                    <a:pt x="133" y="252"/>
                  </a:cubicBezTo>
                  <a:cubicBezTo>
                    <a:pt x="141" y="258"/>
                    <a:pt x="149" y="264"/>
                    <a:pt x="156" y="271"/>
                  </a:cubicBezTo>
                  <a:cubicBezTo>
                    <a:pt x="300" y="126"/>
                    <a:pt x="300" y="126"/>
                    <a:pt x="300" y="126"/>
                  </a:cubicBezTo>
                  <a:cubicBezTo>
                    <a:pt x="221" y="52"/>
                    <a:pt x="116" y="4"/>
                    <a:pt x="0" y="0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9" y="205"/>
                    <a:pt x="17" y="206"/>
                    <a:pt x="25" y="207"/>
                  </a:cubicBezTo>
                  <a:cubicBezTo>
                    <a:pt x="15" y="191"/>
                    <a:pt x="9" y="173"/>
                    <a:pt x="9" y="15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1D85"/>
                </a:gs>
                <a:gs pos="71000">
                  <a:srgbClr val="7F1358"/>
                </a:gs>
              </a:gsLst>
              <a:lin ang="165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67" name="Freeform 46"/>
            <p:cNvSpPr>
              <a:spLocks/>
            </p:cNvSpPr>
            <p:nvPr/>
          </p:nvSpPr>
          <p:spPr bwMode="auto">
            <a:xfrm>
              <a:off x="2343" y="1405"/>
              <a:ext cx="630" cy="701"/>
            </a:xfrm>
            <a:custGeom>
              <a:avLst/>
              <a:gdLst>
                <a:gd name="T0" fmla="*/ 5 w 266"/>
                <a:gd name="T1" fmla="*/ 151 h 296"/>
                <a:gd name="T2" fmla="*/ 99 w 266"/>
                <a:gd name="T3" fmla="*/ 90 h 296"/>
                <a:gd name="T4" fmla="*/ 201 w 266"/>
                <a:gd name="T5" fmla="*/ 192 h 296"/>
                <a:gd name="T6" fmla="*/ 98 w 266"/>
                <a:gd name="T7" fmla="*/ 294 h 296"/>
                <a:gd name="T8" fmla="*/ 61 w 266"/>
                <a:gd name="T9" fmla="*/ 287 h 296"/>
                <a:gd name="T10" fmla="*/ 62 w 266"/>
                <a:gd name="T11" fmla="*/ 296 h 296"/>
                <a:gd name="T12" fmla="*/ 266 w 266"/>
                <a:gd name="T13" fmla="*/ 296 h 296"/>
                <a:gd name="T14" fmla="*/ 145 w 266"/>
                <a:gd name="T15" fmla="*/ 0 h 296"/>
                <a:gd name="T16" fmla="*/ 0 w 266"/>
                <a:gd name="T17" fmla="*/ 145 h 296"/>
                <a:gd name="T18" fmla="*/ 5 w 266"/>
                <a:gd name="T19" fmla="*/ 15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296">
                  <a:moveTo>
                    <a:pt x="5" y="151"/>
                  </a:moveTo>
                  <a:cubicBezTo>
                    <a:pt x="21" y="115"/>
                    <a:pt x="57" y="90"/>
                    <a:pt x="99" y="90"/>
                  </a:cubicBezTo>
                  <a:cubicBezTo>
                    <a:pt x="156" y="90"/>
                    <a:pt x="201" y="136"/>
                    <a:pt x="201" y="192"/>
                  </a:cubicBezTo>
                  <a:cubicBezTo>
                    <a:pt x="201" y="249"/>
                    <a:pt x="155" y="294"/>
                    <a:pt x="98" y="294"/>
                  </a:cubicBezTo>
                  <a:cubicBezTo>
                    <a:pt x="85" y="294"/>
                    <a:pt x="73" y="291"/>
                    <a:pt x="61" y="287"/>
                  </a:cubicBezTo>
                  <a:cubicBezTo>
                    <a:pt x="62" y="290"/>
                    <a:pt x="62" y="293"/>
                    <a:pt x="62" y="296"/>
                  </a:cubicBezTo>
                  <a:cubicBezTo>
                    <a:pt x="266" y="296"/>
                    <a:pt x="266" y="296"/>
                    <a:pt x="266" y="296"/>
                  </a:cubicBezTo>
                  <a:cubicBezTo>
                    <a:pt x="262" y="182"/>
                    <a:pt x="217" y="78"/>
                    <a:pt x="145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" y="147"/>
                    <a:pt x="4" y="149"/>
                    <a:pt x="5" y="151"/>
                  </a:cubicBezTo>
                  <a:close/>
                </a:path>
              </a:pathLst>
            </a:custGeom>
            <a:gradFill>
              <a:gsLst>
                <a:gs pos="82000">
                  <a:srgbClr val="502E91"/>
                </a:gs>
                <a:gs pos="6000">
                  <a:srgbClr val="7F5ACA"/>
                </a:gs>
              </a:gsLst>
              <a:lin ang="198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68" name="Freeform 47"/>
            <p:cNvSpPr>
              <a:spLocks/>
            </p:cNvSpPr>
            <p:nvPr/>
          </p:nvSpPr>
          <p:spPr bwMode="auto">
            <a:xfrm>
              <a:off x="1135" y="1052"/>
              <a:ext cx="711" cy="635"/>
            </a:xfrm>
            <a:custGeom>
              <a:avLst/>
              <a:gdLst>
                <a:gd name="T0" fmla="*/ 153 w 300"/>
                <a:gd name="T1" fmla="*/ 261 h 268"/>
                <a:gd name="T2" fmla="*/ 92 w 300"/>
                <a:gd name="T3" fmla="*/ 167 h 268"/>
                <a:gd name="T4" fmla="*/ 194 w 300"/>
                <a:gd name="T5" fmla="*/ 65 h 268"/>
                <a:gd name="T6" fmla="*/ 296 w 300"/>
                <a:gd name="T7" fmla="*/ 167 h 268"/>
                <a:gd name="T8" fmla="*/ 289 w 300"/>
                <a:gd name="T9" fmla="*/ 205 h 268"/>
                <a:gd name="T10" fmla="*/ 300 w 300"/>
                <a:gd name="T11" fmla="*/ 204 h 268"/>
                <a:gd name="T12" fmla="*/ 300 w 300"/>
                <a:gd name="T13" fmla="*/ 0 h 268"/>
                <a:gd name="T14" fmla="*/ 0 w 300"/>
                <a:gd name="T15" fmla="*/ 124 h 268"/>
                <a:gd name="T16" fmla="*/ 144 w 300"/>
                <a:gd name="T17" fmla="*/ 268 h 268"/>
                <a:gd name="T18" fmla="*/ 153 w 300"/>
                <a:gd name="T19" fmla="*/ 261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268">
                  <a:moveTo>
                    <a:pt x="153" y="261"/>
                  </a:moveTo>
                  <a:cubicBezTo>
                    <a:pt x="117" y="245"/>
                    <a:pt x="92" y="209"/>
                    <a:pt x="92" y="167"/>
                  </a:cubicBezTo>
                  <a:cubicBezTo>
                    <a:pt x="92" y="111"/>
                    <a:pt x="138" y="65"/>
                    <a:pt x="194" y="65"/>
                  </a:cubicBezTo>
                  <a:cubicBezTo>
                    <a:pt x="250" y="65"/>
                    <a:pt x="296" y="111"/>
                    <a:pt x="296" y="167"/>
                  </a:cubicBezTo>
                  <a:cubicBezTo>
                    <a:pt x="296" y="181"/>
                    <a:pt x="293" y="193"/>
                    <a:pt x="289" y="205"/>
                  </a:cubicBezTo>
                  <a:cubicBezTo>
                    <a:pt x="292" y="205"/>
                    <a:pt x="296" y="204"/>
                    <a:pt x="300" y="204"/>
                  </a:cubicBezTo>
                  <a:cubicBezTo>
                    <a:pt x="300" y="0"/>
                    <a:pt x="300" y="0"/>
                    <a:pt x="300" y="0"/>
                  </a:cubicBezTo>
                  <a:cubicBezTo>
                    <a:pt x="184" y="4"/>
                    <a:pt x="79" y="50"/>
                    <a:pt x="0" y="124"/>
                  </a:cubicBezTo>
                  <a:cubicBezTo>
                    <a:pt x="144" y="268"/>
                    <a:pt x="144" y="268"/>
                    <a:pt x="144" y="268"/>
                  </a:cubicBezTo>
                  <a:cubicBezTo>
                    <a:pt x="147" y="266"/>
                    <a:pt x="150" y="263"/>
                    <a:pt x="153" y="261"/>
                  </a:cubicBezTo>
                  <a:close/>
                </a:path>
              </a:pathLst>
            </a:custGeom>
            <a:gradFill>
              <a:gsLst>
                <a:gs pos="26000">
                  <a:srgbClr val="F07B3A"/>
                </a:gs>
                <a:gs pos="71000">
                  <a:srgbClr val="E23310"/>
                </a:gs>
              </a:gsLst>
              <a:lin ang="165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69" name="Freeform 48"/>
            <p:cNvSpPr>
              <a:spLocks/>
            </p:cNvSpPr>
            <p:nvPr/>
          </p:nvSpPr>
          <p:spPr bwMode="auto">
            <a:xfrm>
              <a:off x="2338" y="2172"/>
              <a:ext cx="635" cy="720"/>
            </a:xfrm>
            <a:custGeom>
              <a:avLst/>
              <a:gdLst>
                <a:gd name="T0" fmla="*/ 64 w 268"/>
                <a:gd name="T1" fmla="*/ 4 h 304"/>
                <a:gd name="T2" fmla="*/ 63 w 268"/>
                <a:gd name="T3" fmla="*/ 14 h 304"/>
                <a:gd name="T4" fmla="*/ 171 w 268"/>
                <a:gd name="T5" fmla="*/ 36 h 304"/>
                <a:gd name="T6" fmla="*/ 172 w 268"/>
                <a:gd name="T7" fmla="*/ 181 h 304"/>
                <a:gd name="T8" fmla="*/ 28 w 268"/>
                <a:gd name="T9" fmla="*/ 182 h 304"/>
                <a:gd name="T10" fmla="*/ 7 w 268"/>
                <a:gd name="T11" fmla="*/ 151 h 304"/>
                <a:gd name="T12" fmla="*/ 0 w 268"/>
                <a:gd name="T13" fmla="*/ 159 h 304"/>
                <a:gd name="T14" fmla="*/ 145 w 268"/>
                <a:gd name="T15" fmla="*/ 304 h 304"/>
                <a:gd name="T16" fmla="*/ 268 w 268"/>
                <a:gd name="T17" fmla="*/ 4 h 304"/>
                <a:gd name="T18" fmla="*/ 64 w 268"/>
                <a:gd name="T19" fmla="*/ 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8" h="304">
                  <a:moveTo>
                    <a:pt x="64" y="4"/>
                  </a:moveTo>
                  <a:cubicBezTo>
                    <a:pt x="64" y="7"/>
                    <a:pt x="64" y="10"/>
                    <a:pt x="63" y="14"/>
                  </a:cubicBezTo>
                  <a:cubicBezTo>
                    <a:pt x="100" y="0"/>
                    <a:pt x="142" y="7"/>
                    <a:pt x="171" y="36"/>
                  </a:cubicBezTo>
                  <a:cubicBezTo>
                    <a:pt x="211" y="76"/>
                    <a:pt x="212" y="141"/>
                    <a:pt x="172" y="181"/>
                  </a:cubicBezTo>
                  <a:cubicBezTo>
                    <a:pt x="133" y="221"/>
                    <a:pt x="68" y="221"/>
                    <a:pt x="28" y="182"/>
                  </a:cubicBezTo>
                  <a:cubicBezTo>
                    <a:pt x="19" y="173"/>
                    <a:pt x="12" y="162"/>
                    <a:pt x="7" y="151"/>
                  </a:cubicBezTo>
                  <a:cubicBezTo>
                    <a:pt x="5" y="154"/>
                    <a:pt x="3" y="157"/>
                    <a:pt x="0" y="159"/>
                  </a:cubicBezTo>
                  <a:cubicBezTo>
                    <a:pt x="145" y="304"/>
                    <a:pt x="145" y="304"/>
                    <a:pt x="145" y="304"/>
                  </a:cubicBezTo>
                  <a:cubicBezTo>
                    <a:pt x="218" y="225"/>
                    <a:pt x="265" y="120"/>
                    <a:pt x="268" y="4"/>
                  </a:cubicBezTo>
                  <a:lnTo>
                    <a:pt x="64" y="4"/>
                  </a:lnTo>
                  <a:close/>
                </a:path>
              </a:pathLst>
            </a:custGeom>
            <a:gradFill>
              <a:gsLst>
                <a:gs pos="71000">
                  <a:srgbClr val="2E3192"/>
                </a:gs>
                <a:gs pos="18000">
                  <a:srgbClr val="595CCB"/>
                </a:gs>
              </a:gsLst>
              <a:lin ang="2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70" name="Freeform 49"/>
            <p:cNvSpPr>
              <a:spLocks/>
            </p:cNvSpPr>
            <p:nvPr/>
          </p:nvSpPr>
          <p:spPr bwMode="auto">
            <a:xfrm>
              <a:off x="787" y="2182"/>
              <a:ext cx="639" cy="717"/>
            </a:xfrm>
            <a:custGeom>
              <a:avLst/>
              <a:gdLst>
                <a:gd name="T0" fmla="*/ 262 w 270"/>
                <a:gd name="T1" fmla="*/ 148 h 303"/>
                <a:gd name="T2" fmla="*/ 170 w 270"/>
                <a:gd name="T3" fmla="*/ 210 h 303"/>
                <a:gd name="T4" fmla="*/ 66 w 270"/>
                <a:gd name="T5" fmla="*/ 109 h 303"/>
                <a:gd name="T6" fmla="*/ 166 w 270"/>
                <a:gd name="T7" fmla="*/ 6 h 303"/>
                <a:gd name="T8" fmla="*/ 205 w 270"/>
                <a:gd name="T9" fmla="*/ 13 h 303"/>
                <a:gd name="T10" fmla="*/ 204 w 270"/>
                <a:gd name="T11" fmla="*/ 0 h 303"/>
                <a:gd name="T12" fmla="*/ 0 w 270"/>
                <a:gd name="T13" fmla="*/ 0 h 303"/>
                <a:gd name="T14" fmla="*/ 126 w 270"/>
                <a:gd name="T15" fmla="*/ 303 h 303"/>
                <a:gd name="T16" fmla="*/ 270 w 270"/>
                <a:gd name="T17" fmla="*/ 158 h 303"/>
                <a:gd name="T18" fmla="*/ 262 w 270"/>
                <a:gd name="T19" fmla="*/ 148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0" h="303">
                  <a:moveTo>
                    <a:pt x="262" y="148"/>
                  </a:moveTo>
                  <a:cubicBezTo>
                    <a:pt x="246" y="184"/>
                    <a:pt x="211" y="209"/>
                    <a:pt x="170" y="210"/>
                  </a:cubicBezTo>
                  <a:cubicBezTo>
                    <a:pt x="113" y="211"/>
                    <a:pt x="67" y="166"/>
                    <a:pt x="66" y="109"/>
                  </a:cubicBezTo>
                  <a:cubicBezTo>
                    <a:pt x="65" y="53"/>
                    <a:pt x="110" y="7"/>
                    <a:pt x="166" y="6"/>
                  </a:cubicBezTo>
                  <a:cubicBezTo>
                    <a:pt x="180" y="5"/>
                    <a:pt x="193" y="8"/>
                    <a:pt x="205" y="13"/>
                  </a:cubicBezTo>
                  <a:cubicBezTo>
                    <a:pt x="205" y="8"/>
                    <a:pt x="204" y="4"/>
                    <a:pt x="2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17"/>
                    <a:pt x="51" y="223"/>
                    <a:pt x="126" y="303"/>
                  </a:cubicBezTo>
                  <a:cubicBezTo>
                    <a:pt x="270" y="158"/>
                    <a:pt x="270" y="158"/>
                    <a:pt x="270" y="158"/>
                  </a:cubicBezTo>
                  <a:cubicBezTo>
                    <a:pt x="267" y="155"/>
                    <a:pt x="265" y="152"/>
                    <a:pt x="262" y="148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rgbClr val="81C379"/>
                </a:gs>
                <a:gs pos="72000">
                  <a:srgbClr val="08927B"/>
                </a:gs>
              </a:gsLst>
              <a:lin ang="90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71" name="Freeform 50"/>
            <p:cNvSpPr>
              <a:spLocks/>
            </p:cNvSpPr>
            <p:nvPr/>
          </p:nvSpPr>
          <p:spPr bwMode="auto">
            <a:xfrm>
              <a:off x="1921" y="2603"/>
              <a:ext cx="706" cy="638"/>
            </a:xfrm>
            <a:custGeom>
              <a:avLst/>
              <a:gdLst>
                <a:gd name="T0" fmla="*/ 146 w 298"/>
                <a:gd name="T1" fmla="*/ 6 h 269"/>
                <a:gd name="T2" fmla="*/ 207 w 298"/>
                <a:gd name="T3" fmla="*/ 98 h 269"/>
                <a:gd name="T4" fmla="*/ 106 w 298"/>
                <a:gd name="T5" fmla="*/ 201 h 269"/>
                <a:gd name="T6" fmla="*/ 2 w 298"/>
                <a:gd name="T7" fmla="*/ 100 h 269"/>
                <a:gd name="T8" fmla="*/ 9 w 298"/>
                <a:gd name="T9" fmla="*/ 63 h 269"/>
                <a:gd name="T10" fmla="*/ 0 w 298"/>
                <a:gd name="T11" fmla="*/ 64 h 269"/>
                <a:gd name="T12" fmla="*/ 0 w 298"/>
                <a:gd name="T13" fmla="*/ 269 h 269"/>
                <a:gd name="T14" fmla="*/ 298 w 298"/>
                <a:gd name="T15" fmla="*/ 144 h 269"/>
                <a:gd name="T16" fmla="*/ 154 w 298"/>
                <a:gd name="T17" fmla="*/ 0 h 269"/>
                <a:gd name="T18" fmla="*/ 146 w 298"/>
                <a:gd name="T19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8" h="269">
                  <a:moveTo>
                    <a:pt x="146" y="6"/>
                  </a:moveTo>
                  <a:cubicBezTo>
                    <a:pt x="181" y="22"/>
                    <a:pt x="206" y="57"/>
                    <a:pt x="207" y="98"/>
                  </a:cubicBezTo>
                  <a:cubicBezTo>
                    <a:pt x="207" y="154"/>
                    <a:pt x="162" y="201"/>
                    <a:pt x="106" y="201"/>
                  </a:cubicBezTo>
                  <a:cubicBezTo>
                    <a:pt x="49" y="202"/>
                    <a:pt x="3" y="157"/>
                    <a:pt x="2" y="100"/>
                  </a:cubicBezTo>
                  <a:cubicBezTo>
                    <a:pt x="2" y="87"/>
                    <a:pt x="5" y="75"/>
                    <a:pt x="9" y="63"/>
                  </a:cubicBezTo>
                  <a:cubicBezTo>
                    <a:pt x="6" y="64"/>
                    <a:pt x="3" y="64"/>
                    <a:pt x="0" y="64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115" y="264"/>
                    <a:pt x="219" y="218"/>
                    <a:pt x="298" y="14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1" y="2"/>
                    <a:pt x="149" y="4"/>
                    <a:pt x="146" y="6"/>
                  </a:cubicBezTo>
                  <a:close/>
                </a:path>
              </a:pathLst>
            </a:custGeom>
            <a:gradFill>
              <a:gsLst>
                <a:gs pos="84000">
                  <a:srgbClr val="1F5066"/>
                </a:gs>
                <a:gs pos="0">
                  <a:srgbClr val="3485AA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72" name="Freeform 51"/>
            <p:cNvSpPr>
              <a:spLocks/>
            </p:cNvSpPr>
            <p:nvPr/>
          </p:nvSpPr>
          <p:spPr bwMode="auto">
            <a:xfrm>
              <a:off x="1140" y="2608"/>
              <a:ext cx="713" cy="633"/>
            </a:xfrm>
            <a:custGeom>
              <a:avLst/>
              <a:gdLst>
                <a:gd name="T0" fmla="*/ 265 w 301"/>
                <a:gd name="T1" fmla="*/ 170 h 267"/>
                <a:gd name="T2" fmla="*/ 121 w 301"/>
                <a:gd name="T3" fmla="*/ 172 h 267"/>
                <a:gd name="T4" fmla="*/ 119 w 301"/>
                <a:gd name="T5" fmla="*/ 28 h 267"/>
                <a:gd name="T6" fmla="*/ 151 w 301"/>
                <a:gd name="T7" fmla="*/ 6 h 267"/>
                <a:gd name="T8" fmla="*/ 144 w 301"/>
                <a:gd name="T9" fmla="*/ 0 h 267"/>
                <a:gd name="T10" fmla="*/ 0 w 301"/>
                <a:gd name="T11" fmla="*/ 145 h 267"/>
                <a:gd name="T12" fmla="*/ 298 w 301"/>
                <a:gd name="T13" fmla="*/ 267 h 267"/>
                <a:gd name="T14" fmla="*/ 298 w 301"/>
                <a:gd name="T15" fmla="*/ 62 h 267"/>
                <a:gd name="T16" fmla="*/ 287 w 301"/>
                <a:gd name="T17" fmla="*/ 62 h 267"/>
                <a:gd name="T18" fmla="*/ 265 w 301"/>
                <a:gd name="T19" fmla="*/ 17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1" h="267">
                  <a:moveTo>
                    <a:pt x="265" y="170"/>
                  </a:moveTo>
                  <a:cubicBezTo>
                    <a:pt x="226" y="211"/>
                    <a:pt x="161" y="212"/>
                    <a:pt x="121" y="172"/>
                  </a:cubicBezTo>
                  <a:cubicBezTo>
                    <a:pt x="80" y="133"/>
                    <a:pt x="79" y="69"/>
                    <a:pt x="119" y="28"/>
                  </a:cubicBezTo>
                  <a:cubicBezTo>
                    <a:pt x="128" y="18"/>
                    <a:pt x="139" y="11"/>
                    <a:pt x="151" y="6"/>
                  </a:cubicBezTo>
                  <a:cubicBezTo>
                    <a:pt x="149" y="4"/>
                    <a:pt x="146" y="2"/>
                    <a:pt x="144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79" y="218"/>
                    <a:pt x="183" y="263"/>
                    <a:pt x="298" y="267"/>
                  </a:cubicBezTo>
                  <a:cubicBezTo>
                    <a:pt x="298" y="62"/>
                    <a:pt x="298" y="62"/>
                    <a:pt x="298" y="62"/>
                  </a:cubicBezTo>
                  <a:cubicBezTo>
                    <a:pt x="294" y="62"/>
                    <a:pt x="290" y="62"/>
                    <a:pt x="287" y="62"/>
                  </a:cubicBezTo>
                  <a:cubicBezTo>
                    <a:pt x="301" y="98"/>
                    <a:pt x="294" y="140"/>
                    <a:pt x="265" y="170"/>
                  </a:cubicBezTo>
                  <a:close/>
                </a:path>
              </a:pathLst>
            </a:custGeom>
            <a:gradFill>
              <a:gsLst>
                <a:gs pos="0">
                  <a:srgbClr val="1199FF"/>
                </a:gs>
                <a:gs pos="59000">
                  <a:srgbClr val="0067B4"/>
                </a:gs>
              </a:gsLst>
              <a:lin ang="72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73" name="Freeform 52"/>
            <p:cNvSpPr>
              <a:spLocks/>
            </p:cNvSpPr>
            <p:nvPr/>
          </p:nvSpPr>
          <p:spPr bwMode="auto">
            <a:xfrm>
              <a:off x="1939" y="1154"/>
              <a:ext cx="501" cy="497"/>
            </a:xfrm>
            <a:custGeom>
              <a:avLst/>
              <a:gdLst>
                <a:gd name="T0" fmla="*/ 204 w 204"/>
                <a:gd name="T1" fmla="*/ 102 h 202"/>
                <a:gd name="T2" fmla="*/ 102 w 204"/>
                <a:gd name="T3" fmla="*/ 0 h 202"/>
                <a:gd name="T4" fmla="*/ 0 w 204"/>
                <a:gd name="T5" fmla="*/ 102 h 202"/>
                <a:gd name="T6" fmla="*/ 16 w 204"/>
                <a:gd name="T7" fmla="*/ 158 h 202"/>
                <a:gd name="T8" fmla="*/ 123 w 204"/>
                <a:gd name="T9" fmla="*/ 202 h 202"/>
                <a:gd name="T10" fmla="*/ 204 w 204"/>
                <a:gd name="T11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202">
                  <a:moveTo>
                    <a:pt x="204" y="102"/>
                  </a:moveTo>
                  <a:cubicBezTo>
                    <a:pt x="204" y="46"/>
                    <a:pt x="158" y="0"/>
                    <a:pt x="102" y="0"/>
                  </a:cubicBezTo>
                  <a:cubicBezTo>
                    <a:pt x="46" y="0"/>
                    <a:pt x="0" y="46"/>
                    <a:pt x="0" y="102"/>
                  </a:cubicBezTo>
                  <a:cubicBezTo>
                    <a:pt x="0" y="123"/>
                    <a:pt x="6" y="142"/>
                    <a:pt x="16" y="158"/>
                  </a:cubicBezTo>
                  <a:cubicBezTo>
                    <a:pt x="56" y="164"/>
                    <a:pt x="92" y="180"/>
                    <a:pt x="123" y="202"/>
                  </a:cubicBezTo>
                  <a:cubicBezTo>
                    <a:pt x="169" y="192"/>
                    <a:pt x="204" y="151"/>
                    <a:pt x="204" y="1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1D85"/>
                </a:gs>
                <a:gs pos="62000">
                  <a:srgbClr val="7F1358"/>
                </a:gs>
              </a:gsLst>
              <a:lin ang="180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74" name="Freeform 53"/>
            <p:cNvSpPr>
              <a:spLocks/>
            </p:cNvSpPr>
            <p:nvPr/>
          </p:nvSpPr>
          <p:spPr bwMode="auto">
            <a:xfrm>
              <a:off x="1337" y="1192"/>
              <a:ext cx="504" cy="484"/>
            </a:xfrm>
            <a:custGeom>
              <a:avLst/>
              <a:gdLst>
                <a:gd name="T0" fmla="*/ 102 w 204"/>
                <a:gd name="T1" fmla="*/ 0 h 196"/>
                <a:gd name="T2" fmla="*/ 0 w 204"/>
                <a:gd name="T3" fmla="*/ 102 h 196"/>
                <a:gd name="T4" fmla="*/ 61 w 204"/>
                <a:gd name="T5" fmla="*/ 196 h 196"/>
                <a:gd name="T6" fmla="*/ 197 w 204"/>
                <a:gd name="T7" fmla="*/ 140 h 196"/>
                <a:gd name="T8" fmla="*/ 204 w 204"/>
                <a:gd name="T9" fmla="*/ 102 h 196"/>
                <a:gd name="T10" fmla="*/ 102 w 204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196">
                  <a:moveTo>
                    <a:pt x="102" y="0"/>
                  </a:moveTo>
                  <a:cubicBezTo>
                    <a:pt x="46" y="0"/>
                    <a:pt x="0" y="46"/>
                    <a:pt x="0" y="102"/>
                  </a:cubicBezTo>
                  <a:cubicBezTo>
                    <a:pt x="0" y="144"/>
                    <a:pt x="25" y="180"/>
                    <a:pt x="61" y="196"/>
                  </a:cubicBezTo>
                  <a:cubicBezTo>
                    <a:pt x="99" y="165"/>
                    <a:pt x="146" y="145"/>
                    <a:pt x="197" y="140"/>
                  </a:cubicBezTo>
                  <a:cubicBezTo>
                    <a:pt x="201" y="128"/>
                    <a:pt x="204" y="116"/>
                    <a:pt x="204" y="102"/>
                  </a:cubicBezTo>
                  <a:cubicBezTo>
                    <a:pt x="204" y="46"/>
                    <a:pt x="158" y="0"/>
                    <a:pt x="102" y="0"/>
                  </a:cubicBezTo>
                  <a:close/>
                </a:path>
              </a:pathLst>
            </a:custGeom>
            <a:gradFill>
              <a:gsLst>
                <a:gs pos="0">
                  <a:srgbClr val="ED7C3D"/>
                </a:gs>
                <a:gs pos="91000">
                  <a:srgbClr val="E23310"/>
                </a:gs>
              </a:gsLst>
              <a:lin ang="165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75" name="Freeform 54"/>
            <p:cNvSpPr>
              <a:spLocks/>
            </p:cNvSpPr>
            <p:nvPr/>
          </p:nvSpPr>
          <p:spPr bwMode="auto">
            <a:xfrm>
              <a:off x="919" y="1585"/>
              <a:ext cx="488" cy="523"/>
            </a:xfrm>
            <a:custGeom>
              <a:avLst/>
              <a:gdLst>
                <a:gd name="T0" fmla="*/ 40 w 206"/>
                <a:gd name="T1" fmla="*/ 40 h 221"/>
                <a:gd name="T2" fmla="*/ 40 w 206"/>
                <a:gd name="T3" fmla="*/ 184 h 221"/>
                <a:gd name="T4" fmla="*/ 149 w 206"/>
                <a:gd name="T5" fmla="*/ 207 h 221"/>
                <a:gd name="T6" fmla="*/ 206 w 206"/>
                <a:gd name="T7" fmla="*/ 73 h 221"/>
                <a:gd name="T8" fmla="*/ 184 w 206"/>
                <a:gd name="T9" fmla="*/ 40 h 221"/>
                <a:gd name="T10" fmla="*/ 40 w 206"/>
                <a:gd name="T11" fmla="*/ 4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221">
                  <a:moveTo>
                    <a:pt x="40" y="40"/>
                  </a:moveTo>
                  <a:cubicBezTo>
                    <a:pt x="0" y="80"/>
                    <a:pt x="0" y="144"/>
                    <a:pt x="40" y="184"/>
                  </a:cubicBezTo>
                  <a:cubicBezTo>
                    <a:pt x="69" y="214"/>
                    <a:pt x="113" y="221"/>
                    <a:pt x="149" y="207"/>
                  </a:cubicBezTo>
                  <a:cubicBezTo>
                    <a:pt x="155" y="156"/>
                    <a:pt x="175" y="110"/>
                    <a:pt x="206" y="73"/>
                  </a:cubicBezTo>
                  <a:cubicBezTo>
                    <a:pt x="201" y="61"/>
                    <a:pt x="194" y="50"/>
                    <a:pt x="184" y="40"/>
                  </a:cubicBezTo>
                  <a:cubicBezTo>
                    <a:pt x="144" y="0"/>
                    <a:pt x="80" y="0"/>
                    <a:pt x="40" y="40"/>
                  </a:cubicBezTo>
                  <a:close/>
                </a:path>
              </a:pathLst>
            </a:custGeom>
            <a:gradFill>
              <a:gsLst>
                <a:gs pos="0">
                  <a:srgbClr val="F8951D"/>
                </a:gs>
                <a:gs pos="91000">
                  <a:srgbClr val="E47E0E"/>
                </a:gs>
              </a:gsLst>
              <a:lin ang="165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76" name="Freeform 55"/>
            <p:cNvSpPr>
              <a:spLocks/>
            </p:cNvSpPr>
            <p:nvPr/>
          </p:nvSpPr>
          <p:spPr bwMode="auto">
            <a:xfrm>
              <a:off x="930" y="2188"/>
              <a:ext cx="478" cy="501"/>
            </a:xfrm>
            <a:custGeom>
              <a:avLst/>
              <a:gdLst>
                <a:gd name="T0" fmla="*/ 1 w 197"/>
                <a:gd name="T1" fmla="*/ 104 h 206"/>
                <a:gd name="T2" fmla="*/ 105 w 197"/>
                <a:gd name="T3" fmla="*/ 205 h 206"/>
                <a:gd name="T4" fmla="*/ 197 w 197"/>
                <a:gd name="T5" fmla="*/ 143 h 206"/>
                <a:gd name="T6" fmla="*/ 140 w 197"/>
                <a:gd name="T7" fmla="*/ 8 h 206"/>
                <a:gd name="T8" fmla="*/ 101 w 197"/>
                <a:gd name="T9" fmla="*/ 1 h 206"/>
                <a:gd name="T10" fmla="*/ 1 w 197"/>
                <a:gd name="T11" fmla="*/ 104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206">
                  <a:moveTo>
                    <a:pt x="1" y="104"/>
                  </a:moveTo>
                  <a:cubicBezTo>
                    <a:pt x="2" y="161"/>
                    <a:pt x="48" y="206"/>
                    <a:pt x="105" y="205"/>
                  </a:cubicBezTo>
                  <a:cubicBezTo>
                    <a:pt x="146" y="204"/>
                    <a:pt x="181" y="179"/>
                    <a:pt x="197" y="143"/>
                  </a:cubicBezTo>
                  <a:cubicBezTo>
                    <a:pt x="166" y="105"/>
                    <a:pt x="145" y="59"/>
                    <a:pt x="140" y="8"/>
                  </a:cubicBezTo>
                  <a:cubicBezTo>
                    <a:pt x="128" y="3"/>
                    <a:pt x="115" y="0"/>
                    <a:pt x="101" y="1"/>
                  </a:cubicBezTo>
                  <a:cubicBezTo>
                    <a:pt x="45" y="2"/>
                    <a:pt x="0" y="48"/>
                    <a:pt x="1" y="104"/>
                  </a:cubicBezTo>
                  <a:close/>
                </a:path>
              </a:pathLst>
            </a:custGeom>
            <a:gradFill>
              <a:gsLst>
                <a:gs pos="22000">
                  <a:srgbClr val="81C379"/>
                </a:gs>
                <a:gs pos="77000">
                  <a:srgbClr val="008F7B"/>
                </a:gs>
              </a:gsLst>
              <a:lin ang="90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77" name="Freeform 56"/>
            <p:cNvSpPr>
              <a:spLocks/>
            </p:cNvSpPr>
            <p:nvPr/>
          </p:nvSpPr>
          <p:spPr bwMode="auto">
            <a:xfrm>
              <a:off x="1325" y="2623"/>
              <a:ext cx="532" cy="493"/>
            </a:xfrm>
            <a:custGeom>
              <a:avLst/>
              <a:gdLst>
                <a:gd name="T0" fmla="*/ 42 w 222"/>
                <a:gd name="T1" fmla="*/ 166 h 206"/>
                <a:gd name="T2" fmla="*/ 186 w 222"/>
                <a:gd name="T3" fmla="*/ 164 h 206"/>
                <a:gd name="T4" fmla="*/ 208 w 222"/>
                <a:gd name="T5" fmla="*/ 56 h 206"/>
                <a:gd name="T6" fmla="*/ 72 w 222"/>
                <a:gd name="T7" fmla="*/ 0 h 206"/>
                <a:gd name="T8" fmla="*/ 40 w 222"/>
                <a:gd name="T9" fmla="*/ 22 h 206"/>
                <a:gd name="T10" fmla="*/ 42 w 222"/>
                <a:gd name="T11" fmla="*/ 16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206">
                  <a:moveTo>
                    <a:pt x="42" y="166"/>
                  </a:moveTo>
                  <a:cubicBezTo>
                    <a:pt x="82" y="206"/>
                    <a:pt x="147" y="205"/>
                    <a:pt x="186" y="164"/>
                  </a:cubicBezTo>
                  <a:cubicBezTo>
                    <a:pt x="215" y="134"/>
                    <a:pt x="222" y="92"/>
                    <a:pt x="208" y="56"/>
                  </a:cubicBezTo>
                  <a:cubicBezTo>
                    <a:pt x="156" y="50"/>
                    <a:pt x="110" y="30"/>
                    <a:pt x="72" y="0"/>
                  </a:cubicBezTo>
                  <a:cubicBezTo>
                    <a:pt x="60" y="5"/>
                    <a:pt x="49" y="12"/>
                    <a:pt x="40" y="22"/>
                  </a:cubicBezTo>
                  <a:cubicBezTo>
                    <a:pt x="0" y="63"/>
                    <a:pt x="1" y="127"/>
                    <a:pt x="42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199FF"/>
                </a:gs>
                <a:gs pos="90000">
                  <a:srgbClr val="0067B4"/>
                </a:gs>
              </a:gsLst>
              <a:lin ang="72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78" name="Freeform 57"/>
            <p:cNvSpPr>
              <a:spLocks/>
            </p:cNvSpPr>
            <p:nvPr/>
          </p:nvSpPr>
          <p:spPr bwMode="auto">
            <a:xfrm>
              <a:off x="1922" y="2615"/>
              <a:ext cx="498" cy="475"/>
            </a:xfrm>
            <a:custGeom>
              <a:avLst/>
              <a:gdLst>
                <a:gd name="T0" fmla="*/ 104 w 205"/>
                <a:gd name="T1" fmla="*/ 195 h 196"/>
                <a:gd name="T2" fmla="*/ 205 w 205"/>
                <a:gd name="T3" fmla="*/ 92 h 196"/>
                <a:gd name="T4" fmla="*/ 144 w 205"/>
                <a:gd name="T5" fmla="*/ 0 h 196"/>
                <a:gd name="T6" fmla="*/ 7 w 205"/>
                <a:gd name="T7" fmla="*/ 57 h 196"/>
                <a:gd name="T8" fmla="*/ 0 w 205"/>
                <a:gd name="T9" fmla="*/ 94 h 196"/>
                <a:gd name="T10" fmla="*/ 104 w 205"/>
                <a:gd name="T11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96">
                  <a:moveTo>
                    <a:pt x="104" y="195"/>
                  </a:moveTo>
                  <a:cubicBezTo>
                    <a:pt x="160" y="195"/>
                    <a:pt x="205" y="148"/>
                    <a:pt x="205" y="92"/>
                  </a:cubicBezTo>
                  <a:cubicBezTo>
                    <a:pt x="204" y="51"/>
                    <a:pt x="179" y="16"/>
                    <a:pt x="144" y="0"/>
                  </a:cubicBezTo>
                  <a:cubicBezTo>
                    <a:pt x="106" y="32"/>
                    <a:pt x="59" y="52"/>
                    <a:pt x="7" y="57"/>
                  </a:cubicBezTo>
                  <a:cubicBezTo>
                    <a:pt x="3" y="69"/>
                    <a:pt x="0" y="81"/>
                    <a:pt x="0" y="94"/>
                  </a:cubicBezTo>
                  <a:cubicBezTo>
                    <a:pt x="1" y="151"/>
                    <a:pt x="47" y="196"/>
                    <a:pt x="104" y="195"/>
                  </a:cubicBezTo>
                  <a:close/>
                </a:path>
              </a:pathLst>
            </a:custGeom>
            <a:gradFill>
              <a:gsLst>
                <a:gs pos="84000">
                  <a:srgbClr val="1F5066"/>
                </a:gs>
                <a:gs pos="0">
                  <a:srgbClr val="3485AA"/>
                </a:gs>
              </a:gsLst>
              <a:lin ang="6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79" name="Freeform 58"/>
            <p:cNvSpPr>
              <a:spLocks/>
            </p:cNvSpPr>
            <p:nvPr/>
          </p:nvSpPr>
          <p:spPr bwMode="auto">
            <a:xfrm>
              <a:off x="2355" y="2172"/>
              <a:ext cx="486" cy="524"/>
            </a:xfrm>
            <a:custGeom>
              <a:avLst/>
              <a:gdLst>
                <a:gd name="T0" fmla="*/ 165 w 205"/>
                <a:gd name="T1" fmla="*/ 181 h 221"/>
                <a:gd name="T2" fmla="*/ 164 w 205"/>
                <a:gd name="T3" fmla="*/ 36 h 221"/>
                <a:gd name="T4" fmla="*/ 56 w 205"/>
                <a:gd name="T5" fmla="*/ 14 h 221"/>
                <a:gd name="T6" fmla="*/ 0 w 205"/>
                <a:gd name="T7" fmla="*/ 151 h 221"/>
                <a:gd name="T8" fmla="*/ 21 w 205"/>
                <a:gd name="T9" fmla="*/ 182 h 221"/>
                <a:gd name="T10" fmla="*/ 165 w 205"/>
                <a:gd name="T11" fmla="*/ 18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221">
                  <a:moveTo>
                    <a:pt x="165" y="181"/>
                  </a:moveTo>
                  <a:cubicBezTo>
                    <a:pt x="205" y="141"/>
                    <a:pt x="204" y="76"/>
                    <a:pt x="164" y="36"/>
                  </a:cubicBezTo>
                  <a:cubicBezTo>
                    <a:pt x="135" y="7"/>
                    <a:pt x="93" y="0"/>
                    <a:pt x="56" y="14"/>
                  </a:cubicBezTo>
                  <a:cubicBezTo>
                    <a:pt x="51" y="66"/>
                    <a:pt x="31" y="113"/>
                    <a:pt x="0" y="151"/>
                  </a:cubicBezTo>
                  <a:cubicBezTo>
                    <a:pt x="5" y="162"/>
                    <a:pt x="12" y="173"/>
                    <a:pt x="21" y="182"/>
                  </a:cubicBezTo>
                  <a:cubicBezTo>
                    <a:pt x="61" y="221"/>
                    <a:pt x="126" y="221"/>
                    <a:pt x="165" y="181"/>
                  </a:cubicBezTo>
                  <a:close/>
                </a:path>
              </a:pathLst>
            </a:custGeom>
            <a:gradFill>
              <a:gsLst>
                <a:gs pos="84000">
                  <a:srgbClr val="2E3192"/>
                </a:gs>
                <a:gs pos="5000">
                  <a:srgbClr val="595CCB"/>
                </a:gs>
              </a:gsLst>
              <a:lin ang="3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80" name="Freeform 59"/>
            <p:cNvSpPr>
              <a:spLocks/>
            </p:cNvSpPr>
            <p:nvPr/>
          </p:nvSpPr>
          <p:spPr bwMode="auto">
            <a:xfrm>
              <a:off x="2355" y="1613"/>
              <a:ext cx="474" cy="494"/>
            </a:xfrm>
            <a:custGeom>
              <a:avLst/>
              <a:gdLst>
                <a:gd name="T0" fmla="*/ 196 w 196"/>
                <a:gd name="T1" fmla="*/ 102 h 204"/>
                <a:gd name="T2" fmla="*/ 94 w 196"/>
                <a:gd name="T3" fmla="*/ 0 h 204"/>
                <a:gd name="T4" fmla="*/ 0 w 196"/>
                <a:gd name="T5" fmla="*/ 61 h 204"/>
                <a:gd name="T6" fmla="*/ 56 w 196"/>
                <a:gd name="T7" fmla="*/ 197 h 204"/>
                <a:gd name="T8" fmla="*/ 93 w 196"/>
                <a:gd name="T9" fmla="*/ 204 h 204"/>
                <a:gd name="T10" fmla="*/ 196 w 196"/>
                <a:gd name="T11" fmla="*/ 10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04">
                  <a:moveTo>
                    <a:pt x="196" y="102"/>
                  </a:moveTo>
                  <a:cubicBezTo>
                    <a:pt x="196" y="46"/>
                    <a:pt x="151" y="0"/>
                    <a:pt x="94" y="0"/>
                  </a:cubicBezTo>
                  <a:cubicBezTo>
                    <a:pt x="52" y="0"/>
                    <a:pt x="16" y="25"/>
                    <a:pt x="0" y="61"/>
                  </a:cubicBezTo>
                  <a:cubicBezTo>
                    <a:pt x="31" y="99"/>
                    <a:pt x="51" y="146"/>
                    <a:pt x="56" y="197"/>
                  </a:cubicBezTo>
                  <a:cubicBezTo>
                    <a:pt x="68" y="201"/>
                    <a:pt x="80" y="204"/>
                    <a:pt x="93" y="204"/>
                  </a:cubicBezTo>
                  <a:cubicBezTo>
                    <a:pt x="150" y="204"/>
                    <a:pt x="196" y="159"/>
                    <a:pt x="196" y="102"/>
                  </a:cubicBezTo>
                  <a:close/>
                </a:path>
              </a:pathLst>
            </a:custGeom>
            <a:gradFill>
              <a:gsLst>
                <a:gs pos="69000">
                  <a:srgbClr val="502E91"/>
                </a:gs>
                <a:gs pos="6000">
                  <a:srgbClr val="7F5ACA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  <p:sp>
          <p:nvSpPr>
            <p:cNvPr id="1181" name="Oval 60"/>
            <p:cNvSpPr>
              <a:spLocks noChangeArrowheads="1"/>
            </p:cNvSpPr>
            <p:nvPr/>
          </p:nvSpPr>
          <p:spPr bwMode="auto">
            <a:xfrm>
              <a:off x="1519" y="1784"/>
              <a:ext cx="722" cy="725"/>
            </a:xfrm>
            <a:prstGeom prst="ellipse">
              <a:avLst/>
            </a:prstGeom>
            <a:solidFill>
              <a:srgbClr val="ADA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endParaRPr>
            </a:p>
          </p:txBody>
        </p:sp>
      </p:grpSp>
      <p:pic>
        <p:nvPicPr>
          <p:cNvPr id="1046" name="needle_point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8669">
            <a:off x="4779154" y="2174252"/>
            <a:ext cx="2562888" cy="256288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260150" y="255893"/>
            <a:ext cx="2708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Promueva la participación bilateral entre las personas que influya.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29874" y="1622905"/>
            <a:ext cx="267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Sea un modelo de carácter coherente.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549922" y="4269645"/>
            <a:ext cx="211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Use comunicación sincera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863AA">
                  <a:lumMod val="50000"/>
                </a:srgbClr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43083" y="6041387"/>
            <a:ext cx="2725390" cy="338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Valore la transparencia.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590708" y="5986599"/>
            <a:ext cx="2285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Sea un modelo de humildad.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621220" y="4411627"/>
            <a:ext cx="212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Demuestre su apoyo a otros.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775837" y="1622502"/>
            <a:ext cx="2410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Cumpla sus promesas.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668070" y="286627"/>
            <a:ext cx="2326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Adopte una actitud de servicio.</a:t>
            </a:r>
          </a:p>
        </p:txBody>
      </p:sp>
    </p:spTree>
    <p:extLst>
      <p:ext uri="{BB962C8B-B14F-4D97-AF65-F5344CB8AC3E}">
        <p14:creationId xmlns:p14="http://schemas.microsoft.com/office/powerpoint/2010/main" val="184035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4800000">
                                      <p:cBhvr>
                                        <p:cTn id="21" dur="9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00000">
                                      <p:cBhvr>
                                        <p:cTn id="33" dur="8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1400000">
                                      <p:cBhvr>
                                        <p:cTn id="45" dur="7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4500000">
                                      <p:cBhvr>
                                        <p:cTn id="57" dur="6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1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7200000">
                                      <p:cBhvr>
                                        <p:cTn id="69" dur="7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8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4500000">
                                      <p:cBhvr>
                                        <p:cTn id="81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1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4400000">
                                      <p:cBhvr>
                                        <p:cTn id="93" dur="12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1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1053" grpId="0" animBg="1"/>
      <p:bldP spid="1054" grpId="0" animBg="1"/>
      <p:bldP spid="1055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53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BCD94A-B4BA-45BA-9E67-21D91C33F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0"/>
            <a:ext cx="9997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56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CBC4908-B48D-4B52-8ECE-3B9A4CDE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80" y="0"/>
            <a:ext cx="9733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64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39" y="0"/>
            <a:ext cx="9701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84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5001" y="4191001"/>
            <a:ext cx="51816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Times New Roman" pitchFamily="18" charset="0"/>
              </a:rPr>
              <a:t>Tienes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Times New Roman" pitchFamily="18" charset="0"/>
              </a:rPr>
              <a:t> que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Times New Roman" pitchFamily="18" charset="0"/>
              </a:rPr>
              <a:t>ver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Times New Roman" pitchFamily="18" charset="0"/>
              </a:rPr>
              <a:t>tu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Times New Roman" pitchFamily="18" charset="0"/>
              </a:rPr>
              <a:t> valor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Times New Roman" pitchFamily="18" charset="0"/>
              </a:rPr>
              <a:t>y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Times New Roman" pitchFamily="18" charset="0"/>
              </a:rPr>
              <a:t>darte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Times New Roman" pitchFamily="18" charset="0"/>
              </a:rPr>
              <a:t>más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+mn-ea"/>
                <a:cs typeface="Times New Roman" pitchFamily="18" charset="0"/>
              </a:rPr>
              <a:t> valor</a:t>
            </a:r>
          </a:p>
        </p:txBody>
      </p:sp>
    </p:spTree>
    <p:extLst>
      <p:ext uri="{BB962C8B-B14F-4D97-AF65-F5344CB8AC3E}">
        <p14:creationId xmlns:p14="http://schemas.microsoft.com/office/powerpoint/2010/main" val="21736921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2_Preparacion de un tema">
  <a:themeElements>
    <a:clrScheme name="Preparacion de un 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paracion de un tema">
      <a:majorFont>
        <a:latin typeface="Bernard MT Condense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4450" cap="flat" cmpd="sng" algn="ctr">
          <a:solidFill>
            <a:srgbClr val="CC0000"/>
          </a:solidFill>
          <a:prstDash val="solid"/>
          <a:round/>
          <a:headEnd type="none" w="med" len="med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4450" cap="flat" cmpd="sng" algn="ctr">
          <a:solidFill>
            <a:srgbClr val="CC0000"/>
          </a:solidFill>
          <a:prstDash val="solid"/>
          <a:round/>
          <a:headEnd type="none" w="med" len="med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paracion de un 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aracion de un tem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aracion de un tem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aracion de un tem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aracion de un tem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aracion de un tem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Back to School Layout">
  <a:themeElements>
    <a:clrScheme name="book_organize_it">
      <a:dk1>
        <a:sysClr val="windowText" lastClr="000000"/>
      </a:dk1>
      <a:lt1>
        <a:sysClr val="window" lastClr="FFFFFF"/>
      </a:lt1>
      <a:dk2>
        <a:srgbClr val="505050"/>
      </a:dk2>
      <a:lt2>
        <a:srgbClr val="579E26"/>
      </a:lt2>
      <a:accent1>
        <a:srgbClr val="394D55"/>
      </a:accent1>
      <a:accent2>
        <a:srgbClr val="D38D5E"/>
      </a:accent2>
      <a:accent3>
        <a:srgbClr val="BD0000"/>
      </a:accent3>
      <a:accent4>
        <a:srgbClr val="3863AA"/>
      </a:accent4>
      <a:accent5>
        <a:srgbClr val="FCEB64"/>
      </a:accent5>
      <a:accent6>
        <a:srgbClr val="22AFD0"/>
      </a:accent6>
      <a:hlink>
        <a:srgbClr val="BFBFBF"/>
      </a:hlink>
      <a:folHlink>
        <a:srgbClr val="595959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816</Words>
  <Application>Microsoft Office PowerPoint</Application>
  <PresentationFormat>Panorámica</PresentationFormat>
  <Paragraphs>111</Paragraphs>
  <Slides>53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9</vt:i4>
      </vt:variant>
      <vt:variant>
        <vt:lpstr>Títulos de diapositiva</vt:lpstr>
      </vt:variant>
      <vt:variant>
        <vt:i4>53</vt:i4>
      </vt:variant>
    </vt:vector>
  </HeadingPairs>
  <TitlesOfParts>
    <vt:vector size="79" baseType="lpstr">
      <vt:lpstr>Arial</vt:lpstr>
      <vt:lpstr>Bernard MT Condensed</vt:lpstr>
      <vt:lpstr>Calibri</vt:lpstr>
      <vt:lpstr>Calibri Light</vt:lpstr>
      <vt:lpstr>Cambria</vt:lpstr>
      <vt:lpstr>Century Gothic</vt:lpstr>
      <vt:lpstr>Century Schoolbook</vt:lpstr>
      <vt:lpstr>Franklin Gothic Demi Cond</vt:lpstr>
      <vt:lpstr>Franklin Gothic Medium</vt:lpstr>
      <vt:lpstr>Gabriola</vt:lpstr>
      <vt:lpstr>Impact</vt:lpstr>
      <vt:lpstr>Segoe UI</vt:lpstr>
      <vt:lpstr>Segoe UI Light</vt:lpstr>
      <vt:lpstr>Tahoma</vt:lpstr>
      <vt:lpstr>Times New Roman</vt:lpstr>
      <vt:lpstr>Wingdings</vt:lpstr>
      <vt:lpstr>Wingdings 2</vt:lpstr>
      <vt:lpstr>Tema de Office</vt:lpstr>
      <vt:lpstr>6_Tema de Office</vt:lpstr>
      <vt:lpstr>2_Office Theme</vt:lpstr>
      <vt:lpstr>9_Office Theme</vt:lpstr>
      <vt:lpstr>2_HDOfficeLightV0</vt:lpstr>
      <vt:lpstr>1_Tema de Office</vt:lpstr>
      <vt:lpstr>32_Preparacion de un tema</vt:lpstr>
      <vt:lpstr>Office Theme</vt:lpstr>
      <vt:lpstr>Back to School Layout</vt:lpstr>
      <vt:lpstr>Presentación de PowerPoint</vt:lpstr>
      <vt:lpstr>Presentación de PowerPoint</vt:lpstr>
      <vt:lpstr>Presentación de PowerPoint</vt:lpstr>
      <vt:lpstr>Verdades con respecto al  Coaching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Liderar el cambio puede ser difícil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¿QUE ES COACHING ? </vt:lpstr>
      <vt:lpstr>¿EN QUE SE BASA EL COACHING ? </vt:lpstr>
      <vt:lpstr>Verdades con respecto al  Coaching</vt:lpstr>
      <vt:lpstr>Presentación de PowerPoint</vt:lpstr>
      <vt:lpstr>Presentación de PowerPoint</vt:lpstr>
      <vt:lpstr>Presentación de PowerPoint</vt:lpstr>
      <vt:lpstr>Ejemplos de resultados del Coaching</vt:lpstr>
      <vt:lpstr>Presentación de PowerPoint</vt:lpstr>
      <vt:lpstr>Presentación de PowerPoint</vt:lpstr>
      <vt:lpstr>¿Qué hace un Coach?  </vt:lpstr>
      <vt:lpstr>¿Qué hace un Coach?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Duran</dc:creator>
  <cp:lastModifiedBy>Carlos Duran</cp:lastModifiedBy>
  <cp:revision>7</cp:revision>
  <dcterms:created xsi:type="dcterms:W3CDTF">2020-08-27T00:21:19Z</dcterms:created>
  <dcterms:modified xsi:type="dcterms:W3CDTF">2020-08-27T19:54:59Z</dcterms:modified>
</cp:coreProperties>
</file>