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  <p:sldMasterId id="2147483910" r:id="rId2"/>
    <p:sldMasterId id="2147483922" r:id="rId3"/>
    <p:sldMasterId id="2147483934" r:id="rId4"/>
    <p:sldMasterId id="2147484024" r:id="rId5"/>
    <p:sldMasterId id="2147484036" r:id="rId6"/>
    <p:sldMasterId id="2147484048" r:id="rId7"/>
    <p:sldMasterId id="2147484060" r:id="rId8"/>
    <p:sldMasterId id="2147484084" r:id="rId9"/>
    <p:sldMasterId id="2147484096" r:id="rId10"/>
    <p:sldMasterId id="2147484108" r:id="rId11"/>
    <p:sldMasterId id="2147484120" r:id="rId12"/>
    <p:sldMasterId id="2147484132" r:id="rId13"/>
    <p:sldMasterId id="2147484144" r:id="rId14"/>
  </p:sldMasterIdLst>
  <p:notesMasterIdLst>
    <p:notesMasterId r:id="rId59"/>
  </p:notesMasterIdLst>
  <p:sldIdLst>
    <p:sldId id="300" r:id="rId15"/>
    <p:sldId id="258" r:id="rId16"/>
    <p:sldId id="324" r:id="rId17"/>
    <p:sldId id="256" r:id="rId18"/>
    <p:sldId id="318" r:id="rId19"/>
    <p:sldId id="299" r:id="rId20"/>
    <p:sldId id="308" r:id="rId21"/>
    <p:sldId id="317" r:id="rId22"/>
    <p:sldId id="301" r:id="rId23"/>
    <p:sldId id="302" r:id="rId24"/>
    <p:sldId id="303" r:id="rId25"/>
    <p:sldId id="319" r:id="rId26"/>
    <p:sldId id="323" r:id="rId27"/>
    <p:sldId id="305" r:id="rId28"/>
    <p:sldId id="322" r:id="rId29"/>
    <p:sldId id="306" r:id="rId30"/>
    <p:sldId id="307" r:id="rId31"/>
    <p:sldId id="321" r:id="rId32"/>
    <p:sldId id="309" r:id="rId33"/>
    <p:sldId id="316" r:id="rId34"/>
    <p:sldId id="310" r:id="rId35"/>
    <p:sldId id="326" r:id="rId36"/>
    <p:sldId id="311" r:id="rId37"/>
    <p:sldId id="327" r:id="rId38"/>
    <p:sldId id="328" r:id="rId39"/>
    <p:sldId id="329" r:id="rId40"/>
    <p:sldId id="330" r:id="rId41"/>
    <p:sldId id="331" r:id="rId42"/>
    <p:sldId id="332" r:id="rId43"/>
    <p:sldId id="312" r:id="rId44"/>
    <p:sldId id="320" r:id="rId45"/>
    <p:sldId id="313" r:id="rId46"/>
    <p:sldId id="314" r:id="rId47"/>
    <p:sldId id="268" r:id="rId48"/>
    <p:sldId id="279" r:id="rId49"/>
    <p:sldId id="280" r:id="rId50"/>
    <p:sldId id="266" r:id="rId51"/>
    <p:sldId id="285" r:id="rId52"/>
    <p:sldId id="286" r:id="rId53"/>
    <p:sldId id="287" r:id="rId54"/>
    <p:sldId id="288" r:id="rId55"/>
    <p:sldId id="289" r:id="rId56"/>
    <p:sldId id="290" r:id="rId57"/>
    <p:sldId id="291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/>
  </p:normalViewPr>
  <p:slideViewPr>
    <p:cSldViewPr snapToGrid="0">
      <p:cViewPr varScale="1">
        <p:scale>
          <a:sx n="81" d="100"/>
          <a:sy n="81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9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86565-5B8D-4F4B-83D0-B24AA3EFA050}" type="datetimeFigureOut">
              <a:rPr lang="es-CO" smtClean="0"/>
              <a:t>07/05/2020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B0240-E07B-4A03-976A-D8F63FA46AB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1152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019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935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4734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78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449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361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3187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5543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5744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1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2035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297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111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20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027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5629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177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693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7763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71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620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156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648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865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0961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529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91848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451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786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128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124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8739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031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540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5464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696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064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584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333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469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9598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91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5506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949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9245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017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794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0496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394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829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019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694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41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18794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294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256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10622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6016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06757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4750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15803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6538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2903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84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02646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24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59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664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61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79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12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02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85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83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48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93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05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52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88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59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01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697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56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5/7/2020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414206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5/7/2020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975842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5/7/2020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95839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5/7/2020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460812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5/7/2020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285825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5/7/2020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591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5/7/2020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80865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5/7/2020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20975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5/7/2020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893382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5/7/2020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329458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5/7/2020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094576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5/7/2020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n-US" sz="6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/>
            <a:r>
              <a:rPr lang="en-US" sz="6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83263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5/7/2020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018392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Editar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5/7/2020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861640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5/7/2020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29233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5/7/2020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07492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5/7/2020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197789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914" y="309510"/>
            <a:ext cx="7744286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4400" cap="all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696464"/>
                </a:solidFill>
              </a:rPr>
              <a:pPr/>
              <a:t>5/7/2020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075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696464"/>
                </a:solidFill>
              </a:rPr>
              <a:pPr/>
              <a:t>5/7/2020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12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696464"/>
                </a:solidFill>
              </a:rPr>
              <a:pPr/>
              <a:t>5/7/2020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37B3C42-0CC6-48CA-9459-9E43CC1525C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81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696464"/>
                </a:solidFill>
              </a:rPr>
              <a:pPr/>
              <a:t>5/7/2020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206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696464"/>
                </a:solidFill>
              </a:rPr>
              <a:pPr/>
              <a:t>5/7/2020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870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696464"/>
                </a:solidFill>
              </a:rPr>
              <a:pPr/>
              <a:t>5/7/2020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422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696464"/>
                </a:solidFill>
              </a:rPr>
              <a:pPr/>
              <a:t>5/7/2020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168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696464"/>
                </a:solidFill>
              </a:rPr>
              <a:pPr/>
              <a:t>5/7/2020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752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696464"/>
                </a:solidFill>
              </a:rPr>
              <a:pPr/>
              <a:t>5/7/2020</a:t>
            </a:fld>
            <a:endParaRPr lang="en-US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58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696464"/>
                </a:solidFill>
              </a:rPr>
              <a:pPr/>
              <a:t>5/7/2020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910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srgbClr val="696464"/>
                </a:solidFill>
              </a:rPr>
              <a:pPr/>
              <a:t>5/7/2020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80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711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125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175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076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8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162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939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18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068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0144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41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7585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9109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302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491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538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617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41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0111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858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073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74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878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93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502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827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702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06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5/7/2020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325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599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7806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601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277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087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9396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543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800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9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microsoft.com/office/2007/relationships/hdphoto" Target="../media/hdphoto3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5/7/2020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90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88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99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17D74A3-FABC-4978-B118-66F58753282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84D8974-96B7-4E31-A913-4A9EFCE505FD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2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0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914400"/>
            <a:fld id="{4EE4C904-5CB7-401A-BA42-84B6A801200E}" type="datetimeFigureOut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914400"/>
              <a:t>5/7/2020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914400"/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914400"/>
            <a:fld id="{93CB04E3-6830-4F6D-AAA7-1ABA87DE4E46}" type="slidenum">
              <a:rPr lang="en-US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914400"/>
              <a:t>‹Nº›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46689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914400"/>
            <a:fld id="{932FDDFF-DE07-48F1-8D69-2BDB0244551C}" type="datetimeFigureOut">
              <a:rPr lang="en-US" smtClean="0">
                <a:solidFill>
                  <a:srgbClr val="696464"/>
                </a:solidFill>
              </a:rPr>
              <a:pPr defTabSz="914400"/>
              <a:t>5/7/2020</a:t>
            </a:fld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914400"/>
            <a:endParaRPr lang="en-US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914400"/>
            <a:fld id="{437B3C42-0CC6-48CA-9459-9E43CC1525C6}" type="slidenum">
              <a:rPr lang="en-US" smtClean="0"/>
              <a:pPr defTabSz="91440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7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4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6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0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B8FCAED-8341-4A2A-81E8-6A27C51D7A00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07/05/2020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F655424-2594-4CF2-AD15-E45A918E8727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86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35466" y="3075693"/>
            <a:ext cx="12056533" cy="3862317"/>
          </a:xfrm>
        </p:spPr>
        <p:txBody>
          <a:bodyPr>
            <a:normAutofit/>
          </a:bodyPr>
          <a:lstStyle/>
          <a:p>
            <a:r>
              <a:rPr lang="es-CO" sz="7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EQUIPOS DE ALTO DESEMPEÑO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831850" y="3239911"/>
            <a:ext cx="10515600" cy="1354667"/>
          </a:xfr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221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378" y="282221"/>
            <a:ext cx="9189156" cy="633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56" y="395111"/>
            <a:ext cx="11808177" cy="61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8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11" y="214489"/>
            <a:ext cx="10205156" cy="651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0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88" y="-118753"/>
            <a:ext cx="11115304" cy="697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4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385" y="1000125"/>
            <a:ext cx="9179169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5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59" y="130629"/>
            <a:ext cx="11697195" cy="651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9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54" y="785446"/>
            <a:ext cx="8886091" cy="57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4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062" y="164123"/>
            <a:ext cx="11652739" cy="651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23" y="0"/>
            <a:ext cx="11453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5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711" y="496711"/>
            <a:ext cx="7620000" cy="587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9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5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001"/>
            <a:ext cx="12192000" cy="592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0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7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573" y="0"/>
            <a:ext cx="5937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7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523" y="0"/>
            <a:ext cx="8253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1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26" y="463138"/>
            <a:ext cx="9880270" cy="577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79" y="403761"/>
            <a:ext cx="9464634" cy="60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6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377" y="28500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6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417" y="617517"/>
            <a:ext cx="8835241" cy="612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2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6" y="653143"/>
            <a:ext cx="9725891" cy="56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3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8" y="391887"/>
            <a:ext cx="10794670" cy="60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2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35" y="0"/>
            <a:ext cx="11530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6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15" y="339968"/>
            <a:ext cx="10058400" cy="623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7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38" y="0"/>
            <a:ext cx="11371385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7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" y="0"/>
            <a:ext cx="11604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87570"/>
            <a:ext cx="11617569" cy="638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7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649" y="1485590"/>
            <a:ext cx="5753100" cy="41243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636" y="0"/>
            <a:ext cx="720436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1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647" y="-35626"/>
            <a:ext cx="6824353" cy="68579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1918"/>
            <a:ext cx="5248894" cy="434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1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4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4100" y="1143001"/>
            <a:ext cx="75438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8000" dirty="0" err="1">
                <a:solidFill>
                  <a:prstClr val="white"/>
                </a:solidFill>
                <a:latin typeface="Century Gothic" panose="020B0502020202020204" pitchFamily="34" charset="0"/>
                <a:ea typeface="Calibri"/>
              </a:rPr>
              <a:t>Humildad</a:t>
            </a:r>
            <a:endParaRPr lang="en-US" sz="6600" dirty="0">
              <a:solidFill>
                <a:prstClr val="white"/>
              </a:solidFill>
              <a:latin typeface="Century Gothic" panose="020B0502020202020204" pitchFamily="34" charset="0"/>
              <a:ea typeface="Calibri"/>
            </a:endParaRPr>
          </a:p>
          <a:p>
            <a:pPr algn="ctr" defTabSz="914400"/>
            <a:endParaRPr lang="en-US" sz="5400" dirty="0">
              <a:solidFill>
                <a:prstClr val="white"/>
              </a:solidFill>
              <a:latin typeface="Century Gothic" panose="020B0502020202020204" pitchFamily="34" charset="0"/>
              <a:ea typeface="Calibri"/>
            </a:endParaRPr>
          </a:p>
          <a:p>
            <a:pPr algn="ctr" defTabSz="914400"/>
            <a:r>
              <a:rPr lang="en-US" sz="54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</a:rPr>
              <a:t>El </a:t>
            </a:r>
            <a:r>
              <a:rPr lang="en-US" sz="5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</a:rPr>
              <a:t>espíritu</a:t>
            </a:r>
            <a:r>
              <a:rPr lang="en-US" sz="5400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</a:rPr>
              <a:t> del </a:t>
            </a:r>
            <a:r>
              <a:rPr lang="en-US" sz="5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</a:rPr>
              <a:t>aprendizaje</a:t>
            </a:r>
            <a:endParaRPr lang="en-US" sz="5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95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2873" y="2362200"/>
            <a:ext cx="8458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400" dirty="0" err="1">
                <a:solidFill>
                  <a:srgbClr val="F07F09">
                    <a:lumMod val="60000"/>
                    <a:lumOff val="40000"/>
                  </a:srgbClr>
                </a:solidFill>
                <a:latin typeface="Century Gothic" panose="020B0502020202020204" pitchFamily="34" charset="0"/>
                <a:cs typeface="Times New Roman" pitchFamily="18" charset="0"/>
              </a:rPr>
              <a:t>Orgullo</a:t>
            </a:r>
            <a:endParaRPr lang="en-US" sz="4400" dirty="0">
              <a:solidFill>
                <a:srgbClr val="F07F09">
                  <a:lumMod val="60000"/>
                  <a:lumOff val="40000"/>
                </a:srgbClr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defTabSz="914400"/>
            <a:r>
              <a:rPr lang="en-US" sz="36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	Se </a:t>
            </a:r>
            <a:r>
              <a:rPr lang="en-US" sz="36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refiere</a:t>
            </a:r>
            <a:r>
              <a:rPr lang="en-US" sz="36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a </a:t>
            </a:r>
            <a:r>
              <a:rPr lang="en-US" sz="3600" u="sng" dirty="0" err="1">
                <a:solidFill>
                  <a:srgbClr val="F07F09">
                    <a:lumMod val="60000"/>
                    <a:lumOff val="40000"/>
                  </a:srgbClr>
                </a:solidFill>
                <a:latin typeface="Century Gothic" panose="020B0502020202020204" pitchFamily="34" charset="0"/>
                <a:cs typeface="Times New Roman" pitchFamily="18" charset="0"/>
              </a:rPr>
              <a:t>quien</a:t>
            </a:r>
            <a:r>
              <a:rPr lang="en-US" sz="36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tiene</a:t>
            </a:r>
            <a:r>
              <a:rPr lang="en-US" sz="36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la </a:t>
            </a:r>
            <a:r>
              <a:rPr lang="en-US" sz="36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razón</a:t>
            </a:r>
            <a:endParaRPr lang="en-US" sz="3600" dirty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defTabSz="914400"/>
            <a:endParaRPr lang="en-US" sz="3600" dirty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defTabSz="914400"/>
            <a:r>
              <a:rPr lang="en-US" sz="4000" dirty="0" err="1">
                <a:solidFill>
                  <a:srgbClr val="F07F09">
                    <a:lumMod val="60000"/>
                    <a:lumOff val="40000"/>
                  </a:srgbClr>
                </a:solidFill>
                <a:latin typeface="Century Gothic" panose="020B0502020202020204" pitchFamily="34" charset="0"/>
                <a:cs typeface="Times New Roman" pitchFamily="18" charset="0"/>
              </a:rPr>
              <a:t>Humildad</a:t>
            </a:r>
            <a:endParaRPr lang="en-US" sz="4000" dirty="0">
              <a:solidFill>
                <a:srgbClr val="F07F09">
                  <a:lumMod val="60000"/>
                  <a:lumOff val="40000"/>
                </a:srgbClr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defTabSz="914400"/>
            <a:r>
              <a:rPr lang="en-US" sz="36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	Se </a:t>
            </a:r>
            <a:r>
              <a:rPr lang="en-US" sz="36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refiere</a:t>
            </a:r>
            <a:r>
              <a:rPr lang="en-US" sz="36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a lo </a:t>
            </a:r>
            <a:r>
              <a:rPr lang="en-US" sz="3600" u="sng" dirty="0">
                <a:solidFill>
                  <a:srgbClr val="F07F09">
                    <a:lumMod val="60000"/>
                    <a:lumOff val="40000"/>
                  </a:srgbClr>
                </a:solidFill>
                <a:latin typeface="Century Gothic" panose="020B0502020202020204" pitchFamily="34" charset="0"/>
                <a:cs typeface="Times New Roman" pitchFamily="18" charset="0"/>
              </a:rPr>
              <a:t>que</a:t>
            </a:r>
            <a:r>
              <a:rPr lang="en-US" sz="3600" dirty="0">
                <a:solidFill>
                  <a:srgbClr val="F07F09">
                    <a:lumMod val="60000"/>
                    <a:lumOff val="40000"/>
                  </a:srgbClr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es </a:t>
            </a:r>
            <a:r>
              <a:rPr lang="en-US" sz="36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correcto</a:t>
            </a:r>
            <a:endParaRPr lang="en-US" dirty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xmlns="" id="{40640F00-BE86-49D0-8D3F-AA16B0FA09E0}"/>
              </a:ext>
            </a:extLst>
          </p:cNvPr>
          <p:cNvSpPr/>
          <p:nvPr/>
        </p:nvSpPr>
        <p:spPr>
          <a:xfrm>
            <a:off x="1524001" y="725537"/>
            <a:ext cx="598600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914400"/>
            <a:r>
              <a:rPr lang="en-US" sz="4400" dirty="0">
                <a:solidFill>
                  <a:prstClr val="white"/>
                </a:solidFill>
              </a:rPr>
              <a:t>El </a:t>
            </a:r>
            <a:r>
              <a:rPr lang="en-US" sz="4400" dirty="0" err="1">
                <a:solidFill>
                  <a:prstClr val="white"/>
                </a:solidFill>
              </a:rPr>
              <a:t>orgullo</a:t>
            </a:r>
            <a:r>
              <a:rPr lang="en-US" sz="4400" dirty="0">
                <a:solidFill>
                  <a:prstClr val="white"/>
                </a:solidFill>
              </a:rPr>
              <a:t> </a:t>
            </a:r>
            <a:r>
              <a:rPr lang="en-US" sz="4400" dirty="0" err="1">
                <a:solidFill>
                  <a:prstClr val="white"/>
                </a:solidFill>
              </a:rPr>
              <a:t>está</a:t>
            </a:r>
            <a:r>
              <a:rPr lang="en-US" sz="4400" dirty="0">
                <a:solidFill>
                  <a:prstClr val="white"/>
                </a:solidFill>
              </a:rPr>
              <a:t> antes de la </a:t>
            </a:r>
            <a:r>
              <a:rPr lang="en-US" sz="4400" dirty="0" err="1">
                <a:solidFill>
                  <a:prstClr val="white"/>
                </a:solidFill>
              </a:rPr>
              <a:t>caída</a:t>
            </a:r>
            <a:endParaRPr lang="en-US" sz="4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695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82134" y="1511243"/>
            <a:ext cx="10295468" cy="3035808"/>
          </a:xfrm>
        </p:spPr>
        <p:txBody>
          <a:bodyPr/>
          <a:lstStyle/>
          <a:p>
            <a:r>
              <a:rPr lang="es-CO" dirty="0" smtClean="0"/>
              <a:t>Uno es un número muy pequeño para hacer grandes cosas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46" y="2895554"/>
            <a:ext cx="894543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5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52600" y="1230758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El </a:t>
            </a:r>
            <a:r>
              <a:rPr lang="en-US" sz="36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orgullo</a:t>
            </a:r>
            <a:r>
              <a:rPr lang="en-US" sz="36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produce:</a:t>
            </a:r>
            <a:endParaRPr lang="en-US" dirty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38400" y="2362201"/>
            <a:ext cx="78486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tabLst>
                <a:tab pos="228600" algn="l"/>
              </a:tabLst>
            </a:pPr>
            <a:r>
              <a:rPr lang="en-US" sz="32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Culpa</a:t>
            </a:r>
          </a:p>
          <a:p>
            <a:pPr>
              <a:spcAft>
                <a:spcPts val="1200"/>
              </a:spcAft>
              <a:tabLst>
                <a:tab pos="228600" algn="l"/>
              </a:tabLst>
            </a:pPr>
            <a:r>
              <a:rPr lang="en-US" sz="32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		</a:t>
            </a:r>
            <a:r>
              <a:rPr lang="en-US" sz="32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Negación</a:t>
            </a:r>
            <a:endParaRPr lang="en-US" sz="3200" dirty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>
              <a:spcAft>
                <a:spcPts val="1200"/>
              </a:spcAft>
              <a:tabLst>
                <a:tab pos="228600" algn="l"/>
              </a:tabLst>
            </a:pPr>
            <a:r>
              <a:rPr lang="en-US" sz="32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			</a:t>
            </a:r>
            <a:r>
              <a:rPr lang="en-US" sz="32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Estrechez</a:t>
            </a:r>
            <a:r>
              <a:rPr lang="en-US" sz="32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de </a:t>
            </a:r>
            <a:r>
              <a:rPr lang="en-US" sz="32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mente</a:t>
            </a:r>
            <a:endParaRPr lang="en-US" sz="3200" dirty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>
              <a:spcAft>
                <a:spcPts val="1200"/>
              </a:spcAft>
              <a:tabLst>
                <a:tab pos="228600" algn="l"/>
              </a:tabLst>
            </a:pPr>
            <a:r>
              <a:rPr lang="en-US" sz="32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				</a:t>
            </a:r>
            <a:r>
              <a:rPr lang="en-US" sz="32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Rigidez</a:t>
            </a:r>
            <a:endParaRPr lang="en-US" sz="3200" dirty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>
              <a:spcAft>
                <a:spcPts val="1200"/>
              </a:spcAft>
              <a:tabLst>
                <a:tab pos="228600" algn="l"/>
              </a:tabLst>
            </a:pPr>
            <a:r>
              <a:rPr lang="en-US" sz="32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					</a:t>
            </a:r>
            <a:r>
              <a:rPr lang="en-US" sz="32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Inseguridad</a:t>
            </a:r>
            <a:endParaRPr lang="en-US" sz="3200" dirty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>
              <a:spcAft>
                <a:spcPts val="1200"/>
              </a:spcAft>
              <a:tabLst>
                <a:tab pos="228600" algn="l"/>
              </a:tabLst>
            </a:pPr>
            <a:r>
              <a:rPr lang="en-US" sz="32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						</a:t>
            </a:r>
            <a:r>
              <a:rPr lang="en-US" sz="32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Aislamiento</a:t>
            </a:r>
            <a:endParaRPr lang="en-US" sz="3200" dirty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244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820848"/>
            <a:ext cx="563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Características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de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líderes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que no son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enseñables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1200" y="2667001"/>
            <a:ext cx="8229600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914400">
              <a:spcAft>
                <a:spcPts val="1800"/>
              </a:spcAft>
              <a:buFontTx/>
              <a:buAutoNum type="arabicPeriod"/>
              <a:tabLst>
                <a:tab pos="228600" algn="l"/>
              </a:tabLst>
            </a:pP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¿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Tiende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a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creer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que lo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sabes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todo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?</a:t>
            </a:r>
          </a:p>
          <a:p>
            <a:pPr marL="514350" indent="-514350" defTabSz="914400">
              <a:spcAft>
                <a:spcPts val="1800"/>
              </a:spcAft>
              <a:buFontTx/>
              <a:buAutoNum type="arabicPeriod"/>
              <a:tabLst>
                <a:tab pos="228600" algn="l"/>
              </a:tabLst>
            </a:pP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¿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Tiendes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a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pensar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que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deberías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estar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al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mando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?</a:t>
            </a:r>
          </a:p>
          <a:p>
            <a:pPr marL="514350" indent="-514350" defTabSz="914400">
              <a:spcAft>
                <a:spcPts val="1800"/>
              </a:spcAft>
              <a:buFontTx/>
              <a:buAutoNum type="arabicPeriod"/>
              <a:tabLst>
                <a:tab pos="228600" algn="l"/>
              </a:tabLst>
            </a:pP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¿A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veces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cree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que las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reglas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no se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aplican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a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ti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?</a:t>
            </a:r>
          </a:p>
          <a:p>
            <a:pPr marL="514350" indent="-514350" defTabSz="914400">
              <a:spcAft>
                <a:spcPts val="1800"/>
              </a:spcAft>
              <a:buFontTx/>
              <a:buAutoNum type="arabicPeriod"/>
              <a:tabLst>
                <a:tab pos="228600" algn="l"/>
              </a:tabLst>
            </a:pP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¿Cree que no debe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fallar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1077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57400" y="2667001"/>
            <a:ext cx="8305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defTabSz="914400">
              <a:spcAft>
                <a:spcPts val="1800"/>
              </a:spcAft>
              <a:buFontTx/>
              <a:buAutoNum type="arabicPeriod" startAt="5"/>
              <a:tabLst>
                <a:tab pos="228600" algn="l"/>
              </a:tabLst>
            </a:pP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Tiende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a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creer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que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puedes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hacer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las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cosas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todo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por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ti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mismo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?</a:t>
            </a:r>
          </a:p>
          <a:p>
            <a:pPr marL="514350" indent="-514350" defTabSz="914400">
              <a:spcAft>
                <a:spcPts val="1800"/>
              </a:spcAft>
              <a:buFontTx/>
              <a:buAutoNum type="arabicPeriod" startAt="5"/>
              <a:tabLst>
                <a:tab pos="228600" algn="l"/>
              </a:tabLst>
            </a:pP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Tiende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a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creer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que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eres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mejor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que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otros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que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tienen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menos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talento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o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posición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?</a:t>
            </a:r>
          </a:p>
          <a:p>
            <a:pPr marL="514350" indent="-514350" defTabSz="914400">
              <a:spcAft>
                <a:spcPts val="1800"/>
              </a:spcAft>
              <a:buFontTx/>
              <a:buAutoNum type="arabicPeriod" startAt="5"/>
              <a:tabLst>
                <a:tab pos="228600" algn="l"/>
              </a:tabLst>
            </a:pP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Cree que es tan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importante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, o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más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importante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que la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organización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xmlns="" id="{FCFB11DC-9CC7-477B-82F9-E16EF4CE5467}"/>
              </a:ext>
            </a:extLst>
          </p:cNvPr>
          <p:cNvSpPr txBox="1"/>
          <p:nvPr/>
        </p:nvSpPr>
        <p:spPr>
          <a:xfrm>
            <a:off x="1600200" y="820848"/>
            <a:ext cx="563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Características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de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líderes</a:t>
            </a:r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que no son </a:t>
            </a:r>
            <a:r>
              <a:rPr lang="en-US" sz="28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enseñables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67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0" y="2133600"/>
            <a:ext cx="8763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Aft>
                <a:spcPts val="1200"/>
              </a:spcAft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Lo </a:t>
            </a:r>
            <a:r>
              <a:rPr lang="en-US" sz="5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bueno</a:t>
            </a:r>
            <a:endParaRPr lang="en-US" sz="5400" dirty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algn="ctr" defTabSz="914400">
              <a:spcAft>
                <a:spcPts val="1200"/>
              </a:spcAft>
            </a:pPr>
            <a:r>
              <a:rPr lang="en-US" sz="5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puede</a:t>
            </a: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convertirse</a:t>
            </a: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en</a:t>
            </a: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lo </a:t>
            </a:r>
            <a:r>
              <a:rPr lang="en-US" sz="5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mejor</a:t>
            </a:r>
            <a:endParaRPr lang="en-US" sz="5400" dirty="0">
              <a:solidFill>
                <a:prstClr val="white"/>
              </a:solidFill>
              <a:latin typeface="Century Gothic" panose="020B0502020202020204" pitchFamily="34" charset="0"/>
              <a:cs typeface="Times New Roman" pitchFamily="18" charset="0"/>
            </a:endParaRPr>
          </a:p>
          <a:p>
            <a:pPr algn="ctr" defTabSz="914400">
              <a:spcAft>
                <a:spcPts val="1200"/>
              </a:spcAft>
            </a:pPr>
            <a:r>
              <a:rPr lang="en-US" sz="5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debido</a:t>
            </a: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a la </a:t>
            </a:r>
            <a:r>
              <a:rPr lang="en-US" sz="5400" i="1" dirty="0" err="1">
                <a:solidFill>
                  <a:srgbClr val="F07F09">
                    <a:lumMod val="60000"/>
                    <a:lumOff val="40000"/>
                  </a:srgbClr>
                </a:solidFill>
                <a:latin typeface="Century Gothic" panose="020B0502020202020204" pitchFamily="34" charset="0"/>
                <a:cs typeface="Times New Roman" pitchFamily="18" charset="0"/>
              </a:rPr>
              <a:t>humildad</a:t>
            </a:r>
            <a:endParaRPr lang="en-US" sz="5400" i="1" dirty="0">
              <a:solidFill>
                <a:srgbClr val="F07F09">
                  <a:lumMod val="60000"/>
                  <a:lumOff val="40000"/>
                </a:srgbClr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527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14500" y="1271946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La </a:t>
            </a:r>
            <a:r>
              <a:rPr lang="en-US" sz="32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humildad</a:t>
            </a:r>
            <a:r>
              <a:rPr lang="en-US" sz="32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nos</a:t>
            </a:r>
            <a:r>
              <a:rPr lang="en-US" sz="32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permite</a:t>
            </a:r>
            <a:r>
              <a:rPr lang="en-US" sz="32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77954" y="224136"/>
            <a:ext cx="74614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defTabSz="914400"/>
            <a:r>
              <a:rPr lang="en-US" sz="2400" dirty="0">
                <a:solidFill>
                  <a:srgbClr val="F07F09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rPr>
              <a:t>Bueno a  </a:t>
            </a:r>
            <a:r>
              <a:rPr lang="en-US" sz="2400" dirty="0" err="1">
                <a:solidFill>
                  <a:srgbClr val="F07F09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rPr>
              <a:t>mejor</a:t>
            </a:r>
            <a:r>
              <a:rPr lang="en-US" sz="2400" dirty="0">
                <a:solidFill>
                  <a:srgbClr val="F07F09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rPr>
              <a:t> a </a:t>
            </a:r>
            <a:r>
              <a:rPr lang="en-US" sz="2400" dirty="0" err="1">
                <a:solidFill>
                  <a:srgbClr val="F07F09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rPr>
              <a:t>través</a:t>
            </a:r>
            <a:r>
              <a:rPr lang="en-US" sz="2400" dirty="0">
                <a:solidFill>
                  <a:srgbClr val="F07F09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rPr>
              <a:t> de la </a:t>
            </a:r>
            <a:r>
              <a:rPr lang="en-US" sz="2400" dirty="0" err="1">
                <a:solidFill>
                  <a:srgbClr val="F07F09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rPr>
              <a:t>humildad</a:t>
            </a:r>
            <a:endParaRPr lang="en-US" sz="2400" dirty="0">
              <a:solidFill>
                <a:srgbClr val="F07F09">
                  <a:lumMod val="60000"/>
                  <a:lumOff val="4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0" y="2362201"/>
            <a:ext cx="8610600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 defTabSz="9144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Poseer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una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verdadera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perspectiva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de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nosotros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mismos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y de la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vida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.</a:t>
            </a:r>
          </a:p>
          <a:p>
            <a:pPr marL="514350" indent="-514350" algn="just" defTabSz="9144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Nos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capacita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para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aprender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y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crecer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ante las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pérdidas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.</a:t>
            </a:r>
          </a:p>
          <a:p>
            <a:pPr marL="514350" indent="-514350" algn="just" defTabSz="9144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Nos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permite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soltar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la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perfección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y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seguir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intentándolo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.</a:t>
            </a:r>
          </a:p>
          <a:p>
            <a:pPr marL="514350" indent="-514350" algn="just" defTabSz="9144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Nos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permite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sacar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el mayor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partido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a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nuestros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errores</a:t>
            </a:r>
            <a:r>
              <a:rPr lang="en-US" sz="2400" dirty="0">
                <a:solidFill>
                  <a:prstClr val="white"/>
                </a:solidFill>
                <a:latin typeface="Century Gothic" panose="020B050202020202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1204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4" y="0"/>
            <a:ext cx="12090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3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14400" y="1344168"/>
            <a:ext cx="10972800" cy="4648200"/>
          </a:xfrm>
        </p:spPr>
        <p:txBody>
          <a:bodyPr>
            <a:noAutofit/>
          </a:bodyPr>
          <a:lstStyle/>
          <a:p>
            <a:pPr>
              <a:buClr>
                <a:schemeClr val="accent3">
                  <a:lumMod val="75000"/>
                </a:schemeClr>
              </a:buClr>
            </a:pPr>
            <a:r>
              <a:rPr lang="es-CR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D </a:t>
            </a:r>
            <a:r>
              <a:rPr lang="es-CR" dirty="0" err="1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eciden</a:t>
            </a:r>
            <a:r>
              <a:rPr lang="es-CR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enfocarse en tu trascendencia y no tan sólo en tu éxito.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r>
              <a:rPr lang="es-CR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 </a:t>
            </a:r>
            <a:r>
              <a:rPr lang="es-CR" dirty="0" err="1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esponden</a:t>
            </a:r>
            <a:r>
              <a:rPr lang="es-CR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a tus ideas con respeto, no con enojo ni desprecio.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r>
              <a:rPr lang="es-CR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 </a:t>
            </a:r>
            <a:r>
              <a:rPr lang="es-CR" dirty="0" err="1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speran</a:t>
            </a:r>
            <a:r>
              <a:rPr lang="es-CR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lo mejor.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r>
              <a:rPr lang="es-CR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 </a:t>
            </a:r>
            <a:r>
              <a:rPr lang="es-CR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firman tus talentos y habilidades.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r>
              <a:rPr lang="es-CR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 </a:t>
            </a:r>
            <a:r>
              <a:rPr lang="es-CR" dirty="0" err="1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aximizan</a:t>
            </a:r>
            <a:r>
              <a:rPr lang="es-CR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las oportunidades de aprendizaje y de crecimiento para mejorar el sueño y al soñador. 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r>
              <a:rPr lang="es-CR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T </a:t>
            </a:r>
            <a:r>
              <a:rPr lang="es-CR" dirty="0" err="1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oman</a:t>
            </a:r>
            <a:r>
              <a:rPr lang="es-CR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el tiempo para darte comentarios honrosos. 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r>
              <a:rPr lang="es-CR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E </a:t>
            </a:r>
            <a:r>
              <a:rPr lang="es-CR" dirty="0" err="1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xhortan</a:t>
            </a:r>
            <a:r>
              <a:rPr lang="es-CR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sin condiciones y sin actitudes condenadoras para ayudarte a perseverar. 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r>
              <a:rPr lang="es-CR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 </a:t>
            </a:r>
            <a:r>
              <a:rPr lang="es-CR" dirty="0" err="1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ceptan</a:t>
            </a:r>
            <a:r>
              <a:rPr lang="es-CR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solamente lo excelente, ya que la mediocridad mata los sueños. </a:t>
            </a:r>
          </a:p>
          <a:p>
            <a:pPr>
              <a:buClr>
                <a:schemeClr val="accent3">
                  <a:lumMod val="75000"/>
                </a:schemeClr>
              </a:buClr>
            </a:pPr>
            <a:r>
              <a:rPr lang="es-CR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 </a:t>
            </a:r>
            <a:r>
              <a:rPr lang="es-CR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arcan lo que más se puede aprovechar de tus errores y fracasos.</a:t>
            </a:r>
            <a:r>
              <a:rPr lang="es-CR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endParaRPr lang="es-CR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447800" y="865632"/>
            <a:ext cx="10287000" cy="457200"/>
          </a:xfrm>
        </p:spPr>
        <p:txBody>
          <a:bodyPr>
            <a:noAutofit/>
          </a:bodyPr>
          <a:lstStyle/>
          <a:p>
            <a:pPr algn="ctr"/>
            <a:r>
              <a:rPr lang="es-CR" sz="1400" b="1" i="1" dirty="0">
                <a:solidFill>
                  <a:schemeClr val="bg1"/>
                </a:solidFill>
                <a:latin typeface="Helvetica LT Std"/>
              </a:rPr>
              <a:t>Walt </a:t>
            </a:r>
            <a:r>
              <a:rPr lang="es-CR" sz="1400" b="1" i="1" dirty="0" err="1">
                <a:solidFill>
                  <a:schemeClr val="bg1"/>
                </a:solidFill>
                <a:latin typeface="Helvetica LT Std"/>
              </a:rPr>
              <a:t>Kallestad</a:t>
            </a:r>
            <a:endParaRPr lang="es-CR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4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24" y="0"/>
            <a:ext cx="10691446" cy="751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1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753" y="-246184"/>
            <a:ext cx="9355015" cy="710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-548392"/>
            <a:ext cx="9144000" cy="2387600"/>
          </a:xfrm>
        </p:spPr>
        <p:txBody>
          <a:bodyPr>
            <a:normAutofit/>
          </a:bodyPr>
          <a:lstStyle/>
          <a:p>
            <a:r>
              <a:rPr lang="es-CO" sz="7200" b="1" dirty="0" smtClean="0">
                <a:solidFill>
                  <a:srgbClr val="C00000"/>
                </a:solidFill>
              </a:rPr>
              <a:t>Trabajo en Equipo</a:t>
            </a:r>
            <a:endParaRPr lang="es-CO" sz="7200" b="1" dirty="0">
              <a:solidFill>
                <a:srgbClr val="C0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99911" y="2483556"/>
            <a:ext cx="10803467" cy="3352800"/>
          </a:xfrm>
        </p:spPr>
        <p:txBody>
          <a:bodyPr>
            <a:normAutofit/>
          </a:bodyPr>
          <a:lstStyle/>
          <a:p>
            <a:r>
              <a:rPr lang="es-CO" sz="3200" dirty="0">
                <a:solidFill>
                  <a:srgbClr val="002060"/>
                </a:solidFill>
                <a:latin typeface="Georgia" panose="02040502050405020303" pitchFamily="18" charset="0"/>
              </a:rPr>
              <a:t>El trabajo en equipo es una forma de organizar el trabajo que implica trabajar en cooperación con otros de una manera coordinada, aprovechando y potenciando lo mejor de cada miembro y dirigiendo todos sus esfuerzos a la consecución de un objetivo común.</a:t>
            </a:r>
          </a:p>
        </p:txBody>
      </p:sp>
    </p:spTree>
    <p:extLst>
      <p:ext uri="{BB962C8B-B14F-4D97-AF65-F5344CB8AC3E}">
        <p14:creationId xmlns:p14="http://schemas.microsoft.com/office/powerpoint/2010/main" val="403383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po de made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10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ofundidad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Profundidad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undida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5.xml><?xml version="1.0" encoding="utf-8"?>
<a:theme xmlns:a="http://schemas.openxmlformats.org/drawingml/2006/main" name="1_Tipo de madera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ipo de mader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ipo de made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6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specto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2.xml><?xml version="1.0" encoding="utf-8"?>
<a:themeOverride xmlns:a="http://schemas.openxmlformats.org/drawingml/2006/main">
  <a:clrScheme name="Aspecto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3.xml><?xml version="1.0" encoding="utf-8"?>
<a:themeOverride xmlns:a="http://schemas.openxmlformats.org/drawingml/2006/main">
  <a:clrScheme name="Aspecto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4.xml><?xml version="1.0" encoding="utf-8"?>
<a:themeOverride xmlns:a="http://schemas.openxmlformats.org/drawingml/2006/main">
  <a:clrScheme name="Aspecto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5.xml><?xml version="1.0" encoding="utf-8"?>
<a:themeOverride xmlns:a="http://schemas.openxmlformats.org/drawingml/2006/main">
  <a:clrScheme name="Aspecto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6.xml><?xml version="1.0" encoding="utf-8"?>
<a:themeOverride xmlns:a="http://schemas.openxmlformats.org/drawingml/2006/main">
  <a:clrScheme name="Aspecto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TM03090434[[fn=Madera]]</Template>
  <TotalTime>1201</TotalTime>
  <Words>347</Words>
  <Application>Microsoft Office PowerPoint</Application>
  <PresentationFormat>Panorámica</PresentationFormat>
  <Paragraphs>48</Paragraphs>
  <Slides>44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14</vt:i4>
      </vt:variant>
      <vt:variant>
        <vt:lpstr>Títulos de diapositiva</vt:lpstr>
      </vt:variant>
      <vt:variant>
        <vt:i4>44</vt:i4>
      </vt:variant>
    </vt:vector>
  </HeadingPairs>
  <TitlesOfParts>
    <vt:vector size="71" baseType="lpstr">
      <vt:lpstr>Arial</vt:lpstr>
      <vt:lpstr>Arial Black</vt:lpstr>
      <vt:lpstr>Batang</vt:lpstr>
      <vt:lpstr>Calibri</vt:lpstr>
      <vt:lpstr>Calibri Light</vt:lpstr>
      <vt:lpstr>Century Gothic</vt:lpstr>
      <vt:lpstr>Corbel</vt:lpstr>
      <vt:lpstr>Georgia</vt:lpstr>
      <vt:lpstr>Helvetica LT Std</vt:lpstr>
      <vt:lpstr>Rockwell</vt:lpstr>
      <vt:lpstr>Rockwell Condensed</vt:lpstr>
      <vt:lpstr>Times New Roman</vt:lpstr>
      <vt:lpstr>Wingdings</vt:lpstr>
      <vt:lpstr>Tipo de madera</vt:lpstr>
      <vt:lpstr>3_Tema de Office</vt:lpstr>
      <vt:lpstr>4_Tema de Office</vt:lpstr>
      <vt:lpstr>Profundidad</vt:lpstr>
      <vt:lpstr>1_Tipo de madera</vt:lpstr>
      <vt:lpstr>5_Tema de Office</vt:lpstr>
      <vt:lpstr>6_Tema de Office</vt:lpstr>
      <vt:lpstr>7_Tema de Office</vt:lpstr>
      <vt:lpstr>9_Tema de Office</vt:lpstr>
      <vt:lpstr>8_Tema de Office</vt:lpstr>
      <vt:lpstr>10_Tema de Office</vt:lpstr>
      <vt:lpstr>11_Tema de Office</vt:lpstr>
      <vt:lpstr>12_Tema de Office</vt:lpstr>
      <vt:lpstr>13_Tema de Office</vt:lpstr>
      <vt:lpstr>EQUIPOS DE ALTO DESEMPEÑO</vt:lpstr>
      <vt:lpstr>Presentación de PowerPoint</vt:lpstr>
      <vt:lpstr>Presentación de PowerPoint</vt:lpstr>
      <vt:lpstr>Uno es un número muy pequeño para hacer grandes cosas</vt:lpstr>
      <vt:lpstr>Presentación de PowerPoint</vt:lpstr>
      <vt:lpstr>Walt Kallestad</vt:lpstr>
      <vt:lpstr>Presentación de PowerPoint</vt:lpstr>
      <vt:lpstr>Presentación de PowerPoint</vt:lpstr>
      <vt:lpstr>Trabajo en Equipo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Uno es un número muy pequeño para hacer grandes cosas</dc:title>
  <dc:creator>user</dc:creator>
  <cp:lastModifiedBy>user</cp:lastModifiedBy>
  <cp:revision>45</cp:revision>
  <dcterms:created xsi:type="dcterms:W3CDTF">2019-10-07T13:47:26Z</dcterms:created>
  <dcterms:modified xsi:type="dcterms:W3CDTF">2020-05-07T22:30:26Z</dcterms:modified>
</cp:coreProperties>
</file>