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5" r:id="rId4"/>
    <p:sldMasterId id="2147483710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</p:sldMasterIdLst>
  <p:notesMasterIdLst>
    <p:notesMasterId r:id="rId67"/>
  </p:notesMasterIdLst>
  <p:sldIdLst>
    <p:sldId id="324" r:id="rId15"/>
    <p:sldId id="275" r:id="rId16"/>
    <p:sldId id="273" r:id="rId17"/>
    <p:sldId id="322" r:id="rId18"/>
    <p:sldId id="323" r:id="rId19"/>
    <p:sldId id="325" r:id="rId20"/>
    <p:sldId id="266" r:id="rId21"/>
    <p:sldId id="308" r:id="rId22"/>
    <p:sldId id="309" r:id="rId23"/>
    <p:sldId id="289" r:id="rId24"/>
    <p:sldId id="327" r:id="rId25"/>
    <p:sldId id="291" r:id="rId26"/>
    <p:sldId id="310" r:id="rId27"/>
    <p:sldId id="311" r:id="rId28"/>
    <p:sldId id="276" r:id="rId29"/>
    <p:sldId id="306" r:id="rId30"/>
    <p:sldId id="312" r:id="rId31"/>
    <p:sldId id="313" r:id="rId32"/>
    <p:sldId id="314" r:id="rId33"/>
    <p:sldId id="315" r:id="rId34"/>
    <p:sldId id="287" r:id="rId35"/>
    <p:sldId id="281" r:id="rId36"/>
    <p:sldId id="316" r:id="rId37"/>
    <p:sldId id="317" r:id="rId38"/>
    <p:sldId id="318" r:id="rId39"/>
    <p:sldId id="319" r:id="rId40"/>
    <p:sldId id="320" r:id="rId41"/>
    <p:sldId id="321" r:id="rId42"/>
    <p:sldId id="299" r:id="rId43"/>
    <p:sldId id="301" r:id="rId44"/>
    <p:sldId id="302" r:id="rId45"/>
    <p:sldId id="335" r:id="rId46"/>
    <p:sldId id="340" r:id="rId47"/>
    <p:sldId id="336" r:id="rId48"/>
    <p:sldId id="331" r:id="rId49"/>
    <p:sldId id="337" r:id="rId50"/>
    <p:sldId id="338" r:id="rId51"/>
    <p:sldId id="339" r:id="rId52"/>
    <p:sldId id="328" r:id="rId53"/>
    <p:sldId id="329" r:id="rId54"/>
    <p:sldId id="330" r:id="rId55"/>
    <p:sldId id="293" r:id="rId56"/>
    <p:sldId id="294" r:id="rId57"/>
    <p:sldId id="295" r:id="rId58"/>
    <p:sldId id="333" r:id="rId59"/>
    <p:sldId id="296" r:id="rId60"/>
    <p:sldId id="297" r:id="rId61"/>
    <p:sldId id="298" r:id="rId62"/>
    <p:sldId id="269" r:id="rId63"/>
    <p:sldId id="270" r:id="rId64"/>
    <p:sldId id="271" r:id="rId65"/>
    <p:sldId id="272" r:id="rId6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B022B-F340-462A-865C-FA7B89316017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C1240-C5AD-4017-BBFB-4AD4C0BECA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858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1EAD5-8B4B-48EA-845B-27399DFF4BA3}" type="slidenum">
              <a:rPr lang="es-BO" altLang="es-CO">
                <a:solidFill>
                  <a:srgbClr val="000000"/>
                </a:solidFill>
              </a:rPr>
              <a:pPr/>
              <a:t>8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4047287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DA3E9-DCE5-468D-A9BA-88454387BA94}" type="slidenum">
              <a:rPr lang="es-BO" altLang="es-CO">
                <a:solidFill>
                  <a:srgbClr val="000000"/>
                </a:solidFill>
              </a:rPr>
              <a:pPr/>
              <a:t>24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191594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6D5D4-4E49-473D-84FF-4030310DD622}" type="slidenum">
              <a:rPr lang="es-BO" altLang="es-CO">
                <a:solidFill>
                  <a:srgbClr val="000000"/>
                </a:solidFill>
              </a:rPr>
              <a:pPr/>
              <a:t>25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734730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1821D-0DA7-4EB9-A84C-A459D407FECC}" type="slidenum">
              <a:rPr lang="es-BO" altLang="es-CO">
                <a:solidFill>
                  <a:srgbClr val="000000"/>
                </a:solidFill>
              </a:rPr>
              <a:pPr/>
              <a:t>26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4056665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A8D64-36F9-43E8-BE9B-EE88012DE79C}" type="slidenum">
              <a:rPr lang="es-BO" altLang="es-CO">
                <a:solidFill>
                  <a:srgbClr val="000000"/>
                </a:solidFill>
              </a:rPr>
              <a:pPr/>
              <a:t>27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1489068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8BDB5-AA69-4AB5-A500-6C46B47DAE86}" type="slidenum">
              <a:rPr lang="es-BO" altLang="es-CO">
                <a:solidFill>
                  <a:srgbClr val="000000"/>
                </a:solidFill>
              </a:rPr>
              <a:pPr/>
              <a:t>28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2993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D5AB1-614A-4D87-B8B7-BC1611D852F6}" type="slidenum">
              <a:rPr lang="es-BO" altLang="es-CO">
                <a:solidFill>
                  <a:srgbClr val="000000"/>
                </a:solidFill>
              </a:rPr>
              <a:pPr/>
              <a:t>9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80290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DF51A-F56E-4A59-8114-DAAE43105CB4}" type="slidenum">
              <a:rPr lang="es-BO" altLang="es-CO">
                <a:solidFill>
                  <a:srgbClr val="000000"/>
                </a:solidFill>
              </a:rPr>
              <a:pPr/>
              <a:t>13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40337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A28BE-89A6-4439-AF58-A607D4994423}" type="slidenum">
              <a:rPr lang="es-BO" altLang="es-CO">
                <a:solidFill>
                  <a:srgbClr val="000000"/>
                </a:solidFill>
              </a:rPr>
              <a:pPr/>
              <a:t>14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34248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D80C7-DEDC-4DDE-B65F-C832BF7D95DE}" type="slidenum">
              <a:rPr lang="es-BO" altLang="es-CO">
                <a:solidFill>
                  <a:srgbClr val="000000"/>
                </a:solidFill>
              </a:rPr>
              <a:pPr/>
              <a:t>17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1450219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F90A5-E3F6-4A76-B036-939C8E60FB35}" type="slidenum">
              <a:rPr lang="es-BO" altLang="es-CO">
                <a:solidFill>
                  <a:srgbClr val="000000"/>
                </a:solidFill>
              </a:rPr>
              <a:pPr/>
              <a:t>18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06956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738-3B90-45D9-B884-DF76B0646D5E}" type="slidenum">
              <a:rPr lang="es-BO" altLang="es-CO">
                <a:solidFill>
                  <a:srgbClr val="000000"/>
                </a:solidFill>
              </a:rPr>
              <a:pPr/>
              <a:t>19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386806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580D7-228F-4D57-90F4-F9729C59CADA}" type="slidenum">
              <a:rPr lang="es-BO" altLang="es-CO">
                <a:solidFill>
                  <a:srgbClr val="000000"/>
                </a:solidFill>
              </a:rPr>
              <a:pPr/>
              <a:t>20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263463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FCD12-A605-49AF-8F39-42173908E82E}" type="slidenum">
              <a:rPr lang="es-BO" altLang="es-CO">
                <a:solidFill>
                  <a:srgbClr val="000000"/>
                </a:solidFill>
              </a:rPr>
              <a:pPr/>
              <a:t>23</a:t>
            </a:fld>
            <a:endParaRPr lang="es-BO" altLang="es-CO">
              <a:solidFill>
                <a:srgbClr val="000000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CO"/>
          </a:p>
        </p:txBody>
      </p:sp>
    </p:spTree>
    <p:extLst>
      <p:ext uri="{BB962C8B-B14F-4D97-AF65-F5344CB8AC3E}">
        <p14:creationId xmlns:p14="http://schemas.microsoft.com/office/powerpoint/2010/main" val="107109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359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99993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7E87C-5363-4695-ABC4-49217F287AB4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25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44711-E6DD-414F-9234-7FA050EFA06B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8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A031-3081-4622-AAF2-30555ACF772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65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6B974-404F-4517-9C06-5ECD08B8F6A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169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8EBF2-BCF2-4B35-B34D-B9F4DA8C363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873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D31D1-C46D-4E58-8986-A948426E705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08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6EF1A-57D8-4585-B105-4067C81D7E55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175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12C35-0493-46EA-8FA9-DE65E83ED65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94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06B0A-90F8-4A82-93A1-A9ADD0FF3C7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26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D01F6-80F3-4A8C-BD7C-96B80610EAC3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2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5540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66A89-298C-46C5-8854-0DEE1AFBEFA1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087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7E87C-5363-4695-ABC4-49217F287AB4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481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44711-E6DD-414F-9234-7FA050EFA06B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324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A031-3081-4622-AAF2-30555ACF772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311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6B974-404F-4517-9C06-5ECD08B8F6A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69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8EBF2-BCF2-4B35-B34D-B9F4DA8C363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033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D31D1-C46D-4E58-8986-A948426E705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33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6EF1A-57D8-4585-B105-4067C81D7E55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593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12C35-0493-46EA-8FA9-DE65E83ED65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441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06B0A-90F8-4A82-93A1-A9ADD0FF3C7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9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34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D01F6-80F3-4A8C-BD7C-96B80610EAC3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023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altLang="es-CO" noProof="0"/>
              <a:t>Click to edit Master title style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en-US" altLang="es-CO" noProof="0"/>
              <a:t>Click to edit Master subtitle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C6264CD-08E0-488E-873B-917791A638EE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  <p:grpSp>
        <p:nvGrpSpPr>
          <p:cNvPr id="229383" name="Group 7"/>
          <p:cNvGrpSpPr>
            <a:grpSpLocks/>
          </p:cNvGrpSpPr>
          <p:nvPr/>
        </p:nvGrpSpPr>
        <p:grpSpPr bwMode="auto">
          <a:xfrm>
            <a:off x="304800" y="2889251"/>
            <a:ext cx="11480800" cy="201613"/>
            <a:chOff x="144" y="1680"/>
            <a:chExt cx="5424" cy="144"/>
          </a:xfrm>
        </p:grpSpPr>
        <p:sp>
          <p:nvSpPr>
            <p:cNvPr id="229384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 sz="1800">
                <a:solidFill>
                  <a:srgbClr val="000000"/>
                </a:solidFill>
              </a:endParaRPr>
            </a:p>
          </p:txBody>
        </p:sp>
        <p:sp>
          <p:nvSpPr>
            <p:cNvPr id="229385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 sz="1800">
                <a:solidFill>
                  <a:srgbClr val="000000"/>
                </a:solidFill>
              </a:endParaRPr>
            </a:p>
          </p:txBody>
        </p:sp>
        <p:sp>
          <p:nvSpPr>
            <p:cNvPr id="229386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7357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22A3-EA13-4E3D-8E79-535D2D4369C8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624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5FB2C-187E-4F9E-A6C0-2ED14DD0879F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94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1A9CA-9010-4181-9540-38735547246F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210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8AD2A-A1CA-43DF-AB3B-24EF2E2B4ABC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196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44E11-2669-43F2-88C1-649ECE96D9AF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361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55AD0-2B2A-4DFF-B8B7-DABF4DD564C6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575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C14F-2BE2-4CA1-9E8E-D2C5E9BC6D09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01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F4FCE-1AD0-48B6-830F-67C9DD16B956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7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55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A3696-5BF2-415A-9ECD-B5389AD40B57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71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0B093-664C-492F-B73F-4790A2EED540}" type="slidenum">
              <a:rPr lang="en-US" altLang="es-CO">
                <a:solidFill>
                  <a:srgbClr val="000000"/>
                </a:solidFill>
              </a:rPr>
              <a:pPr/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024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9952"/>
      </p:ext>
    </p:extLst>
  </p:cSld>
  <p:clrMapOvr>
    <a:masterClrMapping/>
  </p:clrMapOvr>
  <p:transition>
    <p:fade thruBlk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93376"/>
      </p:ext>
    </p:extLst>
  </p:cSld>
  <p:clrMapOvr>
    <a:masterClrMapping/>
  </p:clrMapOvr>
  <p:transition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62834"/>
      </p:ext>
    </p:extLst>
  </p:cSld>
  <p:clrMapOvr>
    <a:masterClrMapping/>
  </p:clrMapOvr>
  <p:transition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30516"/>
      </p:ext>
    </p:extLst>
  </p:cSld>
  <p:clrMapOvr>
    <a:masterClrMapping/>
  </p:clrMapOvr>
  <p:transition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24220"/>
      </p:ext>
    </p:extLst>
  </p:cSld>
  <p:clrMapOvr>
    <a:masterClrMapping/>
  </p:clrMapOvr>
  <p:transition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58829"/>
      </p:ext>
    </p:extLst>
  </p:cSld>
  <p:clrMapOvr>
    <a:masterClrMapping/>
  </p:clrMapOvr>
  <p:transition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98229"/>
      </p:ext>
    </p:extLst>
  </p:cSld>
  <p:clrMapOvr>
    <a:masterClrMapping/>
  </p:clrMapOvr>
  <p:transition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70239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52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2474"/>
      </p:ext>
    </p:extLst>
  </p:cSld>
  <p:clrMapOvr>
    <a:masterClrMapping/>
  </p:clrMapOvr>
  <p:transition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08840"/>
      </p:ext>
    </p:extLst>
  </p:cSld>
  <p:clrMapOvr>
    <a:masterClrMapping/>
  </p:clrMapOvr>
  <p:transition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01844"/>
      </p:ext>
    </p:extLst>
  </p:cSld>
  <p:clrMapOvr>
    <a:masterClrMapping/>
  </p:clrMapOvr>
  <p:transition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41975"/>
      </p:ext>
    </p:extLst>
  </p:cSld>
  <p:clrMapOvr>
    <a:masterClrMapping/>
  </p:clrMapOvr>
  <p:transition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04009"/>
      </p:ext>
    </p:extLst>
  </p:cSld>
  <p:clrMapOvr>
    <a:masterClrMapping/>
  </p:clrMapOvr>
  <p:transition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85764"/>
      </p:ext>
    </p:extLst>
  </p:cSld>
  <p:clrMapOvr>
    <a:masterClrMapping/>
  </p:clrMapOvr>
  <p:transition>
    <p:fade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85435"/>
      </p:ext>
    </p:extLst>
  </p:cSld>
  <p:clrMapOvr>
    <a:masterClrMapping/>
  </p:clrMapOvr>
  <p:transition>
    <p:fade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32075"/>
      </p:ext>
    </p:extLst>
  </p:cSld>
  <p:clrMapOvr>
    <a:masterClrMapping/>
  </p:clrMapOvr>
  <p:transition>
    <p:fade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80803"/>
      </p:ext>
    </p:extLst>
  </p:cSld>
  <p:clrMapOvr>
    <a:masterClrMapping/>
  </p:clrMapOvr>
  <p:transition>
    <p:fade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7293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710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94288"/>
      </p:ext>
    </p:extLst>
  </p:cSld>
  <p:clrMapOvr>
    <a:masterClrMapping/>
  </p:clrMapOvr>
  <p:transition>
    <p:fade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7110"/>
      </p:ext>
    </p:extLst>
  </p:cSld>
  <p:clrMapOvr>
    <a:masterClrMapping/>
  </p:clrMapOvr>
  <p:transition>
    <p:fade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37992"/>
      </p:ext>
    </p:extLst>
  </p:cSld>
  <p:clrMapOvr>
    <a:masterClrMapping/>
  </p:clrMapOvr>
  <p:transition>
    <p:fade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1052"/>
      </p:ext>
    </p:extLst>
  </p:cSld>
  <p:clrMapOvr>
    <a:masterClrMapping/>
  </p:clrMapOvr>
  <p:transition>
    <p:fade thruBlk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85359"/>
      </p:ext>
    </p:extLst>
  </p:cSld>
  <p:clrMapOvr>
    <a:masterClrMapping/>
  </p:clrMapOvr>
  <p:transition>
    <p:fade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74106"/>
      </p:ext>
    </p:extLst>
  </p:cSld>
  <p:clrMapOvr>
    <a:masterClrMapping/>
  </p:clrMapOvr>
  <p:transition>
    <p:fade thruBlk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40993"/>
      </p:ext>
    </p:extLst>
  </p:cSld>
  <p:clrMapOvr>
    <a:masterClrMapping/>
  </p:clrMapOvr>
  <p:transition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17568"/>
      </p:ext>
    </p:extLst>
  </p:cSld>
  <p:clrMapOvr>
    <a:masterClrMapping/>
  </p:clrMapOvr>
  <p:transition>
    <p:fade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5327"/>
      </p:ext>
    </p:extLst>
  </p:cSld>
  <p:clrMapOvr>
    <a:masterClrMapping/>
  </p:clrMapOvr>
  <p:transition>
    <p:fade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21725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279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33085"/>
      </p:ext>
    </p:extLst>
  </p:cSld>
  <p:clrMapOvr>
    <a:masterClrMapping/>
  </p:clrMapOvr>
  <p:transition>
    <p:fade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798"/>
      </p:ext>
    </p:extLst>
  </p:cSld>
  <p:clrMapOvr>
    <a:masterClrMapping/>
  </p:clrMapOvr>
  <p:transition>
    <p:fade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7929"/>
      </p:ext>
    </p:extLst>
  </p:cSld>
  <p:clrMapOvr>
    <a:masterClrMapping/>
  </p:clrMapOvr>
  <p:transition>
    <p:fade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93593"/>
      </p:ext>
    </p:extLst>
  </p:cSld>
  <p:clrMapOvr>
    <a:masterClrMapping/>
  </p:clrMapOvr>
  <p:transition>
    <p:fade thruBlk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9009"/>
      </p:ext>
    </p:extLst>
  </p:cSld>
  <p:clrMapOvr>
    <a:masterClrMapping/>
  </p:clrMapOvr>
  <p:transition>
    <p:fade thruBlk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77816"/>
      </p:ext>
    </p:extLst>
  </p:cSld>
  <p:clrMapOvr>
    <a:masterClrMapping/>
  </p:clrMapOvr>
  <p:transition>
    <p:fade thruBlk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62339"/>
      </p:ext>
    </p:extLst>
  </p:cSld>
  <p:clrMapOvr>
    <a:masterClrMapping/>
  </p:clrMapOvr>
  <p:transition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5692"/>
      </p:ext>
    </p:extLst>
  </p:cSld>
  <p:clrMapOvr>
    <a:masterClrMapping/>
  </p:clrMapOvr>
  <p:transition>
    <p:fade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82180"/>
      </p:ext>
    </p:extLst>
  </p:cSld>
  <p:clrMapOvr>
    <a:masterClrMapping/>
  </p:clrMapOvr>
  <p:transition>
    <p:fade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58870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990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2689"/>
      </p:ext>
    </p:extLst>
  </p:cSld>
  <p:clrMapOvr>
    <a:masterClrMapping/>
  </p:clrMapOvr>
  <p:transition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02075"/>
      </p:ext>
    </p:extLst>
  </p:cSld>
  <p:clrMapOvr>
    <a:masterClrMapping/>
  </p:clrMapOvr>
  <p:transition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1244"/>
      </p:ext>
    </p:extLst>
  </p:cSld>
  <p:clrMapOvr>
    <a:masterClrMapping/>
  </p:clrMapOvr>
  <p:transition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86899"/>
      </p:ext>
    </p:extLst>
  </p:cSld>
  <p:clrMapOvr>
    <a:masterClrMapping/>
  </p:clrMapOvr>
  <p:transition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53572"/>
      </p:ext>
    </p:extLst>
  </p:cSld>
  <p:clrMapOvr>
    <a:masterClrMapping/>
  </p:clrMapOvr>
  <p:transition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6489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54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7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4224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2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34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2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6308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8E5B-CFEF-45D5-B861-48641B7B6F6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2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50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6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9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5208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78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09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91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8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88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95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01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71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182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840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01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6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45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76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3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34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48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5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59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2800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9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42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54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20FA1-6700-422A-8342-97DFF524E1D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7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D3DAA4-E118-4362-AF19-FC5B2D0DD1F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4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670050" y="1238250"/>
            <a:ext cx="96012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70050" y="3536950"/>
            <a:ext cx="9601200" cy="109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3364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3680222" y="634523"/>
            <a:ext cx="5581651" cy="3530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70050" y="4235450"/>
            <a:ext cx="9601200" cy="142240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70050" y="5524500"/>
            <a:ext cx="9601200" cy="10350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9918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70050" y="2520950"/>
            <a:ext cx="96012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7484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7061647" y="736600"/>
            <a:ext cx="4241801" cy="5384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6007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600700" cy="246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9327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5981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523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797050" y="252095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1041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797050" y="1930400"/>
            <a:ext cx="9144000" cy="41084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5765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6621465" y="2012950"/>
            <a:ext cx="4203701" cy="394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1797050" y="1930400"/>
            <a:ext cx="4438650" cy="4108450"/>
          </a:xfrm>
          <a:prstGeom prst="rect">
            <a:avLst/>
          </a:prstGeom>
        </p:spPr>
        <p:txBody>
          <a:bodyPr/>
          <a:lstStyle>
            <a:lvl1pPr marL="311150" indent="-311150">
              <a:spcBef>
                <a:spcPts val="2800"/>
              </a:spcBef>
              <a:buBlip>
                <a:blip r:embed="rId2"/>
              </a:buBlip>
              <a:defRPr sz="2100"/>
            </a:lvl1pPr>
            <a:lvl2pPr marL="622300" indent="-311150">
              <a:spcBef>
                <a:spcPts val="2800"/>
              </a:spcBef>
              <a:buBlip>
                <a:blip r:embed="rId2"/>
              </a:buBlip>
              <a:defRPr sz="2100"/>
            </a:lvl2pPr>
            <a:lvl3pPr marL="933450" indent="-311150">
              <a:spcBef>
                <a:spcPts val="2800"/>
              </a:spcBef>
              <a:buBlip>
                <a:blip r:embed="rId2"/>
              </a:buBlip>
              <a:defRPr sz="2100"/>
            </a:lvl3pPr>
            <a:lvl4pPr marL="1244600" indent="-311150">
              <a:spcBef>
                <a:spcPts val="2800"/>
              </a:spcBef>
              <a:buBlip>
                <a:blip r:embed="rId2"/>
              </a:buBlip>
              <a:defRPr sz="2100"/>
            </a:lvl4pPr>
            <a:lvl5pPr marL="1555750" indent="-311150">
              <a:spcBef>
                <a:spcPts val="2800"/>
              </a:spcBef>
              <a:buBlip>
                <a:blip r:embed="rId2"/>
              </a:buBlip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8052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fot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043976" y="1543526"/>
            <a:ext cx="4286251" cy="3771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77215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772150" cy="2006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9280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3351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805060" y="3232150"/>
            <a:ext cx="4813301" cy="309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805060" y="533400"/>
            <a:ext cx="4813301" cy="22161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843145" y="533400"/>
            <a:ext cx="5505451" cy="57848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1943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5240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12750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524000" y="2974936"/>
            <a:ext cx="9810750" cy="5334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12750">
              <a:spcBef>
                <a:spcPts val="17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3797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65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773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3842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416969" y="178593"/>
            <a:ext cx="7358063" cy="17145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92100">
              <a:tabLst/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2416969" y="1946672"/>
            <a:ext cx="7358063" cy="401836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53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756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978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2201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442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5884748" y="6509742"/>
            <a:ext cx="413574" cy="32893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2921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80770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2331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2899172" y="1169789"/>
            <a:ext cx="6858001" cy="4509493"/>
          </a:xfrm>
          <a:prstGeom prst="rect">
            <a:avLst/>
          </a:prstGeom>
        </p:spPr>
        <p:txBody>
          <a:bodyPr lIns="71437" tIns="71437" rIns="71437" bIns="71437"/>
          <a:lstStyle>
            <a:lvl1pPr marL="382270" indent="-382270" defTabSz="228600">
              <a:spcBef>
                <a:spcPts val="2500"/>
              </a:spcBef>
              <a:buBlip>
                <a:blip r:embed="rId3"/>
              </a:buBlip>
            </a:lvl1pPr>
            <a:lvl2pPr marL="655320" indent="-382270" defTabSz="228600">
              <a:spcBef>
                <a:spcPts val="2500"/>
              </a:spcBef>
              <a:buBlip>
                <a:blip r:embed="rId3"/>
              </a:buBlip>
            </a:lvl2pPr>
            <a:lvl3pPr marL="928370" indent="-382270" defTabSz="228600">
              <a:spcBef>
                <a:spcPts val="2500"/>
              </a:spcBef>
              <a:buBlip>
                <a:blip r:embed="rId3"/>
              </a:buBlip>
            </a:lvl3pPr>
            <a:lvl4pPr marL="1201420" indent="-382270" defTabSz="228600">
              <a:spcBef>
                <a:spcPts val="2500"/>
              </a:spcBef>
              <a:buBlip>
                <a:blip r:embed="rId3"/>
              </a:buBlip>
            </a:lvl4pPr>
            <a:lvl5pPr marL="1474470" indent="-382270" defTabSz="228600">
              <a:spcBef>
                <a:spcPts val="2500"/>
              </a:spcBef>
              <a:buBlip>
                <a:blip r:embed="rId3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6140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0242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670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961680" y="107156"/>
            <a:ext cx="6732985" cy="1821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28600">
              <a:tabLst/>
              <a:defRPr sz="5900"/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2961680" y="1928813"/>
            <a:ext cx="6732985" cy="4107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59257" indent="-313207" defTabSz="228600">
              <a:spcBef>
                <a:spcPts val="2000"/>
              </a:spcBef>
              <a:buSzPct val="125000"/>
              <a:buChar char="•"/>
              <a:defRPr sz="2100"/>
            </a:lvl1pPr>
            <a:lvl2pPr marL="713257" indent="-313207" defTabSz="228600">
              <a:spcBef>
                <a:spcPts val="2000"/>
              </a:spcBef>
              <a:buSzPct val="125000"/>
              <a:buChar char="•"/>
              <a:defRPr sz="2100"/>
            </a:lvl2pPr>
            <a:lvl3pPr marL="975723" indent="-313207" defTabSz="228600">
              <a:spcBef>
                <a:spcPts val="2000"/>
              </a:spcBef>
              <a:buSzPct val="125000"/>
              <a:buChar char="•"/>
              <a:defRPr sz="2100"/>
            </a:lvl3pPr>
            <a:lvl4pPr marL="1238191" indent="-313207" defTabSz="228600">
              <a:spcBef>
                <a:spcPts val="2000"/>
              </a:spcBef>
              <a:buSzPct val="125000"/>
              <a:buChar char="•"/>
              <a:defRPr sz="2100"/>
            </a:lvl4pPr>
            <a:lvl5pPr marL="1500657" indent="-313207" defTabSz="228600">
              <a:spcBef>
                <a:spcPts val="2000"/>
              </a:spcBef>
              <a:buSzPct val="125000"/>
              <a:buChar char="•"/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>
                <a:solidFill>
                  <a:srgbClr val="56533A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75051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3004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66A89-298C-46C5-8854-0DEE1AFBEFA1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64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7E87C-5363-4695-ABC4-49217F287AB4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66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44711-E6DD-414F-9234-7FA050EFA06B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6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400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A031-3081-4622-AAF2-30555ACF772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96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6B974-404F-4517-9C06-5ECD08B8F6A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6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8EBF2-BCF2-4B35-B34D-B9F4DA8C363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979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D31D1-C46D-4E58-8986-A948426E705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6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6EF1A-57D8-4585-B105-4067C81D7E55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220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12C35-0493-46EA-8FA9-DE65E83ED65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73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06B0A-90F8-4A82-93A1-A9ADD0FF3C7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91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D01F6-80F3-4A8C-BD7C-96B80610EAC3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1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66A89-298C-46C5-8854-0DEE1AFBEFA1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22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7E87C-5363-4695-ABC4-49217F287AB4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32256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44711-E6DD-414F-9234-7FA050EFA06B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349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A031-3081-4622-AAF2-30555ACF772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4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6B974-404F-4517-9C06-5ECD08B8F6A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271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8EBF2-BCF2-4B35-B34D-B9F4DA8C363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69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D31D1-C46D-4E58-8986-A948426E7058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43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6EF1A-57D8-4585-B105-4067C81D7E55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68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12C35-0493-46EA-8FA9-DE65E83ED65D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008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06B0A-90F8-4A82-93A1-A9ADD0FF3C7F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31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D01F6-80F3-4A8C-BD7C-96B80610EAC3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9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66A89-298C-46C5-8854-0DEE1AFBEFA1}" type="slidenum">
              <a:rPr lang="es-ES" altLang="es-CO">
                <a:solidFill>
                  <a:srgbClr val="000000"/>
                </a:solidFill>
              </a:rPr>
              <a:pPr/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9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B71C-31EF-406F-AD38-516F2E8B7DDC}" type="datetimeFigureOut">
              <a:rPr lang="es-CO" smtClean="0"/>
              <a:t>19/08/2020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A6E4-81AE-4CE3-A81E-8B197F0AD4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70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O"/>
              <a:t>Click to edit Master title style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O"/>
              <a:t>Click to edit Master text styles</a:t>
            </a:r>
          </a:p>
          <a:p>
            <a:pPr lvl="1"/>
            <a:r>
              <a:rPr lang="en-US" altLang="es-CO"/>
              <a:t>Second level</a:t>
            </a:r>
          </a:p>
          <a:p>
            <a:pPr lvl="2"/>
            <a:r>
              <a:rPr lang="en-US" altLang="es-CO"/>
              <a:t>Third level</a:t>
            </a:r>
          </a:p>
          <a:p>
            <a:pPr lvl="3"/>
            <a:r>
              <a:rPr lang="en-US" altLang="es-CO"/>
              <a:t>Fourth level</a:t>
            </a:r>
          </a:p>
          <a:p>
            <a:pPr lvl="4"/>
            <a:r>
              <a:rPr lang="en-US" altLang="es-CO"/>
              <a:t>Fifth level</a:t>
            </a: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D2E68-F111-4A69-B59D-510F491F49B4}" type="slidenum">
              <a:rPr lang="en-U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s-CO">
              <a:solidFill>
                <a:srgbClr val="000000"/>
              </a:solidFill>
            </a:endParaRPr>
          </a:p>
        </p:txBody>
      </p:sp>
      <p:sp>
        <p:nvSpPr>
          <p:cNvPr id="228359" name="Rectangle 7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C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8360" name="Line 8"/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800">
              <a:solidFill>
                <a:srgbClr val="000000"/>
              </a:solidFill>
            </a:endParaRPr>
          </a:p>
        </p:txBody>
      </p:sp>
      <p:sp>
        <p:nvSpPr>
          <p:cNvPr id="228361" name="Rectangle 9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C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8362" name="Rectangle 10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C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3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D0DF-B9D4-4747-B4D4-728E1AC40D5F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A1EA54-98F3-4BCC-88D2-C9D04112DAE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11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19/08/2020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2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790700" y="1174750"/>
            <a:ext cx="9144000" cy="450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4"/>
              </a:buBlip>
            </a:lvl1pPr>
            <a:lvl2pPr>
              <a:buBlip>
                <a:blip r:embed="rId24"/>
              </a:buBlip>
            </a:lvl2pPr>
            <a:lvl3pPr>
              <a:buBlip>
                <a:blip r:embed="rId24"/>
              </a:buBlip>
            </a:lvl3pPr>
            <a:lvl4pPr>
              <a:buBlip>
                <a:blip r:embed="rId24"/>
              </a:buBlip>
            </a:lvl4pPr>
            <a:lvl5pPr>
              <a:buBlip>
                <a:blip r:embed="rId24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797050" y="107950"/>
            <a:ext cx="9144000" cy="182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tabLst>
                <a:tab pos="209550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400029" y="6473825"/>
            <a:ext cx="416782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/>
            </a:lvl1pPr>
          </a:lstStyle>
          <a:p>
            <a:pPr defTabSz="323850" hangingPunct="0"/>
            <a:fld id="{86CB4B4D-7CA3-9044-876B-883B54F8677D}" type="slidenum">
              <a:rPr lang="es-CO" kern="0" smtClean="0">
                <a:solidFill>
                  <a:srgbClr val="363929"/>
                </a:solidFill>
                <a:sym typeface="Optima"/>
              </a:rPr>
              <a:pPr defTabSz="323850" hangingPunct="0"/>
              <a:t>‹Nº›</a:t>
            </a:fld>
            <a:endParaRPr lang="es-CO" kern="0">
              <a:solidFill>
                <a:srgbClr val="363929"/>
              </a:solidFill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4478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</p:sldLayoutIdLst>
  <p:transition spd="med"/>
  <p:txStyles>
    <p:titleStyle>
      <a:lvl1pPr marL="0" marR="0" indent="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1143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2286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3429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4572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5715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6858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8001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9144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titleStyle>
    <p:bodyStyle>
      <a:lvl1pPr marL="3937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1pPr>
      <a:lvl2pPr marL="7874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2pPr>
      <a:lvl3pPr marL="11811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3pPr>
      <a:lvl4pPr marL="15748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4pPr>
      <a:lvl5pPr marL="19685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5pPr>
      <a:lvl6pPr marL="23622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6pPr>
      <a:lvl7pPr marL="27559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7pPr>
      <a:lvl8pPr marL="31496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8pPr>
      <a:lvl9pPr marL="35433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1143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2286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3429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4572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5715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6858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8001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9144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AFCC9-F996-409C-A3A7-433400D9750C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8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AFCC9-F996-409C-A3A7-433400D9750C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AFCC9-F996-409C-A3A7-433400D9750C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2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AFCC9-F996-409C-A3A7-433400D9750C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4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51" r="1"/>
          <a:stretch/>
        </p:blipFill>
        <p:spPr>
          <a:xfrm>
            <a:off x="1524000" y="0"/>
            <a:ext cx="9184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7864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UY" altLang="es-CO" sz="5400" b="1"/>
              <a:t>LA VISIÓN</a:t>
            </a:r>
            <a:endParaRPr lang="es-ES" altLang="es-CO" sz="5400" b="1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73239"/>
            <a:ext cx="8229600" cy="4352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UY" altLang="es-CO"/>
              <a:t>Responde la pregunta: ¿Dónde queremos llegar o qué aspiramos alcanzar?</a:t>
            </a:r>
          </a:p>
          <a:p>
            <a:pPr>
              <a:lnSpc>
                <a:spcPct val="90000"/>
              </a:lnSpc>
              <a:buFontTx/>
              <a:buNone/>
            </a:pPr>
            <a:endParaRPr lang="es-UY" altLang="es-CO"/>
          </a:p>
          <a:p>
            <a:pPr>
              <a:lnSpc>
                <a:spcPct val="90000"/>
              </a:lnSpc>
            </a:pPr>
            <a:r>
              <a:rPr lang="es-ES" altLang="es-CO"/>
              <a:t>Es un inspirador punto de vista acerca de </a:t>
            </a:r>
            <a:r>
              <a:rPr lang="es-ES" altLang="es-CO" b="1"/>
              <a:t>lo que se debería y podría llegar a ser.</a:t>
            </a:r>
          </a:p>
          <a:p>
            <a:pPr>
              <a:lnSpc>
                <a:spcPct val="90000"/>
              </a:lnSpc>
            </a:pPr>
            <a:endParaRPr lang="es-ES" altLang="es-CO" b="1"/>
          </a:p>
          <a:p>
            <a:pPr>
              <a:lnSpc>
                <a:spcPct val="90000"/>
              </a:lnSpc>
            </a:pPr>
            <a:r>
              <a:rPr lang="es-ES" altLang="es-CO"/>
              <a:t>Es </a:t>
            </a:r>
            <a:r>
              <a:rPr lang="es-ES" altLang="es-CO" b="1"/>
              <a:t>un sueño </a:t>
            </a:r>
            <a:r>
              <a:rPr lang="es-ES" altLang="es-CO"/>
              <a:t>sobre su forma y éxito futuro, una imagen de logros posibles.</a:t>
            </a:r>
          </a:p>
        </p:txBody>
      </p:sp>
    </p:spTree>
    <p:extLst>
      <p:ext uri="{BB962C8B-B14F-4D97-AF65-F5344CB8AC3E}">
        <p14:creationId xmlns:p14="http://schemas.microsoft.com/office/powerpoint/2010/main" val="4289989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s-UY" altLang="es-CO" sz="5400" b="1" dirty="0">
                <a:solidFill>
                  <a:srgbClr val="C00000"/>
                </a:solidFill>
                <a:latin typeface="+mn-lt"/>
              </a:rPr>
              <a:t>Importancia de una Visión</a:t>
            </a:r>
            <a:endParaRPr lang="en-US" altLang="es-CO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67425" y="1366770"/>
            <a:ext cx="12024575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  <a:defRPr/>
            </a:pPr>
            <a:endParaRPr lang="es-ES_tradnl" sz="3200" dirty="0"/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realización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motivación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pasión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operamos al máximo de nuestro potencial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desarrollamos nuestros dones, liderazgo y nos convertimos en agentes de cambio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somos  un factor positivo para los demás y nos volvemos una influencia positiva para la sociedad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s-ES_tradnl" sz="3600" dirty="0">
                <a:solidFill>
                  <a:srgbClr val="C00000"/>
                </a:solidFill>
              </a:rPr>
              <a:t>                       </a:t>
            </a:r>
            <a:endParaRPr lang="es-UY" sz="3600" dirty="0"/>
          </a:p>
          <a:p>
            <a:pPr marL="274320" indent="-274320">
              <a:buFont typeface="Wingdings 2"/>
              <a:buChar char=""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946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UY" altLang="es-CO" sz="5400" b="1"/>
              <a:t>LA MISIÓN</a:t>
            </a:r>
            <a:endParaRPr lang="es-ES" altLang="es-CO" sz="5400" b="1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924425"/>
          </a:xfrm>
        </p:spPr>
        <p:txBody>
          <a:bodyPr/>
          <a:lstStyle/>
          <a:p>
            <a:pPr algn="ctr">
              <a:lnSpc>
                <a:spcPct val="95000"/>
              </a:lnSpc>
              <a:buFontTx/>
              <a:buNone/>
            </a:pPr>
            <a:r>
              <a:rPr lang="en-GB" altLang="es-CO"/>
              <a:t>Es el objetivo principal.</a:t>
            </a:r>
          </a:p>
          <a:p>
            <a:pPr algn="ctr">
              <a:lnSpc>
                <a:spcPct val="95000"/>
              </a:lnSpc>
              <a:buFontTx/>
              <a:buNone/>
            </a:pPr>
            <a:endParaRPr lang="en-GB" altLang="es-CO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GB" altLang="es-CO"/>
              <a:t>Es el propósito superior.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GB" altLang="es-CO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GB" altLang="es-CO"/>
              <a:t>Es la razón de su existencia.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GB" altLang="es-CO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GB" altLang="es-CO"/>
              <a:t>Establece prioridades.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GB" altLang="es-CO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GB" altLang="es-CO"/>
              <a:t>Fija el rumbo.</a:t>
            </a:r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2440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44739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 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Situación</a:t>
            </a:r>
            <a:endParaRPr lang="en-US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4742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2667000" y="1066801"/>
            <a:ext cx="70104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Realidad Actual: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1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á</a:t>
            </a:r>
            <a:r>
              <a:rPr lang="es-E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lisis de la situaci</a:t>
            </a:r>
            <a:r>
              <a:rPr lang="en-U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ó</a:t>
            </a:r>
            <a:r>
              <a:rPr lang="es-E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n</a:t>
            </a:r>
            <a:endParaRPr lang="en-US" altLang="es-CO" sz="2400" i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Cuáles son los elementos o los factores de </a:t>
            </a:r>
            <a:r>
              <a:rPr lang="es-ES_tradnl" altLang="ja-JP"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é</a:t>
            </a:r>
            <a:r>
              <a:rPr lang="es-ES_tradnl" altLang="ja-JP" sz="320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xito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?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(fortalezas y debilidades externas e internas)</a:t>
            </a:r>
          </a:p>
        </p:txBody>
      </p:sp>
    </p:spTree>
    <p:extLst>
      <p:ext uri="{BB962C8B-B14F-4D97-AF65-F5344CB8AC3E}">
        <p14:creationId xmlns:p14="http://schemas.microsoft.com/office/powerpoint/2010/main" val="243842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737" y="296215"/>
            <a:ext cx="8628845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7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2" y="438150"/>
            <a:ext cx="86010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47811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 Situación</a:t>
            </a:r>
          </a:p>
        </p:txBody>
      </p:sp>
      <p:sp>
        <p:nvSpPr>
          <p:cNvPr id="247813" name="Oval 5"/>
          <p:cNvSpPr>
            <a:spLocks noChangeArrowheads="1"/>
          </p:cNvSpPr>
          <p:nvPr/>
        </p:nvSpPr>
        <p:spPr bwMode="auto">
          <a:xfrm>
            <a:off x="1752600" y="46482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3. Capacidad</a:t>
            </a:r>
            <a:r>
              <a:rPr lang="es-ES" altLang="es-CO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Masa 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(líderes,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dinero, sistemas)</a:t>
            </a:r>
          </a:p>
        </p:txBody>
      </p:sp>
      <p:sp>
        <p:nvSpPr>
          <p:cNvPr id="247814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2286000" y="1066801"/>
            <a:ext cx="79248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Capacidad: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1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Cantidad Cr</a:t>
            </a:r>
            <a:r>
              <a:rPr lang="en-U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ítica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3200" b="1" i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¿Cuántos necesitamos para comenzar y continuar creciendo?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CO" sz="32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¿Cuáles están listos?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CO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CO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(líderes, dinero, sistemas)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14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00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49859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 Situación</a:t>
            </a:r>
          </a:p>
        </p:txBody>
      </p:sp>
      <p:sp>
        <p:nvSpPr>
          <p:cNvPr id="249861" name="Oval 5"/>
          <p:cNvSpPr>
            <a:spLocks noChangeArrowheads="1"/>
          </p:cNvSpPr>
          <p:nvPr/>
        </p:nvSpPr>
        <p:spPr bwMode="auto">
          <a:xfrm>
            <a:off x="1752600" y="46482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3. Capacidad</a:t>
            </a:r>
            <a:r>
              <a:rPr lang="es-ES" altLang="es-CO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Cantidad Cr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(líderes,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dinero, sistemas)</a:t>
            </a:r>
          </a:p>
        </p:txBody>
      </p:sp>
      <p:sp>
        <p:nvSpPr>
          <p:cNvPr id="249862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grpSp>
        <p:nvGrpSpPr>
          <p:cNvPr id="249863" name="Group 7"/>
          <p:cNvGrpSpPr>
            <a:grpSpLocks/>
          </p:cNvGrpSpPr>
          <p:nvPr/>
        </p:nvGrpSpPr>
        <p:grpSpPr bwMode="auto">
          <a:xfrm>
            <a:off x="3810000" y="2819400"/>
            <a:ext cx="3276600" cy="1371600"/>
            <a:chOff x="1680" y="1824"/>
            <a:chExt cx="2064" cy="864"/>
          </a:xfrm>
        </p:grpSpPr>
        <p:sp>
          <p:nvSpPr>
            <p:cNvPr id="249864" name="Line 8"/>
            <p:cNvSpPr>
              <a:spLocks noChangeShapeType="1"/>
            </p:cNvSpPr>
            <p:nvPr/>
          </p:nvSpPr>
          <p:spPr bwMode="auto">
            <a:xfrm>
              <a:off x="1680" y="2688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49865" name="Line 9"/>
            <p:cNvSpPr>
              <a:spLocks noChangeShapeType="1"/>
            </p:cNvSpPr>
            <p:nvPr/>
          </p:nvSpPr>
          <p:spPr bwMode="auto">
            <a:xfrm>
              <a:off x="1920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49866" name="Line 10"/>
            <p:cNvSpPr>
              <a:spLocks noChangeShapeType="1"/>
            </p:cNvSpPr>
            <p:nvPr/>
          </p:nvSpPr>
          <p:spPr bwMode="auto">
            <a:xfrm>
              <a:off x="2352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49867" name="Line 11"/>
            <p:cNvSpPr>
              <a:spLocks noChangeShapeType="1"/>
            </p:cNvSpPr>
            <p:nvPr/>
          </p:nvSpPr>
          <p:spPr bwMode="auto">
            <a:xfrm>
              <a:off x="2784" y="182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</p:grpSp>
      <p:sp>
        <p:nvSpPr>
          <p:cNvPr id="249877" name="Text Box 21"/>
          <p:cNvSpPr txBox="1">
            <a:spLocks noChangeArrowheads="1"/>
          </p:cNvSpPr>
          <p:nvPr/>
        </p:nvSpPr>
        <p:spPr bwMode="auto">
          <a:xfrm rot="-2029569">
            <a:off x="4424363" y="3343276"/>
            <a:ext cx="408781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4. Camino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ítico / Ruta Crítica</a:t>
            </a:r>
            <a:endParaRPr lang="en-US" altLang="es-CO" sz="20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5" y="293510"/>
            <a:ext cx="5724144" cy="62314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44" y="293510"/>
            <a:ext cx="5012267" cy="62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2667000" y="1066800"/>
            <a:ext cx="7010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Camino Cr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ítico / 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Ruta Crítica</a:t>
            </a: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:</a:t>
            </a:r>
            <a:endParaRPr lang="en-US" altLang="es-CO" sz="2400" i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Cuáles son pasos más importantes para comenzar a acercarnos a nuestra visión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7802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8291513" cy="1498600"/>
          </a:xfrm>
        </p:spPr>
        <p:txBody>
          <a:bodyPr/>
          <a:lstStyle/>
          <a:p>
            <a:r>
              <a:rPr lang="es-UY" altLang="es-CO" b="1"/>
              <a:t>LA ESTRATEGIA MILITAR</a:t>
            </a:r>
            <a:br>
              <a:rPr lang="es-UY" altLang="es-CO" b="1"/>
            </a:br>
            <a:r>
              <a:rPr lang="es-UY" altLang="es-CO" b="1"/>
              <a:t> APLICADA A LA EMPRESA</a:t>
            </a:r>
            <a:endParaRPr lang="es-ES" altLang="es-CO" b="1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6114"/>
            <a:ext cx="8362950" cy="4681537"/>
          </a:xfrm>
        </p:spPr>
        <p:txBody>
          <a:bodyPr/>
          <a:lstStyle/>
          <a:p>
            <a:pPr lvl="1" algn="ctr">
              <a:buFontTx/>
              <a:buNone/>
            </a:pPr>
            <a:r>
              <a:rPr lang="en-GB" altLang="es-CO" sz="2700" b="1"/>
              <a:t>Proviene del griego:</a:t>
            </a:r>
          </a:p>
          <a:p>
            <a:pPr lvl="1" algn="ctr">
              <a:buFontTx/>
              <a:buNone/>
            </a:pPr>
            <a:r>
              <a:rPr lang="en-GB" altLang="es-CO" sz="2700" b="1"/>
              <a:t>strates = ejército  </a:t>
            </a:r>
          </a:p>
          <a:p>
            <a:pPr algn="ctr">
              <a:buFontTx/>
              <a:buNone/>
            </a:pPr>
            <a:r>
              <a:rPr lang="en-GB" altLang="es-CO" sz="2700" b="1"/>
              <a:t>        agein = conducir</a:t>
            </a:r>
          </a:p>
          <a:p>
            <a:pPr algn="ctr">
              <a:buFontTx/>
              <a:buNone/>
            </a:pPr>
            <a:r>
              <a:rPr lang="en-GB" altLang="es-CO" sz="2700" b="1" i="1" u="sng"/>
              <a:t>Estrategia</a:t>
            </a:r>
            <a:r>
              <a:rPr lang="en-GB" altLang="es-CO" sz="2700" b="1"/>
              <a:t> = conducir al ejército</a:t>
            </a:r>
          </a:p>
          <a:p>
            <a:pPr algn="ctr">
              <a:buFontTx/>
              <a:buNone/>
            </a:pPr>
            <a:endParaRPr lang="en-GB" altLang="es-CO" sz="2700" b="1"/>
          </a:p>
          <a:p>
            <a:pPr algn="ctr">
              <a:buFontTx/>
              <a:buNone/>
            </a:pPr>
            <a:r>
              <a:rPr lang="en-GB" altLang="es-CO" sz="2700" b="1"/>
              <a:t>Es el arte o la ciencia de preparar </a:t>
            </a:r>
          </a:p>
          <a:p>
            <a:pPr algn="ctr">
              <a:buFontTx/>
              <a:buNone/>
            </a:pPr>
            <a:r>
              <a:rPr lang="en-GB" altLang="es-CO" sz="2700" b="1"/>
              <a:t>y aplicar los medios disponibles </a:t>
            </a:r>
          </a:p>
          <a:p>
            <a:pPr algn="ctr">
              <a:buFontTx/>
              <a:buNone/>
            </a:pPr>
            <a:r>
              <a:rPr lang="en-GB" altLang="es-CO" sz="2700" b="1"/>
              <a:t>para conquistar y mantener los </a:t>
            </a:r>
          </a:p>
          <a:p>
            <a:pPr algn="ctr">
              <a:buFontTx/>
              <a:buNone/>
            </a:pPr>
            <a:r>
              <a:rPr lang="en-GB" altLang="es-CO" sz="2700" b="1"/>
              <a:t>objetivos empresariales</a:t>
            </a:r>
            <a:endParaRPr lang="es-ES" altLang="es-CO" sz="2700" b="1"/>
          </a:p>
          <a:p>
            <a:pPr algn="ctr">
              <a:buFontTx/>
              <a:buNone/>
            </a:pPr>
            <a:endParaRPr lang="es-ES" altLang="es-CO" sz="2700" b="1"/>
          </a:p>
        </p:txBody>
      </p:sp>
    </p:spTree>
    <p:extLst>
      <p:ext uri="{BB962C8B-B14F-4D97-AF65-F5344CB8AC3E}">
        <p14:creationId xmlns:p14="http://schemas.microsoft.com/office/powerpoint/2010/main" val="16973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UY" sz="5400" b="1" dirty="0">
                <a:solidFill>
                  <a:srgbClr val="C00000"/>
                </a:solidFill>
              </a:rPr>
              <a:t>Estrategia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916113"/>
            <a:ext cx="8229600" cy="44958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3600" dirty="0">
                <a:solidFill>
                  <a:srgbClr val="002060"/>
                </a:solidFill>
              </a:rPr>
              <a:t>La estrategia es el arte de crear un curso de acción a través de los obstáculos. Mientras que el atributo de la </a:t>
            </a:r>
            <a:r>
              <a:rPr lang="es-UY" sz="3600" b="1" dirty="0">
                <a:solidFill>
                  <a:srgbClr val="002060"/>
                </a:solidFill>
              </a:rPr>
              <a:t>visión</a:t>
            </a:r>
            <a:r>
              <a:rPr lang="es-UY" sz="3600" dirty="0">
                <a:solidFill>
                  <a:srgbClr val="002060"/>
                </a:solidFill>
              </a:rPr>
              <a:t> significa que </a:t>
            </a:r>
            <a:r>
              <a:rPr lang="es-UY" sz="3600" i="1" dirty="0">
                <a:solidFill>
                  <a:srgbClr val="002060"/>
                </a:solidFill>
              </a:rPr>
              <a:t>el líder sabe a donde va</a:t>
            </a:r>
            <a:r>
              <a:rPr lang="es-UY" sz="3600" dirty="0">
                <a:solidFill>
                  <a:srgbClr val="002060"/>
                </a:solidFill>
              </a:rPr>
              <a:t>, y el atributo de la </a:t>
            </a:r>
            <a:r>
              <a:rPr lang="es-UY" sz="3600" b="1" dirty="0">
                <a:solidFill>
                  <a:srgbClr val="002060"/>
                </a:solidFill>
              </a:rPr>
              <a:t>movilización</a:t>
            </a:r>
            <a:r>
              <a:rPr lang="es-UY" sz="3600" dirty="0">
                <a:solidFill>
                  <a:srgbClr val="002060"/>
                </a:solidFill>
              </a:rPr>
              <a:t> quiere decir que </a:t>
            </a:r>
            <a:r>
              <a:rPr lang="es-UY" sz="3600" i="1" dirty="0">
                <a:solidFill>
                  <a:srgbClr val="002060"/>
                </a:solidFill>
              </a:rPr>
              <a:t>otros lo están siguiente en ese camino</a:t>
            </a:r>
            <a:r>
              <a:rPr lang="es-UY" sz="3600" dirty="0">
                <a:solidFill>
                  <a:srgbClr val="002060"/>
                </a:solidFill>
              </a:rPr>
              <a:t>, el atributo de la </a:t>
            </a:r>
            <a:r>
              <a:rPr lang="es-UY" sz="3600" b="1" dirty="0">
                <a:solidFill>
                  <a:srgbClr val="002060"/>
                </a:solidFill>
              </a:rPr>
              <a:t>estrategia</a:t>
            </a:r>
            <a:r>
              <a:rPr lang="es-UY" sz="3600" dirty="0">
                <a:solidFill>
                  <a:srgbClr val="002060"/>
                </a:solidFill>
              </a:rPr>
              <a:t> significa el </a:t>
            </a:r>
            <a:r>
              <a:rPr lang="es-UY" sz="3600" i="1" dirty="0">
                <a:solidFill>
                  <a:srgbClr val="002060"/>
                </a:solidFill>
              </a:rPr>
              <a:t>saber como llegar desde donde estamos hacia donde queremos llegar.</a:t>
            </a:r>
            <a:endParaRPr lang="en-US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1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51907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 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Situación</a:t>
            </a:r>
            <a:endParaRPr lang="en-US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1909" name="Oval 5"/>
          <p:cNvSpPr>
            <a:spLocks noChangeArrowheads="1"/>
          </p:cNvSpPr>
          <p:nvPr/>
        </p:nvSpPr>
        <p:spPr bwMode="auto">
          <a:xfrm>
            <a:off x="1752600" y="46482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3. Capacidad</a:t>
            </a:r>
            <a:r>
              <a:rPr lang="es-ES" altLang="es-CO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Cantidad Cr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(líderes,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dinero, sistemas)</a:t>
            </a:r>
          </a:p>
        </p:txBody>
      </p:sp>
      <p:sp>
        <p:nvSpPr>
          <p:cNvPr id="251910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grpSp>
        <p:nvGrpSpPr>
          <p:cNvPr id="251911" name="Group 7"/>
          <p:cNvGrpSpPr>
            <a:grpSpLocks/>
          </p:cNvGrpSpPr>
          <p:nvPr/>
        </p:nvGrpSpPr>
        <p:grpSpPr bwMode="auto">
          <a:xfrm>
            <a:off x="3810000" y="2819400"/>
            <a:ext cx="3276600" cy="1371600"/>
            <a:chOff x="1680" y="1824"/>
            <a:chExt cx="2064" cy="864"/>
          </a:xfrm>
        </p:grpSpPr>
        <p:sp>
          <p:nvSpPr>
            <p:cNvPr id="251912" name="Line 8"/>
            <p:cNvSpPr>
              <a:spLocks noChangeShapeType="1"/>
            </p:cNvSpPr>
            <p:nvPr/>
          </p:nvSpPr>
          <p:spPr bwMode="auto">
            <a:xfrm>
              <a:off x="1680" y="2688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1913" name="Line 9"/>
            <p:cNvSpPr>
              <a:spLocks noChangeShapeType="1"/>
            </p:cNvSpPr>
            <p:nvPr/>
          </p:nvSpPr>
          <p:spPr bwMode="auto">
            <a:xfrm>
              <a:off x="1920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1914" name="Line 10"/>
            <p:cNvSpPr>
              <a:spLocks noChangeShapeType="1"/>
            </p:cNvSpPr>
            <p:nvPr/>
          </p:nvSpPr>
          <p:spPr bwMode="auto">
            <a:xfrm>
              <a:off x="2352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1915" name="Line 11"/>
            <p:cNvSpPr>
              <a:spLocks noChangeShapeType="1"/>
            </p:cNvSpPr>
            <p:nvPr/>
          </p:nvSpPr>
          <p:spPr bwMode="auto">
            <a:xfrm>
              <a:off x="2784" y="182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</p:grpSp>
      <p:grpSp>
        <p:nvGrpSpPr>
          <p:cNvPr id="251916" name="Group 12"/>
          <p:cNvGrpSpPr>
            <a:grpSpLocks/>
          </p:cNvGrpSpPr>
          <p:nvPr/>
        </p:nvGrpSpPr>
        <p:grpSpPr bwMode="auto">
          <a:xfrm>
            <a:off x="4648200" y="4114800"/>
            <a:ext cx="4419600" cy="1371600"/>
            <a:chOff x="1968" y="2448"/>
            <a:chExt cx="2784" cy="864"/>
          </a:xfrm>
        </p:grpSpPr>
        <p:sp>
          <p:nvSpPr>
            <p:cNvPr id="251917" name="Line 13"/>
            <p:cNvSpPr>
              <a:spLocks noChangeShapeType="1"/>
            </p:cNvSpPr>
            <p:nvPr/>
          </p:nvSpPr>
          <p:spPr bwMode="auto">
            <a:xfrm>
              <a:off x="1968" y="3312"/>
              <a:ext cx="278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grpSp>
          <p:nvGrpSpPr>
            <p:cNvPr id="251918" name="Group 14"/>
            <p:cNvGrpSpPr>
              <a:grpSpLocks/>
            </p:cNvGrpSpPr>
            <p:nvPr/>
          </p:nvGrpSpPr>
          <p:grpSpPr bwMode="auto">
            <a:xfrm>
              <a:off x="2544" y="2448"/>
              <a:ext cx="864" cy="816"/>
              <a:chOff x="2544" y="2448"/>
              <a:chExt cx="864" cy="816"/>
            </a:xfrm>
          </p:grpSpPr>
          <p:sp>
            <p:nvSpPr>
              <p:cNvPr id="251919" name="Line 15"/>
              <p:cNvSpPr>
                <a:spLocks noChangeShapeType="1"/>
              </p:cNvSpPr>
              <p:nvPr/>
            </p:nvSpPr>
            <p:spPr bwMode="auto">
              <a:xfrm flipV="1">
                <a:off x="2544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1920" name="Line 16"/>
              <p:cNvSpPr>
                <a:spLocks noChangeShapeType="1"/>
              </p:cNvSpPr>
              <p:nvPr/>
            </p:nvSpPr>
            <p:spPr bwMode="auto">
              <a:xfrm flipV="1">
                <a:off x="2928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1921" name="Line 17"/>
              <p:cNvSpPr>
                <a:spLocks noChangeShapeType="1"/>
              </p:cNvSpPr>
              <p:nvPr/>
            </p:nvSpPr>
            <p:spPr bwMode="auto">
              <a:xfrm flipV="1">
                <a:off x="340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1922" name="Line 18"/>
          <p:cNvSpPr>
            <a:spLocks noChangeShapeType="1"/>
          </p:cNvSpPr>
          <p:nvPr/>
        </p:nvSpPr>
        <p:spPr bwMode="auto">
          <a:xfrm flipV="1">
            <a:off x="7620000" y="3581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sp>
        <p:nvSpPr>
          <p:cNvPr id="251924" name="Rectangle 20"/>
          <p:cNvSpPr>
            <a:spLocks noChangeArrowheads="1"/>
          </p:cNvSpPr>
          <p:nvPr/>
        </p:nvSpPr>
        <p:spPr bwMode="auto">
          <a:xfrm>
            <a:off x="4876800" y="556260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5. Asignaci</a:t>
            </a: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ón de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Recursos</a:t>
            </a:r>
            <a:endParaRPr lang="es-ES_tradnl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1925" name="Text Box 21"/>
          <p:cNvSpPr txBox="1">
            <a:spLocks noChangeArrowheads="1"/>
          </p:cNvSpPr>
          <p:nvPr/>
        </p:nvSpPr>
        <p:spPr bwMode="auto">
          <a:xfrm rot="-2029569">
            <a:off x="4424363" y="3343276"/>
            <a:ext cx="408781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4. Camino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ítico / Ruta Crítica</a:t>
            </a:r>
            <a:endParaRPr lang="en-US" altLang="es-CO" sz="20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22" grpId="0" animBg="1"/>
      <p:bldP spid="2519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2667000" y="1066800"/>
            <a:ext cx="70104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Asignaci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ón de 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recursos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:</a:t>
            </a:r>
            <a:endParaRPr lang="es-ES" altLang="es-CO" sz="32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CO" sz="2400" i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El uso oportuno y estratégico de las personas, finanzas, tecnolog</a:t>
            </a:r>
            <a:r>
              <a:rPr lang="es-ES_tradnl" altLang="ja-JP" sz="320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ía</a:t>
            </a:r>
            <a:endParaRPr lang="es-ES_tradnl" altLang="es-CO" sz="32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7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53955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 Situación</a:t>
            </a:r>
            <a:endParaRPr lang="en-US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3957" name="Oval 5"/>
          <p:cNvSpPr>
            <a:spLocks noChangeArrowheads="1"/>
          </p:cNvSpPr>
          <p:nvPr/>
        </p:nvSpPr>
        <p:spPr bwMode="auto">
          <a:xfrm>
            <a:off x="1752600" y="46482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3. Capacidad</a:t>
            </a:r>
            <a:r>
              <a:rPr lang="es-ES" altLang="es-CO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Cantidad Cr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(líderes,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dinero, sistemas)</a:t>
            </a:r>
          </a:p>
        </p:txBody>
      </p:sp>
      <p:sp>
        <p:nvSpPr>
          <p:cNvPr id="253958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grpSp>
        <p:nvGrpSpPr>
          <p:cNvPr id="253959" name="Group 7"/>
          <p:cNvGrpSpPr>
            <a:grpSpLocks/>
          </p:cNvGrpSpPr>
          <p:nvPr/>
        </p:nvGrpSpPr>
        <p:grpSpPr bwMode="auto">
          <a:xfrm>
            <a:off x="3810000" y="2819400"/>
            <a:ext cx="3276600" cy="1371600"/>
            <a:chOff x="1680" y="1824"/>
            <a:chExt cx="2064" cy="864"/>
          </a:xfrm>
        </p:grpSpPr>
        <p:sp>
          <p:nvSpPr>
            <p:cNvPr id="253960" name="Line 8"/>
            <p:cNvSpPr>
              <a:spLocks noChangeShapeType="1"/>
            </p:cNvSpPr>
            <p:nvPr/>
          </p:nvSpPr>
          <p:spPr bwMode="auto">
            <a:xfrm>
              <a:off x="1680" y="2688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3961" name="Line 9"/>
            <p:cNvSpPr>
              <a:spLocks noChangeShapeType="1"/>
            </p:cNvSpPr>
            <p:nvPr/>
          </p:nvSpPr>
          <p:spPr bwMode="auto">
            <a:xfrm>
              <a:off x="1920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3962" name="Line 10"/>
            <p:cNvSpPr>
              <a:spLocks noChangeShapeType="1"/>
            </p:cNvSpPr>
            <p:nvPr/>
          </p:nvSpPr>
          <p:spPr bwMode="auto">
            <a:xfrm>
              <a:off x="2352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3963" name="Line 11"/>
            <p:cNvSpPr>
              <a:spLocks noChangeShapeType="1"/>
            </p:cNvSpPr>
            <p:nvPr/>
          </p:nvSpPr>
          <p:spPr bwMode="auto">
            <a:xfrm>
              <a:off x="2784" y="182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</p:grpSp>
      <p:grpSp>
        <p:nvGrpSpPr>
          <p:cNvPr id="253964" name="Group 12"/>
          <p:cNvGrpSpPr>
            <a:grpSpLocks/>
          </p:cNvGrpSpPr>
          <p:nvPr/>
        </p:nvGrpSpPr>
        <p:grpSpPr bwMode="auto">
          <a:xfrm>
            <a:off x="4648200" y="4114800"/>
            <a:ext cx="4419600" cy="1371600"/>
            <a:chOff x="1968" y="2448"/>
            <a:chExt cx="2784" cy="864"/>
          </a:xfrm>
        </p:grpSpPr>
        <p:sp>
          <p:nvSpPr>
            <p:cNvPr id="253965" name="Line 13"/>
            <p:cNvSpPr>
              <a:spLocks noChangeShapeType="1"/>
            </p:cNvSpPr>
            <p:nvPr/>
          </p:nvSpPr>
          <p:spPr bwMode="auto">
            <a:xfrm>
              <a:off x="1968" y="3312"/>
              <a:ext cx="278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grpSp>
          <p:nvGrpSpPr>
            <p:cNvPr id="253966" name="Group 14"/>
            <p:cNvGrpSpPr>
              <a:grpSpLocks/>
            </p:cNvGrpSpPr>
            <p:nvPr/>
          </p:nvGrpSpPr>
          <p:grpSpPr bwMode="auto">
            <a:xfrm>
              <a:off x="2544" y="2448"/>
              <a:ext cx="864" cy="816"/>
              <a:chOff x="2544" y="2448"/>
              <a:chExt cx="864" cy="816"/>
            </a:xfrm>
          </p:grpSpPr>
          <p:sp>
            <p:nvSpPr>
              <p:cNvPr id="253967" name="Line 15"/>
              <p:cNvSpPr>
                <a:spLocks noChangeShapeType="1"/>
              </p:cNvSpPr>
              <p:nvPr/>
            </p:nvSpPr>
            <p:spPr bwMode="auto">
              <a:xfrm flipV="1">
                <a:off x="2544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3968" name="Line 16"/>
              <p:cNvSpPr>
                <a:spLocks noChangeShapeType="1"/>
              </p:cNvSpPr>
              <p:nvPr/>
            </p:nvSpPr>
            <p:spPr bwMode="auto">
              <a:xfrm flipV="1">
                <a:off x="2928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3969" name="Line 17"/>
              <p:cNvSpPr>
                <a:spLocks noChangeShapeType="1"/>
              </p:cNvSpPr>
              <p:nvPr/>
            </p:nvSpPr>
            <p:spPr bwMode="auto">
              <a:xfrm flipV="1">
                <a:off x="340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3970" name="Line 18"/>
          <p:cNvSpPr>
            <a:spLocks noChangeShapeType="1"/>
          </p:cNvSpPr>
          <p:nvPr/>
        </p:nvSpPr>
        <p:spPr bwMode="auto">
          <a:xfrm flipV="1">
            <a:off x="7620000" y="3581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sp>
        <p:nvSpPr>
          <p:cNvPr id="253971" name="Rectangle 19"/>
          <p:cNvSpPr>
            <a:spLocks noChangeArrowheads="1"/>
          </p:cNvSpPr>
          <p:nvPr/>
        </p:nvSpPr>
        <p:spPr bwMode="auto">
          <a:xfrm>
            <a:off x="8686800" y="4800600"/>
            <a:ext cx="1752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6. Evaluación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Aprendizaje</a:t>
            </a:r>
          </a:p>
        </p:txBody>
      </p:sp>
      <p:sp>
        <p:nvSpPr>
          <p:cNvPr id="253972" name="Rectangle 20"/>
          <p:cNvSpPr>
            <a:spLocks noChangeArrowheads="1"/>
          </p:cNvSpPr>
          <p:nvPr/>
        </p:nvSpPr>
        <p:spPr bwMode="auto">
          <a:xfrm>
            <a:off x="4876800" y="556260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5. Asignaci</a:t>
            </a: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ón de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Recursos</a:t>
            </a:r>
            <a:endParaRPr lang="en-US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3973" name="Text Box 21"/>
          <p:cNvSpPr txBox="1">
            <a:spLocks noChangeArrowheads="1"/>
          </p:cNvSpPr>
          <p:nvPr/>
        </p:nvSpPr>
        <p:spPr bwMode="auto">
          <a:xfrm rot="-2029569">
            <a:off x="4424363" y="3343276"/>
            <a:ext cx="408781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4. Camino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ítico / Ruta Crítica</a:t>
            </a:r>
            <a:endParaRPr lang="en-US" altLang="es-CO" sz="20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2667000" y="1066800"/>
            <a:ext cx="70104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Evaluación: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32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400" i="1">
                <a:solidFill>
                  <a:srgbClr val="000000"/>
                </a:solidFill>
                <a:latin typeface="Arial Rounded MT Bold" panose="020F0704030504030204" pitchFamily="34" charset="0"/>
              </a:rPr>
              <a:t>Aprendizaje</a:t>
            </a:r>
            <a:endParaRPr lang="en-US" altLang="es-CO" sz="2400" i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Qué pasó?  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¿Qué aprendimos?  ¿Cómo mejorar?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s-CO" sz="32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47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56003" name="Oval 3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ón</a:t>
            </a:r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1905000" y="1143000"/>
            <a:ext cx="2514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2. Realidad Actual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álisis de la 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Situación</a:t>
            </a:r>
          </a:p>
        </p:txBody>
      </p:sp>
      <p:sp>
        <p:nvSpPr>
          <p:cNvPr id="256005" name="Oval 5"/>
          <p:cNvSpPr>
            <a:spLocks noChangeArrowheads="1"/>
          </p:cNvSpPr>
          <p:nvPr/>
        </p:nvSpPr>
        <p:spPr bwMode="auto">
          <a:xfrm>
            <a:off x="1752600" y="46482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3. Capacidad</a:t>
            </a:r>
            <a:r>
              <a:rPr lang="es-ES" altLang="es-CO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Cantidad 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(líderes,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400" b="1" i="1">
                <a:solidFill>
                  <a:srgbClr val="000000"/>
                </a:solidFill>
              </a:rPr>
              <a:t>dinero, sistemas)</a:t>
            </a:r>
          </a:p>
        </p:txBody>
      </p:sp>
      <p:sp>
        <p:nvSpPr>
          <p:cNvPr id="256006" name="Line 6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grpSp>
        <p:nvGrpSpPr>
          <p:cNvPr id="256007" name="Group 7"/>
          <p:cNvGrpSpPr>
            <a:grpSpLocks/>
          </p:cNvGrpSpPr>
          <p:nvPr/>
        </p:nvGrpSpPr>
        <p:grpSpPr bwMode="auto">
          <a:xfrm>
            <a:off x="3810000" y="2819400"/>
            <a:ext cx="3276600" cy="1371600"/>
            <a:chOff x="1680" y="1824"/>
            <a:chExt cx="2064" cy="864"/>
          </a:xfrm>
        </p:grpSpPr>
        <p:sp>
          <p:nvSpPr>
            <p:cNvPr id="256008" name="Line 8"/>
            <p:cNvSpPr>
              <a:spLocks noChangeShapeType="1"/>
            </p:cNvSpPr>
            <p:nvPr/>
          </p:nvSpPr>
          <p:spPr bwMode="auto">
            <a:xfrm>
              <a:off x="1680" y="2688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6009" name="Line 9"/>
            <p:cNvSpPr>
              <a:spLocks noChangeShapeType="1"/>
            </p:cNvSpPr>
            <p:nvPr/>
          </p:nvSpPr>
          <p:spPr bwMode="auto">
            <a:xfrm>
              <a:off x="1920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6010" name="Line 10"/>
            <p:cNvSpPr>
              <a:spLocks noChangeShapeType="1"/>
            </p:cNvSpPr>
            <p:nvPr/>
          </p:nvSpPr>
          <p:spPr bwMode="auto">
            <a:xfrm>
              <a:off x="2352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sp>
          <p:nvSpPr>
            <p:cNvPr id="256011" name="Line 11"/>
            <p:cNvSpPr>
              <a:spLocks noChangeShapeType="1"/>
            </p:cNvSpPr>
            <p:nvPr/>
          </p:nvSpPr>
          <p:spPr bwMode="auto">
            <a:xfrm>
              <a:off x="2784" y="182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</p:grpSp>
      <p:grpSp>
        <p:nvGrpSpPr>
          <p:cNvPr id="256012" name="Group 12"/>
          <p:cNvGrpSpPr>
            <a:grpSpLocks/>
          </p:cNvGrpSpPr>
          <p:nvPr/>
        </p:nvGrpSpPr>
        <p:grpSpPr bwMode="auto">
          <a:xfrm>
            <a:off x="4648200" y="4114800"/>
            <a:ext cx="4419600" cy="1371600"/>
            <a:chOff x="1968" y="2448"/>
            <a:chExt cx="2784" cy="864"/>
          </a:xfrm>
        </p:grpSpPr>
        <p:sp>
          <p:nvSpPr>
            <p:cNvPr id="256013" name="Line 13"/>
            <p:cNvSpPr>
              <a:spLocks noChangeShapeType="1"/>
            </p:cNvSpPr>
            <p:nvPr/>
          </p:nvSpPr>
          <p:spPr bwMode="auto">
            <a:xfrm>
              <a:off x="1968" y="3312"/>
              <a:ext cx="278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</a:endParaRPr>
            </a:p>
          </p:txBody>
        </p:sp>
        <p:grpSp>
          <p:nvGrpSpPr>
            <p:cNvPr id="256014" name="Group 14"/>
            <p:cNvGrpSpPr>
              <a:grpSpLocks/>
            </p:cNvGrpSpPr>
            <p:nvPr/>
          </p:nvGrpSpPr>
          <p:grpSpPr bwMode="auto">
            <a:xfrm>
              <a:off x="2544" y="2448"/>
              <a:ext cx="864" cy="816"/>
              <a:chOff x="2544" y="2448"/>
              <a:chExt cx="864" cy="816"/>
            </a:xfrm>
          </p:grpSpPr>
          <p:sp>
            <p:nvSpPr>
              <p:cNvPr id="256015" name="Line 15"/>
              <p:cNvSpPr>
                <a:spLocks noChangeShapeType="1"/>
              </p:cNvSpPr>
              <p:nvPr/>
            </p:nvSpPr>
            <p:spPr bwMode="auto">
              <a:xfrm flipV="1">
                <a:off x="2544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6016" name="Line 16"/>
              <p:cNvSpPr>
                <a:spLocks noChangeShapeType="1"/>
              </p:cNvSpPr>
              <p:nvPr/>
            </p:nvSpPr>
            <p:spPr bwMode="auto">
              <a:xfrm flipV="1">
                <a:off x="2928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  <p:sp>
            <p:nvSpPr>
              <p:cNvPr id="256017" name="Line 17"/>
              <p:cNvSpPr>
                <a:spLocks noChangeShapeType="1"/>
              </p:cNvSpPr>
              <p:nvPr/>
            </p:nvSpPr>
            <p:spPr bwMode="auto">
              <a:xfrm flipV="1">
                <a:off x="340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6018" name="Line 18"/>
          <p:cNvSpPr>
            <a:spLocks noChangeShapeType="1"/>
          </p:cNvSpPr>
          <p:nvPr/>
        </p:nvSpPr>
        <p:spPr bwMode="auto">
          <a:xfrm flipV="1">
            <a:off x="7620000" y="3581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  <p:sp>
        <p:nvSpPr>
          <p:cNvPr id="256019" name="Rectangle 19"/>
          <p:cNvSpPr>
            <a:spLocks noChangeArrowheads="1"/>
          </p:cNvSpPr>
          <p:nvPr/>
        </p:nvSpPr>
        <p:spPr bwMode="auto">
          <a:xfrm>
            <a:off x="8686800" y="4800600"/>
            <a:ext cx="1752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6. Evaluación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Aprendizaje</a:t>
            </a:r>
          </a:p>
        </p:txBody>
      </p:sp>
      <p:sp>
        <p:nvSpPr>
          <p:cNvPr id="256020" name="Rectangle 20"/>
          <p:cNvSpPr>
            <a:spLocks noChangeArrowheads="1"/>
          </p:cNvSpPr>
          <p:nvPr/>
        </p:nvSpPr>
        <p:spPr bwMode="auto">
          <a:xfrm>
            <a:off x="4876800" y="556260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5. Asignaci</a:t>
            </a: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ón de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Recursos</a:t>
            </a:r>
            <a:endParaRPr lang="es-ES_tradnl" altLang="es-CO" sz="16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6021" name="Text Box 21"/>
          <p:cNvSpPr txBox="1">
            <a:spLocks noChangeArrowheads="1"/>
          </p:cNvSpPr>
          <p:nvPr/>
        </p:nvSpPr>
        <p:spPr bwMode="auto">
          <a:xfrm rot="-2029569">
            <a:off x="4424363" y="3343276"/>
            <a:ext cx="408781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4. Camino 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Cr</a:t>
            </a:r>
            <a:r>
              <a:rPr lang="es-ES_tradnl" altLang="es-CO" sz="20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ítico / Ruta Crítica</a:t>
            </a:r>
          </a:p>
        </p:txBody>
      </p:sp>
    </p:spTree>
    <p:extLst>
      <p:ext uri="{BB962C8B-B14F-4D97-AF65-F5344CB8AC3E}">
        <p14:creationId xmlns:p14="http://schemas.microsoft.com/office/powerpoint/2010/main" val="252951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altLang="es-CO" sz="4000"/>
              <a:t>Ventajas del proceso de planificación estratégica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35163"/>
            <a:ext cx="8229600" cy="4195762"/>
          </a:xfrm>
        </p:spPr>
        <p:txBody>
          <a:bodyPr/>
          <a:lstStyle/>
          <a:p>
            <a:r>
              <a:rPr lang="es-AR" altLang="es-CO"/>
              <a:t>Es un </a:t>
            </a:r>
            <a:r>
              <a:rPr lang="es-AR" altLang="es-CO">
                <a:solidFill>
                  <a:srgbClr val="FF0000"/>
                </a:solidFill>
              </a:rPr>
              <a:t>proceso</a:t>
            </a:r>
            <a:r>
              <a:rPr lang="es-AR" altLang="es-CO"/>
              <a:t> no es sólo un plan. </a:t>
            </a:r>
          </a:p>
          <a:p>
            <a:r>
              <a:rPr lang="es-AR" altLang="es-CO"/>
              <a:t>Construye el </a:t>
            </a:r>
            <a:r>
              <a:rPr lang="es-AR" altLang="es-CO">
                <a:solidFill>
                  <a:srgbClr val="FF0000"/>
                </a:solidFill>
              </a:rPr>
              <a:t>liderazgo</a:t>
            </a:r>
            <a:r>
              <a:rPr lang="es-AR" altLang="es-CO"/>
              <a:t> y el adueñarse al involucrar a otros del equipo</a:t>
            </a:r>
          </a:p>
          <a:p>
            <a:r>
              <a:rPr lang="es-AR" altLang="es-CO"/>
              <a:t>Centrado en </a:t>
            </a:r>
            <a:r>
              <a:rPr lang="es-AR" altLang="es-CO">
                <a:solidFill>
                  <a:srgbClr val="FF0000"/>
                </a:solidFill>
              </a:rPr>
              <a:t>principios</a:t>
            </a:r>
            <a:r>
              <a:rPr lang="es-AR" altLang="es-CO"/>
              <a:t> en vez de en programas </a:t>
            </a:r>
          </a:p>
          <a:p>
            <a:r>
              <a:rPr lang="es-AR" altLang="es-CO"/>
              <a:t>Culturalmente </a:t>
            </a:r>
            <a:r>
              <a:rPr lang="es-AR" altLang="es-CO">
                <a:solidFill>
                  <a:srgbClr val="FF0000"/>
                </a:solidFill>
              </a:rPr>
              <a:t>adaptable</a:t>
            </a:r>
            <a:endParaRPr lang="es-AR" altLang="es-CO"/>
          </a:p>
          <a:p>
            <a:r>
              <a:rPr lang="es-AR" altLang="es-CO"/>
              <a:t>Enfatiza el </a:t>
            </a:r>
            <a:r>
              <a:rPr lang="es-AR" altLang="es-CO">
                <a:solidFill>
                  <a:srgbClr val="FF0000"/>
                </a:solidFill>
              </a:rPr>
              <a:t>pensar</a:t>
            </a:r>
            <a:r>
              <a:rPr lang="es-AR" altLang="es-CO"/>
              <a:t> estrat</a:t>
            </a:r>
            <a:r>
              <a:rPr lang="es-BO" altLang="es-CO"/>
              <a:t>égicamente</a:t>
            </a:r>
            <a:endParaRPr lang="es-AR" altLang="es-CO"/>
          </a:p>
        </p:txBody>
      </p:sp>
    </p:spTree>
    <p:extLst>
      <p:ext uri="{BB962C8B-B14F-4D97-AF65-F5344CB8AC3E}">
        <p14:creationId xmlns:p14="http://schemas.microsoft.com/office/powerpoint/2010/main" val="9002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/>
      <p:bldP spid="25805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88621" y="1490177"/>
            <a:ext cx="991164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200" dirty="0">
              <a:latin typeface="Gill Sans MT" panose="020B0502020104020203" pitchFamily="34" charset="0"/>
            </a:endParaRPr>
          </a:p>
          <a:p>
            <a:r>
              <a:rPr lang="es-CO" sz="2800" dirty="0">
                <a:latin typeface="Gill Sans MT" panose="020B0502020104020203" pitchFamily="34" charset="0"/>
              </a:rPr>
              <a:t>Liderazgo creativo proporciona la visión, dirección y estrategia para lograr el estado deseado de las cosas </a:t>
            </a:r>
          </a:p>
          <a:p>
            <a:r>
              <a:rPr lang="es-CO" sz="2800" dirty="0">
                <a:latin typeface="Arial" panose="020B0604020202020204" pitchFamily="34" charset="0"/>
              </a:rPr>
              <a:t>•</a:t>
            </a:r>
            <a:r>
              <a:rPr lang="es-CO" sz="2800" dirty="0">
                <a:latin typeface="Gill Sans MT" panose="020B0502020104020203" pitchFamily="34" charset="0"/>
              </a:rPr>
              <a:t>Los líderes creativos generan nuevas ideas, </a:t>
            </a:r>
            <a:r>
              <a:rPr lang="es-CO" sz="2800" i="1" dirty="0" err="1">
                <a:latin typeface="Gill Sans MT" panose="020B0502020104020203" pitchFamily="34" charset="0"/>
              </a:rPr>
              <a:t>insights</a:t>
            </a:r>
            <a:r>
              <a:rPr lang="es-CO" sz="2800" i="1" dirty="0">
                <a:latin typeface="Gill Sans MT" panose="020B0502020104020203" pitchFamily="34" charset="0"/>
              </a:rPr>
              <a:t> </a:t>
            </a:r>
            <a:r>
              <a:rPr lang="es-CO" sz="2800" dirty="0">
                <a:latin typeface="Gill Sans MT" panose="020B0502020104020203" pitchFamily="34" charset="0"/>
              </a:rPr>
              <a:t>y direcciones mediante la creación de ambientes que se caracterizan por la seguridad en la toma de riesgo, la afirmación, el desafío y el compromiso . </a:t>
            </a:r>
          </a:p>
          <a:p>
            <a:r>
              <a:rPr lang="es-CO" sz="2800" dirty="0">
                <a:latin typeface="Arial" panose="020B0604020202020204" pitchFamily="34" charset="0"/>
              </a:rPr>
              <a:t>•</a:t>
            </a:r>
            <a:r>
              <a:rPr lang="es-CO" sz="2800" dirty="0">
                <a:latin typeface="Gill Sans MT" panose="020B0502020104020203" pitchFamily="34" charset="0"/>
              </a:rPr>
              <a:t>El proceso del liderazgo creativo consiste en reunir a una comunidad de líderes de cambio para diseñar la </a:t>
            </a:r>
            <a:r>
              <a:rPr lang="es-CO" sz="2800" i="1" dirty="0">
                <a:latin typeface="Gill Sans MT" panose="020B0502020104020203" pitchFamily="34" charset="0"/>
              </a:rPr>
              <a:t>Mejor Visión Creativa </a:t>
            </a:r>
            <a:r>
              <a:rPr lang="es-CO" sz="2800" dirty="0">
                <a:latin typeface="Gill Sans MT" panose="020B0502020104020203" pitchFamily="34" charset="0"/>
              </a:rPr>
              <a:t>y la </a:t>
            </a:r>
            <a:r>
              <a:rPr lang="es-CO" sz="2800" i="1" dirty="0">
                <a:latin typeface="Gill Sans MT" panose="020B0502020104020203" pitchFamily="34" charset="0"/>
              </a:rPr>
              <a:t>Mejor Estrategia Creativa </a:t>
            </a:r>
            <a:r>
              <a:rPr lang="es-CO" sz="2800" dirty="0">
                <a:latin typeface="Gill Sans MT" panose="020B0502020104020203" pitchFamily="34" charset="0"/>
              </a:rPr>
              <a:t>para llevarla a cabo 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79470" y="303157"/>
            <a:ext cx="51900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5400" b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Liderazgo Creativo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9519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>
            <a:off x="453380" y="75654"/>
            <a:ext cx="11530410" cy="67066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23850" hangingPunct="0">
              <a:defRPr sz="44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00" kern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ym typeface="Optima"/>
            </a:endParaRPr>
          </a:p>
        </p:txBody>
      </p:sp>
      <p:pic>
        <p:nvPicPr>
          <p:cNvPr id="444" name="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48" y="101516"/>
            <a:ext cx="6832219" cy="486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Tu puedes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15" y="-417152"/>
            <a:ext cx="12071744" cy="78701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941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Choice xmlns:p14="http://schemas.microsoft.com/office/powerpoint/2010/main" xmlns="" Requires="p14">
      <p:transition spd="slow" advClick="1" p14:dur="1500">
        <p:wipe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623" y="369095"/>
            <a:ext cx="108486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LIDERAZGO CREATIVO </a:t>
            </a:r>
            <a:endParaRPr lang="es-CO" sz="3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endParaRPr lang="es-CO" sz="3200" dirty="0"/>
          </a:p>
          <a:p>
            <a:r>
              <a:rPr lang="es-CO" sz="3200" dirty="0"/>
              <a:t>• El liderazgo creativo comienza con la vida personal de los líderes. Los líderes necesitan tener sueños para su futuro. </a:t>
            </a:r>
          </a:p>
          <a:p>
            <a:endParaRPr lang="es-CO" sz="3200" dirty="0"/>
          </a:p>
          <a:p>
            <a:r>
              <a:rPr lang="es-CO" sz="3200" dirty="0"/>
              <a:t>•Ellos pueden pasar a diseñar las estrategias más creativas para ejecuciones más eficaces de la visión para sus vidas </a:t>
            </a:r>
          </a:p>
          <a:p>
            <a:endParaRPr lang="es-CO" sz="3200" dirty="0"/>
          </a:p>
          <a:p>
            <a:r>
              <a:rPr lang="es-CO" sz="3200" dirty="0"/>
              <a:t>•Son líderes que están teniendo éxito en capturar y vivir sus sueños, que son capaces de utilizar un liderazgo creativo para la transformación de las instituciones. </a:t>
            </a:r>
          </a:p>
        </p:txBody>
      </p:sp>
    </p:spTree>
    <p:extLst>
      <p:ext uri="{BB962C8B-B14F-4D97-AF65-F5344CB8AC3E}">
        <p14:creationId xmlns:p14="http://schemas.microsoft.com/office/powerpoint/2010/main" val="32609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9644" y="248231"/>
            <a:ext cx="11537244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LIDERAZGO ESTRATÉGICO</a:t>
            </a:r>
            <a:r>
              <a:rPr lang="es-CO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(2) </a:t>
            </a:r>
          </a:p>
          <a:p>
            <a:r>
              <a:rPr lang="es-CO" sz="2400" b="1" i="1" dirty="0">
                <a:latin typeface="Gill Sans MT" panose="020B0502020104020203" pitchFamily="34" charset="0"/>
              </a:rPr>
              <a:t>1.Liderazgo Estratégico (definición): </a:t>
            </a:r>
            <a:endParaRPr lang="es-CO" sz="2400" dirty="0">
              <a:latin typeface="Gill Sans MT" panose="020B0502020104020203" pitchFamily="34" charset="0"/>
            </a:endParaRPr>
          </a:p>
          <a:p>
            <a:endParaRPr lang="es-CO" sz="2400" dirty="0">
              <a:latin typeface="Gill Sans MT" panose="020B0502020104020203" pitchFamily="34" charset="0"/>
            </a:endParaRPr>
          </a:p>
          <a:p>
            <a:r>
              <a:rPr lang="es-CO" sz="3400" i="1" dirty="0">
                <a:latin typeface="Gill Sans MT" panose="020B0502020104020203" pitchFamily="34" charset="0"/>
              </a:rPr>
              <a:t>El Liderazgo Estratégico </a:t>
            </a:r>
            <a:r>
              <a:rPr lang="es-CO" sz="3400" dirty="0">
                <a:latin typeface="Gill Sans MT" panose="020B0502020104020203" pitchFamily="34" charset="0"/>
              </a:rPr>
              <a:t>consiste en tres </a:t>
            </a:r>
            <a:r>
              <a:rPr lang="es-CO" sz="3400" dirty="0" err="1">
                <a:latin typeface="Gill Sans MT" panose="020B0502020104020203" pitchFamily="34" charset="0"/>
              </a:rPr>
              <a:t>areas</a:t>
            </a:r>
            <a:r>
              <a:rPr lang="es-CO" sz="3400" dirty="0">
                <a:latin typeface="Gill Sans MT" panose="020B0502020104020203" pitchFamily="34" charset="0"/>
              </a:rPr>
              <a:t> principales: </a:t>
            </a:r>
          </a:p>
          <a:p>
            <a:r>
              <a:rPr lang="es-CO" sz="3400" dirty="0" err="1">
                <a:latin typeface="Gill Sans MT" panose="020B0502020104020203" pitchFamily="34" charset="0"/>
              </a:rPr>
              <a:t>a.Pensamiento</a:t>
            </a:r>
            <a:r>
              <a:rPr lang="es-CO" sz="3400" dirty="0">
                <a:latin typeface="Gill Sans MT" panose="020B0502020104020203" pitchFamily="34" charset="0"/>
              </a:rPr>
              <a:t> Estratégico </a:t>
            </a:r>
          </a:p>
          <a:p>
            <a:r>
              <a:rPr lang="es-CO" sz="3400" dirty="0" err="1">
                <a:latin typeface="Gill Sans MT" panose="020B0502020104020203" pitchFamily="34" charset="0"/>
              </a:rPr>
              <a:t>b.Planificación</a:t>
            </a:r>
            <a:r>
              <a:rPr lang="es-CO" sz="3400" dirty="0">
                <a:latin typeface="Gill Sans MT" panose="020B0502020104020203" pitchFamily="34" charset="0"/>
              </a:rPr>
              <a:t> Estratégica </a:t>
            </a:r>
          </a:p>
          <a:p>
            <a:r>
              <a:rPr lang="es-CO" sz="3400" dirty="0" err="1">
                <a:latin typeface="Gill Sans MT" panose="020B0502020104020203" pitchFamily="34" charset="0"/>
              </a:rPr>
              <a:t>c.Ejecución</a:t>
            </a:r>
            <a:r>
              <a:rPr lang="es-CO" sz="3400" dirty="0">
                <a:latin typeface="Gill Sans MT" panose="020B0502020104020203" pitchFamily="34" charset="0"/>
              </a:rPr>
              <a:t> Efectiva </a:t>
            </a:r>
          </a:p>
          <a:p>
            <a:r>
              <a:rPr lang="es-CO" sz="3400" dirty="0">
                <a:latin typeface="Arial" panose="020B0604020202020204" pitchFamily="34" charset="0"/>
              </a:rPr>
              <a:t>•</a:t>
            </a:r>
            <a:r>
              <a:rPr lang="es-CO" sz="3400" dirty="0">
                <a:latin typeface="Gill Sans MT" panose="020B0502020104020203" pitchFamily="34" charset="0"/>
              </a:rPr>
              <a:t>El marco para Liderar Estratégicamente cubre estas áreas para asegurar la eficacia global del liderazgo en relación a la misión. </a:t>
            </a:r>
          </a:p>
          <a:p>
            <a:r>
              <a:rPr lang="es-CO" sz="3400" dirty="0">
                <a:latin typeface="Arial" panose="020B0604020202020204" pitchFamily="34" charset="0"/>
              </a:rPr>
              <a:t>•</a:t>
            </a:r>
            <a:r>
              <a:rPr lang="es-CO" sz="3400" dirty="0">
                <a:latin typeface="Gill Sans MT" panose="020B0502020104020203" pitchFamily="34" charset="0"/>
              </a:rPr>
              <a:t>El Liderazgo Estratégico se define como el pensamiento creativo, la planificación y ejecución para llevar a cabo con mayor eficacia una visión. </a:t>
            </a:r>
          </a:p>
          <a:p>
            <a:endParaRPr lang="es-CO" sz="3600" dirty="0">
              <a:latin typeface="Gill Sans MT" panose="020B0502020104020203" pitchFamily="34" charset="0"/>
            </a:endParaRPr>
          </a:p>
          <a:p>
            <a:r>
              <a:rPr lang="es-CO" sz="3600" dirty="0">
                <a:latin typeface="Calibri" panose="020F0502020204030204" pitchFamily="34" charset="0"/>
              </a:rPr>
              <a:t>40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215232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8" y="214489"/>
            <a:ext cx="11785600" cy="64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Image result for Vision y lideraz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33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524000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Hazte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preguntas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590800"/>
            <a:ext cx="81534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¿A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dónde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 la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¿En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qué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dirección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lejos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imaginas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Cuánto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tiempo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tomará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295571" y="228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¿</a:t>
            </a:r>
            <a:r>
              <a:rPr lang="en-US" sz="2400" b="1" i="1" dirty="0" err="1">
                <a:solidFill>
                  <a:prstClr val="white"/>
                </a:solidFill>
                <a:cs typeface="Times New Roman" pitchFamily="18" charset="0"/>
              </a:rPr>
              <a:t>Tienes</a:t>
            </a:r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 un plan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3419675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8249"/>
            <a:ext cx="12192000" cy="56633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5" y="-79022"/>
            <a:ext cx="6547555" cy="28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88621" y="489734"/>
            <a:ext cx="1029546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514350" indent="-514350">
              <a:buAutoNum type="alphaUcPeriod"/>
            </a:pPr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DEFINICION DE LIDERAZGO CREATIVO </a:t>
            </a:r>
            <a:r>
              <a:rPr lang="es-CO" sz="2000" dirty="0">
                <a:latin typeface="Gill Sans MT" panose="020B0502020104020203" pitchFamily="34" charset="0"/>
              </a:rPr>
              <a:t>(4) </a:t>
            </a:r>
          </a:p>
          <a:p>
            <a:pPr marL="457200" indent="-457200">
              <a:buAutoNum type="alphaUcPeriod"/>
            </a:pPr>
            <a:endParaRPr lang="es-CO" sz="2000" dirty="0">
              <a:latin typeface="Gill Sans MT" panose="020B0502020104020203" pitchFamily="34" charset="0"/>
            </a:endParaRPr>
          </a:p>
          <a:p>
            <a:endParaRPr lang="es-CO" sz="2000" dirty="0">
              <a:latin typeface="Gill Sans MT" panose="020B0502020104020203" pitchFamily="34" charset="0"/>
            </a:endParaRPr>
          </a:p>
          <a:p>
            <a:endParaRPr lang="es-CO" sz="2000" dirty="0">
              <a:latin typeface="Gill Sans MT" panose="020B0502020104020203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a.La</a:t>
            </a:r>
            <a:r>
              <a:rPr lang="es-CO" sz="2400" dirty="0">
                <a:latin typeface="Calibri" panose="020F0502020204030204" pitchFamily="34" charset="0"/>
              </a:rPr>
              <a:t> creatividad es la capacidad o acto de concebir algo original o inusual.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b.La</a:t>
            </a:r>
            <a:r>
              <a:rPr lang="es-CO" sz="2400" dirty="0">
                <a:latin typeface="Calibri" panose="020F0502020204030204" pitchFamily="34" charset="0"/>
              </a:rPr>
              <a:t> innovación es la implementación de algo nuevo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c.La</a:t>
            </a:r>
            <a:r>
              <a:rPr lang="es-CO" sz="2400" dirty="0">
                <a:latin typeface="Calibri" panose="020F0502020204030204" pitchFamily="34" charset="0"/>
              </a:rPr>
              <a:t> invención es la creación de algo que nunca se había hecho antes y es reconocido como el producto de una perspectiva original (Daniel </a:t>
            </a:r>
            <a:r>
              <a:rPr lang="es-CO" sz="2400" dirty="0" err="1">
                <a:latin typeface="Calibri" panose="020F0502020204030204" pitchFamily="34" charset="0"/>
              </a:rPr>
              <a:t>Burrus</a:t>
            </a:r>
            <a:r>
              <a:rPr lang="es-CO" sz="2400" dirty="0">
                <a:latin typeface="Calibri" panose="020F0502020204030204" pitchFamily="34" charset="0"/>
              </a:rPr>
              <a:t>)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800" i="1" dirty="0">
                <a:latin typeface="Calibri" panose="020F0502020204030204" pitchFamily="34" charset="0"/>
              </a:rPr>
              <a:t>“La </a:t>
            </a:r>
            <a:r>
              <a:rPr lang="es-CO" sz="2800" b="1" i="1" dirty="0">
                <a:latin typeface="Calibri" panose="020F0502020204030204" pitchFamily="34" charset="0"/>
              </a:rPr>
              <a:t>creatividad </a:t>
            </a:r>
            <a:r>
              <a:rPr lang="es-CO" sz="2800" i="1" dirty="0">
                <a:latin typeface="Calibri" panose="020F0502020204030204" pitchFamily="34" charset="0"/>
              </a:rPr>
              <a:t>es pensar cosas nuevas. La </a:t>
            </a:r>
            <a:r>
              <a:rPr lang="es-CO" sz="2800" b="1" i="1" dirty="0">
                <a:latin typeface="Calibri" panose="020F0502020204030204" pitchFamily="34" charset="0"/>
              </a:rPr>
              <a:t>innovación </a:t>
            </a:r>
            <a:r>
              <a:rPr lang="es-CO" sz="2800" i="1" dirty="0">
                <a:latin typeface="Calibri" panose="020F0502020204030204" pitchFamily="34" charset="0"/>
              </a:rPr>
              <a:t>es hacer cosas nuevas” </a:t>
            </a:r>
            <a:r>
              <a:rPr lang="es-CO" sz="2800" dirty="0">
                <a:latin typeface="Calibri" panose="020F0502020204030204" pitchFamily="34" charset="0"/>
              </a:rPr>
              <a:t>(Theodore </a:t>
            </a:r>
            <a:r>
              <a:rPr lang="es-CO" sz="2800" dirty="0" err="1">
                <a:latin typeface="Calibri" panose="020F0502020204030204" pitchFamily="34" charset="0"/>
              </a:rPr>
              <a:t>Levitt</a:t>
            </a:r>
            <a:r>
              <a:rPr lang="es-CO" sz="2800" dirty="0">
                <a:latin typeface="Calibri" panose="020F0502020204030204" pitchFamily="34" charset="0"/>
              </a:rPr>
              <a:t>).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50270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0578" y="766733"/>
            <a:ext cx="1028417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B. FUENTE DE LA CREATIVIDAD </a:t>
            </a:r>
          </a:p>
          <a:p>
            <a:endParaRPr lang="es-CO" sz="3200" dirty="0">
              <a:latin typeface="Gill Sans MT" panose="020B0502020104020203" pitchFamily="34" charset="0"/>
            </a:endParaRPr>
          </a:p>
          <a:p>
            <a:r>
              <a:rPr lang="es-CO" sz="2400" dirty="0">
                <a:latin typeface="Arial" panose="020B0604020202020204" pitchFamily="34" charset="0"/>
              </a:rPr>
              <a:t>•</a:t>
            </a:r>
            <a:r>
              <a:rPr lang="es-CO" sz="2400" i="1" dirty="0">
                <a:latin typeface="Gill Sans MT" panose="020B0502020104020203" pitchFamily="34" charset="0"/>
              </a:rPr>
              <a:t>Ejercicio (Discusión Abierta): </a:t>
            </a:r>
            <a:r>
              <a:rPr lang="es-CO" sz="2400" dirty="0">
                <a:latin typeface="Calibri" panose="020F0502020204030204" pitchFamily="34" charset="0"/>
              </a:rPr>
              <a:t>¿Cuál es la fuente de la creatividad?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400" i="1" dirty="0">
                <a:latin typeface="Gill Sans MT" panose="020B0502020104020203" pitchFamily="34" charset="0"/>
              </a:rPr>
              <a:t>1.SER HUMANO—</a:t>
            </a:r>
            <a:r>
              <a:rPr lang="es-CO" sz="2400" dirty="0">
                <a:latin typeface="Calibri" panose="020F0502020204030204" pitchFamily="34" charset="0"/>
              </a:rPr>
              <a:t>¿Cuál es la fuente de la complejidad e interrelación del cuerpo humano?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400" i="1" dirty="0">
                <a:latin typeface="Gill Sans MT" panose="020B0502020104020203" pitchFamily="34" charset="0"/>
              </a:rPr>
              <a:t>2.NATURALEZA—</a:t>
            </a:r>
            <a:r>
              <a:rPr lang="es-CO" sz="2400" dirty="0">
                <a:latin typeface="Calibri" panose="020F0502020204030204" pitchFamily="34" charset="0"/>
              </a:rPr>
              <a:t>Tomó gran creatividad para conseguir que el mundo, los sistemas solares y las galaxias existan de una manera bien organizada y sostenible. ¿Cuál es la fuente de la fuerza que mantiene unido el universo? </a:t>
            </a:r>
          </a:p>
        </p:txBody>
      </p:sp>
    </p:spTree>
    <p:extLst>
      <p:ext uri="{BB962C8B-B14F-4D97-AF65-F5344CB8AC3E}">
        <p14:creationId xmlns:p14="http://schemas.microsoft.com/office/powerpoint/2010/main" val="3677489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4445" y="265023"/>
            <a:ext cx="1018257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C. EL AMBIENTE PARA EL LIDERAZGO CREATIVO </a:t>
            </a:r>
          </a:p>
          <a:p>
            <a:endParaRPr lang="es-CO" sz="3200" dirty="0">
              <a:latin typeface="Gill Sans MT" panose="020B0502020104020203" pitchFamily="34" charset="0"/>
            </a:endParaRPr>
          </a:p>
          <a:p>
            <a:r>
              <a:rPr lang="es-CO" sz="2400" dirty="0">
                <a:latin typeface="Arial" panose="020B0604020202020204" pitchFamily="34" charset="0"/>
              </a:rPr>
              <a:t>•</a:t>
            </a:r>
            <a:r>
              <a:rPr lang="es-CO" sz="2400" dirty="0">
                <a:latin typeface="Calibri" panose="020F0502020204030204" pitchFamily="34" charset="0"/>
              </a:rPr>
              <a:t>Las siguientes son algunas de las características esenciales de el Liderazgo Creativo</a:t>
            </a:r>
            <a:r>
              <a:rPr lang="es-CO" sz="2400" dirty="0">
                <a:latin typeface="Gill Sans MT" panose="020B0502020104020203" pitchFamily="34" charset="0"/>
              </a:rPr>
              <a:t>: </a:t>
            </a:r>
          </a:p>
          <a:p>
            <a:endParaRPr lang="es-CO" sz="2400" dirty="0">
              <a:latin typeface="Gill Sans MT" panose="020B0502020104020203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a.Una</a:t>
            </a:r>
            <a:r>
              <a:rPr lang="es-CO" sz="2400" dirty="0">
                <a:latin typeface="Calibri" panose="020F0502020204030204" pitchFamily="34" charset="0"/>
              </a:rPr>
              <a:t> buena actitud hacia los </a:t>
            </a:r>
            <a:r>
              <a:rPr lang="es-CO" sz="2400" dirty="0" err="1">
                <a:latin typeface="Calibri" panose="020F0502020204030204" pitchFamily="34" charset="0"/>
              </a:rPr>
              <a:t>desafios</a:t>
            </a:r>
            <a:r>
              <a:rPr lang="es-CO" sz="2400" dirty="0">
                <a:latin typeface="Calibri" panose="020F0502020204030204" pitchFamily="34" charset="0"/>
              </a:rPr>
              <a:t> de uno mismo, el equipo, la organización e incluso los problemas (ver desafíos como oportunidades para aprender y para crecer)</a:t>
            </a:r>
            <a:r>
              <a:rPr lang="es-CO" sz="2600" dirty="0">
                <a:latin typeface="Gill Sans MT" panose="020B0502020104020203" pitchFamily="34" charset="0"/>
              </a:rPr>
              <a:t>. </a:t>
            </a:r>
          </a:p>
          <a:p>
            <a:endParaRPr lang="es-CO" sz="2600" dirty="0">
              <a:latin typeface="Gill Sans MT" panose="020B0502020104020203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b.Transparencia</a:t>
            </a:r>
            <a:r>
              <a:rPr lang="es-CO" sz="2400" dirty="0">
                <a:latin typeface="Calibri" panose="020F0502020204030204" pitchFamily="34" charset="0"/>
              </a:rPr>
              <a:t>/apertura a nuevas formas de hacer las cosas</a:t>
            </a:r>
            <a:r>
              <a:rPr lang="es-CO" sz="2600" dirty="0">
                <a:latin typeface="Gill Sans MT" panose="020B0502020104020203" pitchFamily="34" charset="0"/>
              </a:rPr>
              <a:t>. </a:t>
            </a:r>
          </a:p>
          <a:p>
            <a:endParaRPr lang="es-CO" sz="2600" dirty="0">
              <a:latin typeface="Gill Sans MT" panose="020B0502020104020203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c.La</a:t>
            </a:r>
            <a:r>
              <a:rPr lang="es-CO" sz="2400" dirty="0">
                <a:latin typeface="Calibri" panose="020F0502020204030204" pitchFamily="34" charset="0"/>
              </a:rPr>
              <a:t> libertad para que todo el mundo contribuya a la organización </a:t>
            </a:r>
          </a:p>
          <a:p>
            <a:endParaRPr lang="es-CO" sz="2400" dirty="0">
              <a:latin typeface="Calibri" panose="020F0502020204030204" pitchFamily="34" charset="0"/>
            </a:endParaRPr>
          </a:p>
          <a:p>
            <a:r>
              <a:rPr lang="es-CO" sz="2400" dirty="0" err="1">
                <a:latin typeface="Calibri" panose="020F0502020204030204" pitchFamily="34" charset="0"/>
              </a:rPr>
              <a:t>d.Mentoría</a:t>
            </a:r>
            <a:r>
              <a:rPr lang="es-CO" sz="2400" dirty="0">
                <a:latin typeface="Calibri" panose="020F0502020204030204" pitchFamily="34" charset="0"/>
              </a:rPr>
              <a:t> intencional de la próxima generación </a:t>
            </a:r>
          </a:p>
        </p:txBody>
      </p:sp>
    </p:spTree>
    <p:extLst>
      <p:ext uri="{BB962C8B-B14F-4D97-AF65-F5344CB8AC3E}">
        <p14:creationId xmlns:p14="http://schemas.microsoft.com/office/powerpoint/2010/main" val="186517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590550"/>
            <a:ext cx="74866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524000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Hazte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preguntas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590800"/>
            <a:ext cx="81534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¿A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dónde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 la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¿En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qué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dirección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lejos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imaginas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Cuánto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tiempo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tomará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295571" y="228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¿</a:t>
            </a:r>
            <a:r>
              <a:rPr lang="en-US" sz="2400" b="1" i="1" dirty="0" err="1">
                <a:solidFill>
                  <a:prstClr val="white"/>
                </a:solidFill>
                <a:cs typeface="Times New Roman" pitchFamily="18" charset="0"/>
              </a:rPr>
              <a:t>Tienes</a:t>
            </a:r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 un plan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3418595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"/>
            <a:ext cx="85725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4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71450"/>
            <a:ext cx="11906250" cy="741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0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78" y="0"/>
            <a:ext cx="9951156" cy="2217737"/>
          </a:xfrm>
        </p:spPr>
        <p:txBody>
          <a:bodyPr/>
          <a:lstStyle/>
          <a:p>
            <a:br>
              <a:rPr lang="es-ES" altLang="es-CO" sz="4000" b="1" dirty="0">
                <a:solidFill>
                  <a:srgbClr val="FFD7E8"/>
                </a:solidFill>
              </a:rPr>
            </a:br>
            <a:r>
              <a:rPr lang="es-ES" altLang="es-CO" sz="3600" b="1" dirty="0">
                <a:solidFill>
                  <a:srgbClr val="C00000"/>
                </a:solidFill>
              </a:rPr>
              <a:t>IMPORTANCIA DE LOS OBJETIVOS</a:t>
            </a:r>
            <a:br>
              <a:rPr lang="es-ES" altLang="es-CO" sz="4000" dirty="0">
                <a:solidFill>
                  <a:schemeClr val="tx1"/>
                </a:solidFill>
              </a:rPr>
            </a:br>
            <a:endParaRPr lang="es-ES" altLang="es-CO" sz="4000" dirty="0">
              <a:solidFill>
                <a:schemeClr val="tx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023" y="2093562"/>
            <a:ext cx="8229600" cy="3705225"/>
          </a:xfrm>
        </p:spPr>
        <p:txBody>
          <a:bodyPr/>
          <a:lstStyle/>
          <a:p>
            <a:endParaRPr lang="es-ES" altLang="es-CO" dirty="0"/>
          </a:p>
          <a:p>
            <a:pPr marL="0" indent="0">
              <a:buNone/>
            </a:pPr>
            <a:r>
              <a:rPr lang="es-ES" altLang="es-CO" dirty="0"/>
              <a:t>Establecer objetivos es esencial para el éxito de una persona o empresa, éstos establecen un curso a seguir, y sirven como fuente de motivación para todos los miembros de la empresa.</a:t>
            </a:r>
          </a:p>
        </p:txBody>
      </p:sp>
    </p:spTree>
    <p:extLst>
      <p:ext uri="{BB962C8B-B14F-4D97-AF65-F5344CB8AC3E}">
        <p14:creationId xmlns:p14="http://schemas.microsoft.com/office/powerpoint/2010/main" val="402744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362950" cy="1916113"/>
          </a:xfrm>
        </p:spPr>
        <p:txBody>
          <a:bodyPr/>
          <a:lstStyle/>
          <a:p>
            <a:r>
              <a:rPr lang="es-ES" altLang="es-CO" sz="4000" b="1" dirty="0">
                <a:solidFill>
                  <a:srgbClr val="C00000"/>
                </a:solidFill>
              </a:rPr>
              <a:t>10 RAZONES PARA </a:t>
            </a:r>
            <a:br>
              <a:rPr lang="es-ES" altLang="es-CO" sz="4000" b="1" dirty="0">
                <a:solidFill>
                  <a:srgbClr val="C00000"/>
                </a:solidFill>
              </a:rPr>
            </a:br>
            <a:r>
              <a:rPr lang="es-ES" altLang="es-CO" sz="4000" b="1" dirty="0">
                <a:solidFill>
                  <a:srgbClr val="C00000"/>
                </a:solidFill>
              </a:rPr>
              <a:t>ESTABLECER OBJETIVOS: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989138"/>
            <a:ext cx="8229600" cy="446405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s-ES" altLang="es-CO" sz="2800" dirty="0"/>
              <a:t>permiten enfocar esfuerzos hacia una misma dirección. </a:t>
            </a:r>
          </a:p>
          <a:p>
            <a:pPr marL="609600" indent="-609600">
              <a:lnSpc>
                <a:spcPct val="80000"/>
              </a:lnSpc>
            </a:pPr>
            <a:r>
              <a:rPr lang="es-ES" altLang="es-CO" sz="2800" dirty="0"/>
              <a:t>sirven de guía para la formulación de estrategias. </a:t>
            </a:r>
          </a:p>
          <a:p>
            <a:pPr marL="609600" indent="-609600">
              <a:lnSpc>
                <a:spcPct val="80000"/>
              </a:lnSpc>
            </a:pPr>
            <a:r>
              <a:rPr lang="es-ES" altLang="es-CO" sz="2800" dirty="0"/>
              <a:t>sirven de base para la realización de tareas o actividades. </a:t>
            </a:r>
          </a:p>
          <a:p>
            <a:pPr marL="609600" indent="-609600">
              <a:lnSpc>
                <a:spcPct val="80000"/>
              </a:lnSpc>
            </a:pPr>
            <a:r>
              <a:rPr lang="es-ES" altLang="es-CO" sz="2800" dirty="0"/>
              <a:t>permiten evaluar resultados, al comparar los resultados obtenidos con los objetivos propuestos y, de ese modo, medir la eficacia o productividad de la empresa, de cada área, de cada trabajador. </a:t>
            </a:r>
          </a:p>
          <a:p>
            <a:pPr marL="609600" indent="-609600">
              <a:lnSpc>
                <a:spcPct val="80000"/>
              </a:lnSpc>
            </a:pPr>
            <a:endParaRPr lang="es-ES" altLang="es-CO" sz="2800" dirty="0"/>
          </a:p>
          <a:p>
            <a:pPr marL="609600" indent="-609600"/>
            <a:endParaRPr lang="es-ES" altLang="es-CO" sz="2800" dirty="0"/>
          </a:p>
        </p:txBody>
      </p:sp>
    </p:spTree>
    <p:extLst>
      <p:ext uri="{BB962C8B-B14F-4D97-AF65-F5344CB8AC3E}">
        <p14:creationId xmlns:p14="http://schemas.microsoft.com/office/powerpoint/2010/main" val="4062279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282700"/>
          </a:xfrm>
        </p:spPr>
        <p:txBody>
          <a:bodyPr/>
          <a:lstStyle/>
          <a:p>
            <a:r>
              <a:rPr lang="es-ES" altLang="es-CO" sz="4000" b="1" dirty="0">
                <a:solidFill>
                  <a:srgbClr val="C00000"/>
                </a:solidFill>
              </a:rPr>
              <a:t>10 RAZONES PARA </a:t>
            </a:r>
            <a:br>
              <a:rPr lang="es-ES" altLang="es-CO" sz="4000" b="1" dirty="0">
                <a:solidFill>
                  <a:srgbClr val="C00000"/>
                </a:solidFill>
              </a:rPr>
            </a:br>
            <a:r>
              <a:rPr lang="es-ES" altLang="es-CO" sz="4000" b="1" dirty="0">
                <a:solidFill>
                  <a:srgbClr val="C00000"/>
                </a:solidFill>
              </a:rPr>
              <a:t>ESTABLECER OBJETIVOS: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6113"/>
            <a:ext cx="8229600" cy="4608512"/>
          </a:xfrm>
        </p:spPr>
        <p:txBody>
          <a:bodyPr/>
          <a:lstStyle/>
          <a:p>
            <a:pPr marL="609600" indent="-609600"/>
            <a:r>
              <a:rPr lang="es-ES" altLang="es-CO" sz="2800"/>
              <a:t>generan coordinación, organización y control. </a:t>
            </a:r>
          </a:p>
          <a:p>
            <a:pPr marL="609600" indent="-609600"/>
            <a:r>
              <a:rPr lang="es-ES" altLang="es-CO" sz="2800"/>
              <a:t>sirven de guía para la asignación de recursos.</a:t>
            </a:r>
          </a:p>
          <a:p>
            <a:pPr marL="609600" indent="-609600"/>
            <a:r>
              <a:rPr lang="es-ES" altLang="es-CO" sz="2800"/>
              <a:t>generan participación, compromiso y motivación; y al alcanzarlos, generan satisfacción. </a:t>
            </a:r>
          </a:p>
          <a:p>
            <a:pPr marL="609600" indent="-609600"/>
            <a:r>
              <a:rPr lang="es-ES" altLang="es-CO" sz="2800"/>
              <a:t>revelan prioridades. </a:t>
            </a:r>
          </a:p>
          <a:p>
            <a:pPr marL="609600" indent="-609600"/>
            <a:r>
              <a:rPr lang="es-ES" altLang="es-CO" sz="2800"/>
              <a:t>producen sinergia. </a:t>
            </a:r>
          </a:p>
          <a:p>
            <a:pPr marL="609600" indent="-609600"/>
            <a:r>
              <a:rPr lang="es-ES" altLang="es-CO" sz="2800"/>
              <a:t>disminuyen la incertidumbre.</a:t>
            </a:r>
          </a:p>
        </p:txBody>
      </p:sp>
    </p:spTree>
    <p:extLst>
      <p:ext uri="{BB962C8B-B14F-4D97-AF65-F5344CB8AC3E}">
        <p14:creationId xmlns:p14="http://schemas.microsoft.com/office/powerpoint/2010/main" val="4268963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327378"/>
            <a:ext cx="8507236" cy="70329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970" y="2114550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48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9"/>
            <a:ext cx="8291513" cy="1138237"/>
          </a:xfrm>
        </p:spPr>
        <p:txBody>
          <a:bodyPr/>
          <a:lstStyle/>
          <a:p>
            <a:br>
              <a:rPr lang="es-ES" altLang="es-CO" sz="4000" dirty="0">
                <a:solidFill>
                  <a:schemeClr val="tx1"/>
                </a:solidFill>
              </a:rPr>
            </a:br>
            <a:r>
              <a:rPr lang="es-ES" altLang="es-CO" sz="4000" dirty="0">
                <a:solidFill>
                  <a:schemeClr val="tx1"/>
                </a:solidFill>
              </a:rPr>
              <a:t> </a:t>
            </a:r>
            <a:r>
              <a:rPr lang="es-ES" altLang="es-CO" sz="4000" b="1" dirty="0">
                <a:solidFill>
                  <a:srgbClr val="C00000"/>
                </a:solidFill>
              </a:rPr>
              <a:t>CARACTERÍSTICAS DE LOS OBJETIVOS (1)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989139"/>
            <a:ext cx="8785225" cy="5184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altLang="es-CO" sz="2600" b="1" i="1" u="sng"/>
              <a:t>Medibles:</a:t>
            </a:r>
            <a:r>
              <a:rPr lang="es-ES" altLang="es-CO" sz="2600" b="1"/>
              <a:t> </a:t>
            </a:r>
            <a:r>
              <a:rPr lang="es-ES" altLang="es-CO" sz="2600"/>
              <a:t>Los objetivos deben ser mensurables, es decir, deben ser cuantitativos y estar ligados a un límite de tiempo. Por ejemplo, en vez del objetivo: “aumentar las ventas”, un objetivo medible sería: “aumentar las ventas mensuales en un 20%”. Es posible utilizar objetivos genéricos, pero siempre y cuando éstos estén acompañados de objetivos específicos o medibles que  permitan evaluar resultados.</a:t>
            </a:r>
          </a:p>
          <a:p>
            <a:pPr>
              <a:lnSpc>
                <a:spcPct val="90000"/>
              </a:lnSpc>
            </a:pPr>
            <a:endParaRPr lang="es-ES" altLang="es-CO" sz="2600"/>
          </a:p>
          <a:p>
            <a:pPr>
              <a:lnSpc>
                <a:spcPct val="90000"/>
              </a:lnSpc>
            </a:pPr>
            <a:r>
              <a:rPr lang="es-ES" altLang="es-CO" sz="2600" b="1" i="1" u="sng"/>
              <a:t>Claros:</a:t>
            </a:r>
            <a:r>
              <a:rPr lang="es-ES" altLang="es-CO" sz="2600" b="1"/>
              <a:t> </a:t>
            </a:r>
            <a:r>
              <a:rPr lang="es-ES" altLang="es-CO" sz="2600"/>
              <a:t>Los objetivos deben tener una definición clara, entendible y precisa, no deben prestarse a confusiones ni dejar demasiados márgenes de interpretación.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90000"/>
              </a:lnSpc>
              <a:buFontTx/>
              <a:buNone/>
            </a:pPr>
            <a:endParaRPr lang="es-ES" altLang="es-CO" sz="2400"/>
          </a:p>
        </p:txBody>
      </p:sp>
    </p:spTree>
    <p:extLst>
      <p:ext uri="{BB962C8B-B14F-4D97-AF65-F5344CB8AC3E}">
        <p14:creationId xmlns:p14="http://schemas.microsoft.com/office/powerpoint/2010/main" val="1422355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CO" sz="4000" b="1" dirty="0">
                <a:solidFill>
                  <a:srgbClr val="C00000"/>
                </a:solidFill>
              </a:rPr>
              <a:t>CARACTERÍSTICAS DE LOS OBJETIVOS (2)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4"/>
            <a:ext cx="8362950" cy="4752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CO" sz="2600" b="1" i="1" u="sng"/>
              <a:t>Alcanzables:</a:t>
            </a:r>
            <a:r>
              <a:rPr lang="es-ES" altLang="es-CO" sz="2600" b="1"/>
              <a:t> </a:t>
            </a:r>
            <a:r>
              <a:rPr lang="es-ES" altLang="es-CO" sz="2600"/>
              <a:t>Los objetivos deben ser posibles de alcanzar, deben estar dentro de las posibilidades de la empresa, teniendo en cuenta la capacidad o recursos (humanos, financieros, tecnológicos, etc.) que ésta posea. Se debe tener en cuenta también la disponibilidad de tiempo necesario para cumplirlos.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80000"/>
              </a:lnSpc>
            </a:pPr>
            <a:r>
              <a:rPr lang="es-ES" altLang="es-CO" sz="2600" b="1" i="1" u="sng"/>
              <a:t>Desafiantes</a:t>
            </a:r>
            <a:r>
              <a:rPr lang="es-ES" altLang="es-CO" sz="2600" b="1"/>
              <a:t>: </a:t>
            </a:r>
            <a:r>
              <a:rPr lang="es-ES" altLang="es-CO" sz="2600"/>
              <a:t>Deben ser retadores, pero realistas. No deben ser algo que de todas maneras sucederá, sino algo que signifique un desafio o un esfuerzo. Objetivos poco ambiciosos no son de mucha utilidad, aunque objetivos fáciles al principio pueden servir de estímulo para no abandonar el camino apenas éste se haya iniciado.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80000"/>
              </a:lnSpc>
            </a:pPr>
            <a:endParaRPr lang="es-ES" altLang="es-CO" sz="2100"/>
          </a:p>
          <a:p>
            <a:pPr>
              <a:lnSpc>
                <a:spcPct val="80000"/>
              </a:lnSpc>
            </a:pPr>
            <a:endParaRPr lang="es-ES" altLang="es-CO" sz="2000"/>
          </a:p>
        </p:txBody>
      </p:sp>
    </p:spTree>
    <p:extLst>
      <p:ext uri="{BB962C8B-B14F-4D97-AF65-F5344CB8AC3E}">
        <p14:creationId xmlns:p14="http://schemas.microsoft.com/office/powerpoint/2010/main" val="1709565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1"/>
            <a:ext cx="8229600" cy="1425575"/>
          </a:xfrm>
        </p:spPr>
        <p:txBody>
          <a:bodyPr/>
          <a:lstStyle/>
          <a:p>
            <a:r>
              <a:rPr lang="es-ES" altLang="es-CO" sz="4000" b="1" dirty="0">
                <a:solidFill>
                  <a:srgbClr val="C00000"/>
                </a:solidFill>
              </a:rPr>
              <a:t>CARACTERÍSTICAS DE LOS OBJETIVOS (3)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4"/>
            <a:ext cx="8229600" cy="48974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80000"/>
              </a:lnSpc>
            </a:pPr>
            <a:r>
              <a:rPr lang="es-ES" altLang="es-CO" sz="2600" b="1" i="1" u="sng"/>
              <a:t>Realistas:</a:t>
            </a:r>
            <a:r>
              <a:rPr lang="es-ES" altLang="es-CO" sz="2600" b="1"/>
              <a:t> </a:t>
            </a:r>
            <a:r>
              <a:rPr lang="es-ES" altLang="es-CO" sz="2600"/>
              <a:t>Deben tener en cuenta las condiciones y circunstancias del entorno en donde se pretenden cumplir, por ejemplo, un objetivo poco realista sería aumentar de 10 a 100 empleados en un mes. Los objetivos deben ser razonables, teniendo en cuenta el entorno, la capacidad y los recursos de la empresa.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80000"/>
              </a:lnSpc>
            </a:pPr>
            <a:r>
              <a:rPr lang="es-ES" altLang="es-CO" sz="2600" b="1" i="1" u="sng"/>
              <a:t>Coherentes:</a:t>
            </a:r>
            <a:r>
              <a:rPr lang="es-ES" altLang="es-CO" sz="2600" b="1"/>
              <a:t> </a:t>
            </a:r>
            <a:r>
              <a:rPr lang="es-ES" altLang="es-CO" sz="2600"/>
              <a:t>Deben estar alineados y ser coherentes con otros objetivos, con la visión, la misión, las políticas, la cultura organizacional y valores de la empresa.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altLang="es-CO" sz="2600"/>
          </a:p>
          <a:p>
            <a:pPr>
              <a:lnSpc>
                <a:spcPct val="80000"/>
              </a:lnSpc>
            </a:pPr>
            <a:endParaRPr lang="es-ES" altLang="es-CO" sz="2600"/>
          </a:p>
          <a:p>
            <a:pPr>
              <a:lnSpc>
                <a:spcPct val="80000"/>
              </a:lnSpc>
            </a:pPr>
            <a:endParaRPr lang="es-ES" altLang="es-CO" sz="2000"/>
          </a:p>
        </p:txBody>
      </p:sp>
    </p:spTree>
    <p:extLst>
      <p:ext uri="{BB962C8B-B14F-4D97-AF65-F5344CB8AC3E}">
        <p14:creationId xmlns:p14="http://schemas.microsoft.com/office/powerpoint/2010/main" val="1441376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2362200"/>
            <a:ext cx="8229600" cy="44958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1. ¿Qué edad es la que usted ha establecido como meta para alcanzar su pleno potencial de liderazgo?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8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0700" y="144377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3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tipos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personas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cuando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trata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tener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dirección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00" y="2743200"/>
            <a:ext cx="815340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Las que no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les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gustaría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Están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confundidas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Las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quieren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lo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Están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frustadas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Las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quieren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lo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sienten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realizadas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8AFF2E-6303-4643-8C41-32C4D230DE42}"/>
              </a:ext>
            </a:extLst>
          </p:cNvPr>
          <p:cNvSpPr txBox="1"/>
          <p:nvPr/>
        </p:nvSpPr>
        <p:spPr>
          <a:xfrm>
            <a:off x="1485900" y="5774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 Cond" panose="020B0706030402020204" pitchFamily="34" charset="0"/>
                <a:cs typeface="Calibri Light" panose="020F0302020204030204" pitchFamily="34" charset="0"/>
              </a:rPr>
              <a:t>¿Tiene algún sentido de dirección?</a:t>
            </a:r>
            <a:endParaRPr lang="es-CR" sz="4000" dirty="0">
              <a:solidFill>
                <a:prstClr val="black">
                  <a:lumMod val="75000"/>
                  <a:lumOff val="2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E498403-DCFB-4919-A138-E019820FC513}"/>
              </a:ext>
            </a:extLst>
          </p:cNvPr>
          <p:cNvSpPr txBox="1"/>
          <p:nvPr/>
        </p:nvSpPr>
        <p:spPr>
          <a:xfrm>
            <a:off x="6379029" y="-42744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¿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Quién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5363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2492375"/>
            <a:ext cx="8229600" cy="4495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s-UY" sz="3600" dirty="0">
                <a:solidFill>
                  <a:srgbClr val="002060"/>
                </a:solidFill>
              </a:rPr>
              <a:t>2. </a:t>
            </a:r>
            <a:r>
              <a:rPr lang="es-UY" sz="5400" dirty="0">
                <a:solidFill>
                  <a:srgbClr val="002060"/>
                </a:solidFill>
              </a:rPr>
              <a:t>Escriba en al menos 500 palabras o más como se vería ese máximo potencial de liderazgo en su vida.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10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1988127" y="1848432"/>
            <a:ext cx="8229600" cy="44958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3. Aceptando su potencial de liderazgo como un ciento por ciento, ¿cuál es el porcentaje que calcula usted haber alcanzado actualmente?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32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845126" y="2011855"/>
            <a:ext cx="10333735" cy="44958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4. Aceptando la diferencia que existe entre los dos porcentajes, ¿qué plan tienes para acortar esa diferencia y cuando llevarás a cabo esa plan?</a:t>
            </a:r>
          </a:p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(Otras 500 palabras)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1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2510"/>
            <a:ext cx="9219065" cy="68705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6388" y="2646666"/>
            <a:ext cx="4375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“La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vida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comienza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al final de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endParaRPr lang="en-US" sz="3200" b="1" i="1" spc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confort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1" y="4310391"/>
            <a:ext cx="1947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Neale Walsch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Neale_Walsch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73" l="0" r="99091">
                        <a14:foregroundMark x1="16364" y1="83273" x2="46818" y2="96364"/>
                        <a14:foregroundMark x1="22273" y1="5091" x2="18182" y2="9091"/>
                        <a14:foregroundMark x1="82273" y1="57455" x2="86818" y2="63636"/>
                        <a14:foregroundMark x1="88182" y1="74545" x2="67727" y2="85818"/>
                        <a14:backgroundMark x1="10000" y1="35273" x2="11818" y2="5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1400" y="1143000"/>
            <a:ext cx="3180080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7115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32868" y="236971"/>
            <a:ext cx="10515600" cy="13255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Elementos del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1236372" y="1729959"/>
            <a:ext cx="10012096" cy="478772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es-UY" dirty="0">
                <a:solidFill>
                  <a:srgbClr val="002060"/>
                </a:solidFill>
              </a:rPr>
              <a:t>          </a:t>
            </a:r>
            <a:r>
              <a:rPr lang="es-UY" sz="4300" dirty="0">
                <a:solidFill>
                  <a:srgbClr val="0070C0"/>
                </a:solidFill>
              </a:rPr>
              <a:t>Dos elementos claves para el liderazgo -</a:t>
            </a:r>
            <a:r>
              <a:rPr lang="es-UY" sz="4300" dirty="0">
                <a:solidFill>
                  <a:srgbClr val="002060"/>
                </a:solidFill>
              </a:rPr>
              <a:t> 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a.  El líder sabe a donde va –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b. El líder persuade y motiva a otros para que lo acompañen –</a:t>
            </a:r>
            <a:r>
              <a:rPr lang="es-UY" sz="4300" dirty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dirty="0">
                <a:solidFill>
                  <a:srgbClr val="0070C0"/>
                </a:solidFill>
              </a:rPr>
              <a:t>Dos preguntas fundamentales para determinar un liderazgo –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a. ¿Qué es lo que tu quieres?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b. ¿Dónde está su gente?</a:t>
            </a:r>
            <a:endParaRPr lang="en-US" sz="4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1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es-ES" altLang="es-CO" sz="2800" b="1">
                <a:solidFill>
                  <a:schemeClr val="bg2"/>
                </a:solidFill>
              </a:rPr>
              <a:t>Una herramienta para establecer la dirección: </a:t>
            </a:r>
            <a:br>
              <a:rPr lang="es-ES" altLang="es-CO" sz="2800" b="1">
                <a:solidFill>
                  <a:schemeClr val="bg2"/>
                </a:solidFill>
              </a:rPr>
            </a:br>
            <a:r>
              <a:rPr lang="es-ES" altLang="es-CO" sz="2800" b="1">
                <a:solidFill>
                  <a:schemeClr val="bg2"/>
                </a:solidFill>
              </a:rPr>
              <a:t>		El Proceso de Planificación Estratégica</a:t>
            </a:r>
          </a:p>
        </p:txBody>
      </p:sp>
      <p:sp>
        <p:nvSpPr>
          <p:cNvPr id="230404" name="Oval 4"/>
          <p:cNvSpPr>
            <a:spLocks noChangeArrowheads="1"/>
          </p:cNvSpPr>
          <p:nvPr/>
        </p:nvSpPr>
        <p:spPr bwMode="auto">
          <a:xfrm>
            <a:off x="8229600" y="1143000"/>
            <a:ext cx="18288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2000">
                <a:solidFill>
                  <a:srgbClr val="000000"/>
                </a:solidFill>
                <a:latin typeface="Arial Rounded MT Bold" panose="020F0704030504030204" pitchFamily="34" charset="0"/>
              </a:rPr>
              <a:t>1. Visión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CO" sz="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CO" sz="1600">
                <a:solidFill>
                  <a:srgbClr val="000000"/>
                </a:solidFill>
                <a:latin typeface="Arial Rounded MT Bold" panose="020F0704030504030204" pitchFamily="34" charset="0"/>
              </a:rPr>
              <a:t>Dirección</a:t>
            </a:r>
          </a:p>
        </p:txBody>
      </p:sp>
      <p:sp>
        <p:nvSpPr>
          <p:cNvPr id="230410" name="Line 10"/>
          <p:cNvSpPr>
            <a:spLocks noChangeShapeType="1"/>
          </p:cNvSpPr>
          <p:nvPr/>
        </p:nvSpPr>
        <p:spPr bwMode="auto">
          <a:xfrm flipV="1">
            <a:off x="4419600" y="2438400"/>
            <a:ext cx="4114800" cy="274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2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animBg="1"/>
      <p:bldP spid="2304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667000" y="1066801"/>
            <a:ext cx="70104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Visión: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A donde vamos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</a:rPr>
              <a:t>?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¿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Qué queremos ver en 3 a 5 años</a:t>
            </a:r>
            <a:r>
              <a:rPr lang="en-US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Es una fotograf</a:t>
            </a:r>
            <a:r>
              <a:rPr lang="es-ES_tradnl" altLang="ja-JP" sz="320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í</a:t>
            </a:r>
            <a:r>
              <a:rPr lang="es-ES_tradnl" altLang="es-CO" sz="3200">
                <a:solidFill>
                  <a:srgbClr val="00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 del futuro de la  persona o de la organizaci</a:t>
            </a:r>
            <a:r>
              <a:rPr lang="es-ES_tradnl" altLang="ja-JP" sz="320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ón</a:t>
            </a:r>
            <a:endParaRPr lang="es-ES_tradnl" altLang="es-CO" sz="3200">
              <a:solidFill>
                <a:srgbClr val="000000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9706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C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2104</Words>
  <Application>Microsoft Office PowerPoint</Application>
  <PresentationFormat>Panorámica</PresentationFormat>
  <Paragraphs>299</Paragraphs>
  <Slides>52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14</vt:i4>
      </vt:variant>
      <vt:variant>
        <vt:lpstr>Títulos de diapositiva</vt:lpstr>
      </vt:variant>
      <vt:variant>
        <vt:i4>52</vt:i4>
      </vt:variant>
    </vt:vector>
  </HeadingPairs>
  <TitlesOfParts>
    <vt:vector size="82" baseType="lpstr">
      <vt:lpstr>Arial</vt:lpstr>
      <vt:lpstr>Arial Rounded MT Bold</vt:lpstr>
      <vt:lpstr>Calibri</vt:lpstr>
      <vt:lpstr>Calibri Light</vt:lpstr>
      <vt:lpstr>Century Gothic</vt:lpstr>
      <vt:lpstr>Franklin Gothic Demi Cond</vt:lpstr>
      <vt:lpstr>Garamond</vt:lpstr>
      <vt:lpstr>Gill Sans</vt:lpstr>
      <vt:lpstr>Gill Sans MT</vt:lpstr>
      <vt:lpstr>Optima</vt:lpstr>
      <vt:lpstr>Segoe UI</vt:lpstr>
      <vt:lpstr>Times New Roman</vt:lpstr>
      <vt:lpstr>Verdana</vt:lpstr>
      <vt:lpstr>Wingdings</vt:lpstr>
      <vt:lpstr>Wingdings 2</vt:lpstr>
      <vt:lpstr>Wingdings 3</vt:lpstr>
      <vt:lpstr>Tema de Office</vt:lpstr>
      <vt:lpstr>2_HDOfficeLightV0</vt:lpstr>
      <vt:lpstr>Espiral</vt:lpstr>
      <vt:lpstr>1_Tema de Office</vt:lpstr>
      <vt:lpstr>1_LinenBook</vt:lpstr>
      <vt:lpstr>Diseño predeterminado</vt:lpstr>
      <vt:lpstr>1_Diseño predeterminado</vt:lpstr>
      <vt:lpstr>2_Diseño predeterminado</vt:lpstr>
      <vt:lpstr>3_Diseño predeterminado</vt:lpstr>
      <vt:lpstr>Level</vt:lpstr>
      <vt:lpstr>Office Theme</vt:lpstr>
      <vt:lpstr>1_Office Theme</vt:lpstr>
      <vt:lpstr>2_Office Theme</vt:lpstr>
      <vt:lpstr>3_Office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Elementos del Liderazgo</vt:lpstr>
      <vt:lpstr>Una herramienta para establecer la dirección:    El Proceso de Planificación Estratégica</vt:lpstr>
      <vt:lpstr>Presentación de PowerPoint</vt:lpstr>
      <vt:lpstr>LA VISIÓN</vt:lpstr>
      <vt:lpstr>Importancia de una Visión</vt:lpstr>
      <vt:lpstr>LA MISIÓN</vt:lpstr>
      <vt:lpstr>Una herramienta para establecer la dirección:    El Proceso de Planificación Estratégica</vt:lpstr>
      <vt:lpstr>Presentación de PowerPoint</vt:lpstr>
      <vt:lpstr>Presentación de PowerPoint</vt:lpstr>
      <vt:lpstr>Presentación de PowerPoint</vt:lpstr>
      <vt:lpstr>Una herramienta para establecer la dirección:    El Proceso de Planificación Estratégica</vt:lpstr>
      <vt:lpstr>Presentación de PowerPoint</vt:lpstr>
      <vt:lpstr>Una herramienta para establecer la dirección:    El Proceso de Planificación Estratégica</vt:lpstr>
      <vt:lpstr>Presentación de PowerPoint</vt:lpstr>
      <vt:lpstr>LA ESTRATEGIA MILITAR  APLICADA A LA EMPRESA</vt:lpstr>
      <vt:lpstr>Estrategia</vt:lpstr>
      <vt:lpstr>Una herramienta para establecer la dirección:    El Proceso de Planificación Estratégica</vt:lpstr>
      <vt:lpstr>Presentación de PowerPoint</vt:lpstr>
      <vt:lpstr>Una herramienta para establecer la dirección:    El Proceso de Planificación Estratégica</vt:lpstr>
      <vt:lpstr>Presentación de PowerPoint</vt:lpstr>
      <vt:lpstr>Una herramienta para establecer la dirección:    El Proceso de Planificación Estratégica</vt:lpstr>
      <vt:lpstr>Ventajas del proceso de planificación estratégica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IMPORTANCIA DE LOS OBJETIVOS </vt:lpstr>
      <vt:lpstr>10 RAZONES PARA  ESTABLECER OBJETIVOS:</vt:lpstr>
      <vt:lpstr>10 RAZONES PARA  ESTABLECER OBJETIVOS:</vt:lpstr>
      <vt:lpstr>Presentación de PowerPoint</vt:lpstr>
      <vt:lpstr>  CARACTERÍSTICAS DE LOS OBJETIVOS (1)</vt:lpstr>
      <vt:lpstr>CARACTERÍSTICAS DE LOS OBJETIVOS (2)</vt:lpstr>
      <vt:lpstr>CARACTERÍSTICAS DE LOS OBJETIVOS (3)</vt:lpstr>
      <vt:lpstr>POTENCIANDO MI LIDERAZGO</vt:lpstr>
      <vt:lpstr>POTENCIANDO MI LIDERAZGO</vt:lpstr>
      <vt:lpstr>POTENCIANDO MI LIDERAZGO</vt:lpstr>
      <vt:lpstr>POTENCIANDO MI LIDERAZGO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Carlos Duran</cp:lastModifiedBy>
  <cp:revision>30</cp:revision>
  <dcterms:created xsi:type="dcterms:W3CDTF">2020-04-03T19:38:21Z</dcterms:created>
  <dcterms:modified xsi:type="dcterms:W3CDTF">2020-08-19T17:02:24Z</dcterms:modified>
</cp:coreProperties>
</file>