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5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6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8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9" r:id="rId3"/>
    <p:sldMasterId id="2147483721" r:id="rId4"/>
    <p:sldMasterId id="2147483733" r:id="rId5"/>
    <p:sldMasterId id="2147483784" r:id="rId6"/>
    <p:sldMasterId id="2147483800" r:id="rId7"/>
    <p:sldMasterId id="2147483815" r:id="rId8"/>
    <p:sldMasterId id="2147483837" r:id="rId9"/>
    <p:sldMasterId id="2147483849" r:id="rId10"/>
    <p:sldMasterId id="2147483861" r:id="rId11"/>
    <p:sldMasterId id="2147483873" r:id="rId12"/>
    <p:sldMasterId id="2147483885" r:id="rId13"/>
    <p:sldMasterId id="2147483897" r:id="rId14"/>
    <p:sldMasterId id="2147483909" r:id="rId15"/>
    <p:sldMasterId id="2147483921" r:id="rId16"/>
    <p:sldMasterId id="2147483933" r:id="rId17"/>
    <p:sldMasterId id="2147483945" r:id="rId18"/>
    <p:sldMasterId id="2147483962" r:id="rId19"/>
  </p:sldMasterIdLst>
  <p:notesMasterIdLst>
    <p:notesMasterId r:id="rId58"/>
  </p:notesMasterIdLst>
  <p:sldIdLst>
    <p:sldId id="359" r:id="rId20"/>
    <p:sldId id="358" r:id="rId21"/>
    <p:sldId id="353" r:id="rId22"/>
    <p:sldId id="352" r:id="rId23"/>
    <p:sldId id="354" r:id="rId24"/>
    <p:sldId id="355" r:id="rId25"/>
    <p:sldId id="342" r:id="rId26"/>
    <p:sldId id="343" r:id="rId27"/>
    <p:sldId id="356" r:id="rId28"/>
    <p:sldId id="349" r:id="rId29"/>
    <p:sldId id="344" r:id="rId30"/>
    <p:sldId id="279" r:id="rId31"/>
    <p:sldId id="357" r:id="rId32"/>
    <p:sldId id="263" r:id="rId33"/>
    <p:sldId id="282" r:id="rId34"/>
    <p:sldId id="269" r:id="rId35"/>
    <p:sldId id="361" r:id="rId36"/>
    <p:sldId id="275" r:id="rId37"/>
    <p:sldId id="301" r:id="rId38"/>
    <p:sldId id="345" r:id="rId39"/>
    <p:sldId id="329" r:id="rId40"/>
    <p:sldId id="346" r:id="rId41"/>
    <p:sldId id="365" r:id="rId42"/>
    <p:sldId id="350" r:id="rId43"/>
    <p:sldId id="367" r:id="rId44"/>
    <p:sldId id="376" r:id="rId45"/>
    <p:sldId id="377" r:id="rId46"/>
    <p:sldId id="381" r:id="rId47"/>
    <p:sldId id="372" r:id="rId48"/>
    <p:sldId id="373" r:id="rId49"/>
    <p:sldId id="362" r:id="rId50"/>
    <p:sldId id="286" r:id="rId51"/>
    <p:sldId id="294" r:id="rId52"/>
    <p:sldId id="295" r:id="rId53"/>
    <p:sldId id="308" r:id="rId54"/>
    <p:sldId id="307" r:id="rId55"/>
    <p:sldId id="297" r:id="rId56"/>
    <p:sldId id="375" r:id="rId57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presProps" Target="pres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B4B8F-4284-4950-A569-973ECF65A8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A3A7FC2-51B8-41B4-9149-BE002649AFEF}">
      <dgm:prSet phldrT="[Texto]" custT="1"/>
      <dgm:spPr/>
      <dgm:t>
        <a:bodyPr/>
        <a:lstStyle/>
        <a:p>
          <a:pPr algn="ctr"/>
          <a:r>
            <a:rPr lang="es-ES" sz="4900" dirty="0"/>
            <a:t>“</a:t>
          </a:r>
          <a:r>
            <a:rPr lang="es-ES" sz="4900" i="1" dirty="0"/>
            <a:t>Una persona feliz no es una persona con una cierta serie de circunstancias, sino una persona con una cierta serie de actitudes”. </a:t>
          </a:r>
          <a:r>
            <a:rPr lang="es-ES" sz="4000" i="1" dirty="0" err="1"/>
            <a:t>Hugh</a:t>
          </a:r>
          <a:r>
            <a:rPr lang="es-ES" sz="4000" i="1" dirty="0"/>
            <a:t> </a:t>
          </a:r>
          <a:r>
            <a:rPr lang="es-ES" sz="4000" i="1" dirty="0" err="1"/>
            <a:t>Downs</a:t>
          </a:r>
          <a:endParaRPr lang="es-ES" sz="4000" i="1" dirty="0"/>
        </a:p>
      </dgm:t>
    </dgm:pt>
    <dgm:pt modelId="{7E1C334A-4121-424C-8E16-930D3045084B}" type="parTrans" cxnId="{10C2CFCD-0A63-4D0D-8473-868334453689}">
      <dgm:prSet/>
      <dgm:spPr/>
      <dgm:t>
        <a:bodyPr/>
        <a:lstStyle/>
        <a:p>
          <a:endParaRPr lang="es-ES"/>
        </a:p>
      </dgm:t>
    </dgm:pt>
    <dgm:pt modelId="{78A449A5-D4AF-469F-B812-86EAF777762D}" type="sibTrans" cxnId="{10C2CFCD-0A63-4D0D-8473-868334453689}">
      <dgm:prSet/>
      <dgm:spPr/>
      <dgm:t>
        <a:bodyPr/>
        <a:lstStyle/>
        <a:p>
          <a:endParaRPr lang="es-ES"/>
        </a:p>
      </dgm:t>
    </dgm:pt>
    <dgm:pt modelId="{F13CF166-C90C-4CAC-96EE-3A82B6C35F55}" type="pres">
      <dgm:prSet presAssocID="{23CB4B8F-4284-4950-A569-973ECF65A8C9}" presName="linear" presStyleCnt="0">
        <dgm:presLayoutVars>
          <dgm:animLvl val="lvl"/>
          <dgm:resizeHandles val="exact"/>
        </dgm:presLayoutVars>
      </dgm:prSet>
      <dgm:spPr/>
    </dgm:pt>
    <dgm:pt modelId="{CA556A50-BA38-4377-B22E-708A240061A1}" type="pres">
      <dgm:prSet presAssocID="{9A3A7FC2-51B8-41B4-9149-BE002649AFE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201380B-0175-4DB9-A0FC-4E082ED33FD5}" type="presOf" srcId="{23CB4B8F-4284-4950-A569-973ECF65A8C9}" destId="{F13CF166-C90C-4CAC-96EE-3A82B6C35F55}" srcOrd="0" destOrd="0" presId="urn:microsoft.com/office/officeart/2005/8/layout/vList2"/>
    <dgm:cxn modelId="{C8C819C1-3976-4B79-B099-B68A88F8F6A5}" type="presOf" srcId="{9A3A7FC2-51B8-41B4-9149-BE002649AFEF}" destId="{CA556A50-BA38-4377-B22E-708A240061A1}" srcOrd="0" destOrd="0" presId="urn:microsoft.com/office/officeart/2005/8/layout/vList2"/>
    <dgm:cxn modelId="{10C2CFCD-0A63-4D0D-8473-868334453689}" srcId="{23CB4B8F-4284-4950-A569-973ECF65A8C9}" destId="{9A3A7FC2-51B8-41B4-9149-BE002649AFEF}" srcOrd="0" destOrd="0" parTransId="{7E1C334A-4121-424C-8E16-930D3045084B}" sibTransId="{78A449A5-D4AF-469F-B812-86EAF777762D}"/>
    <dgm:cxn modelId="{1F9D9108-DE76-493F-A701-3517A37542D7}" type="presParOf" srcId="{F13CF166-C90C-4CAC-96EE-3A82B6C35F55}" destId="{CA556A50-BA38-4377-B22E-708A240061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9FD43D-193C-4A59-B58F-9D48413CB1D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648319-133E-419D-ADC5-99EF9B2E041C}">
      <dgm:prSet phldrT="[Texto]" custT="1"/>
      <dgm:spPr/>
      <dgm:t>
        <a:bodyPr/>
        <a:lstStyle/>
        <a:p>
          <a:pPr algn="ctr"/>
          <a:r>
            <a:rPr lang="es-ES" sz="3600" dirty="0">
              <a:solidFill>
                <a:srgbClr val="0070C0"/>
              </a:solidFill>
            </a:rPr>
            <a:t>Lo que he descubierto acerca de nuestra actitud</a:t>
          </a:r>
        </a:p>
      </dgm:t>
    </dgm:pt>
    <dgm:pt modelId="{6FD0B857-C84E-4F60-A79F-B42521769815}" type="parTrans" cxnId="{01CC06C7-4092-44C5-85F1-EA02F867EC76}">
      <dgm:prSet/>
      <dgm:spPr/>
      <dgm:t>
        <a:bodyPr/>
        <a:lstStyle/>
        <a:p>
          <a:pPr algn="just"/>
          <a:endParaRPr lang="es-ES"/>
        </a:p>
      </dgm:t>
    </dgm:pt>
    <dgm:pt modelId="{055B6F98-FC1F-46F8-B9C9-B9C5592E407D}" type="sibTrans" cxnId="{01CC06C7-4092-44C5-85F1-EA02F867EC76}">
      <dgm:prSet/>
      <dgm:spPr/>
      <dgm:t>
        <a:bodyPr/>
        <a:lstStyle/>
        <a:p>
          <a:pPr algn="just"/>
          <a:endParaRPr lang="es-ES"/>
        </a:p>
      </dgm:t>
    </dgm:pt>
    <dgm:pt modelId="{6F5A3004-00D3-4FE0-91D0-8089E238E608}">
      <dgm:prSet phldrT="[Texto]"/>
      <dgm:spPr/>
      <dgm:t>
        <a:bodyPr/>
        <a:lstStyle/>
        <a:p>
          <a:pPr algn="just"/>
          <a:r>
            <a:rPr lang="es-ES" dirty="0"/>
            <a:t>Nuestra actitud es una  </a:t>
          </a:r>
          <a:r>
            <a:rPr lang="es-ES" u="sng" dirty="0"/>
            <a:t>decisión.</a:t>
          </a:r>
          <a:endParaRPr lang="es-ES" dirty="0"/>
        </a:p>
      </dgm:t>
    </dgm:pt>
    <dgm:pt modelId="{60A6E2A2-8BC8-4EAE-9729-93B95CC3A952}" type="parTrans" cxnId="{089E3750-E086-4BC1-9392-A0D483E830BD}">
      <dgm:prSet/>
      <dgm:spPr/>
      <dgm:t>
        <a:bodyPr/>
        <a:lstStyle/>
        <a:p>
          <a:pPr algn="just"/>
          <a:endParaRPr lang="es-ES"/>
        </a:p>
      </dgm:t>
    </dgm:pt>
    <dgm:pt modelId="{AB8F556F-78E5-412A-B0B2-7A99C9768F43}" type="sibTrans" cxnId="{089E3750-E086-4BC1-9392-A0D483E830BD}">
      <dgm:prSet/>
      <dgm:spPr/>
      <dgm:t>
        <a:bodyPr/>
        <a:lstStyle/>
        <a:p>
          <a:pPr algn="just"/>
          <a:endParaRPr lang="es-ES"/>
        </a:p>
      </dgm:t>
    </dgm:pt>
    <dgm:pt modelId="{8EEBEF1D-0219-4DBC-91A6-CD4DB7610838}">
      <dgm:prSet/>
      <dgm:spPr/>
      <dgm:t>
        <a:bodyPr/>
        <a:lstStyle/>
        <a:p>
          <a:pPr algn="just"/>
          <a:r>
            <a:rPr lang="es-ES" dirty="0"/>
            <a:t>Nuestra actitud determina como  </a:t>
          </a:r>
          <a:r>
            <a:rPr lang="es-ES" u="sng" dirty="0"/>
            <a:t>vemos la vida.</a:t>
          </a:r>
          <a:endParaRPr lang="es-ES" dirty="0"/>
        </a:p>
      </dgm:t>
    </dgm:pt>
    <dgm:pt modelId="{023C8AB0-143B-46BC-BDAE-4CA4514C3E40}" type="parTrans" cxnId="{822497AB-7600-488E-8911-6A2B1CE03E8F}">
      <dgm:prSet/>
      <dgm:spPr/>
      <dgm:t>
        <a:bodyPr/>
        <a:lstStyle/>
        <a:p>
          <a:pPr algn="just"/>
          <a:endParaRPr lang="es-ES"/>
        </a:p>
      </dgm:t>
    </dgm:pt>
    <dgm:pt modelId="{7EFE3127-7224-41E4-9D9B-B5136E49D67C}" type="sibTrans" cxnId="{822497AB-7600-488E-8911-6A2B1CE03E8F}">
      <dgm:prSet/>
      <dgm:spPr/>
      <dgm:t>
        <a:bodyPr/>
        <a:lstStyle/>
        <a:p>
          <a:pPr algn="just"/>
          <a:endParaRPr lang="es-ES"/>
        </a:p>
      </dgm:t>
    </dgm:pt>
    <dgm:pt modelId="{9DA59560-8086-4CA3-8A45-3FD225873D13}">
      <dgm:prSet/>
      <dgm:spPr/>
      <dgm:t>
        <a:bodyPr/>
        <a:lstStyle/>
        <a:p>
          <a:pPr algn="just"/>
          <a:r>
            <a:rPr lang="es-ES" dirty="0"/>
            <a:t>Nuestra actitud puede convertir nuestros problemas en  </a:t>
          </a:r>
          <a:r>
            <a:rPr lang="es-ES" u="sng" dirty="0"/>
            <a:t>bendiciones.</a:t>
          </a:r>
          <a:endParaRPr lang="es-ES" dirty="0"/>
        </a:p>
      </dgm:t>
    </dgm:pt>
    <dgm:pt modelId="{66F38EC8-5E48-404E-8F9D-D48D4753D0A2}" type="parTrans" cxnId="{A615548C-62C6-47D2-87B0-C001916AE87F}">
      <dgm:prSet/>
      <dgm:spPr/>
      <dgm:t>
        <a:bodyPr/>
        <a:lstStyle/>
        <a:p>
          <a:pPr algn="just"/>
          <a:endParaRPr lang="es-ES"/>
        </a:p>
      </dgm:t>
    </dgm:pt>
    <dgm:pt modelId="{0EDFA0F4-2B76-4A1D-BDF8-36661FEE2169}" type="sibTrans" cxnId="{A615548C-62C6-47D2-87B0-C001916AE87F}">
      <dgm:prSet/>
      <dgm:spPr/>
      <dgm:t>
        <a:bodyPr/>
        <a:lstStyle/>
        <a:p>
          <a:pPr algn="just"/>
          <a:endParaRPr lang="es-ES"/>
        </a:p>
      </dgm:t>
    </dgm:pt>
    <dgm:pt modelId="{77AE7029-D7D1-4AE5-A6C0-AEBF1AB19A38}" type="pres">
      <dgm:prSet presAssocID="{F49FD43D-193C-4A59-B58F-9D48413CB1D7}" presName="vert0" presStyleCnt="0">
        <dgm:presLayoutVars>
          <dgm:dir/>
          <dgm:animOne val="branch"/>
          <dgm:animLvl val="lvl"/>
        </dgm:presLayoutVars>
      </dgm:prSet>
      <dgm:spPr/>
    </dgm:pt>
    <dgm:pt modelId="{5F9435E0-D7E9-49E9-861D-DC88726AFE20}" type="pres">
      <dgm:prSet presAssocID="{49648319-133E-419D-ADC5-99EF9B2E041C}" presName="thickLine" presStyleLbl="alignNode1" presStyleIdx="0" presStyleCnt="1"/>
      <dgm:spPr/>
    </dgm:pt>
    <dgm:pt modelId="{38E9D908-1B4E-49A6-A1BF-0010E8067C86}" type="pres">
      <dgm:prSet presAssocID="{49648319-133E-419D-ADC5-99EF9B2E041C}" presName="horz1" presStyleCnt="0"/>
      <dgm:spPr/>
    </dgm:pt>
    <dgm:pt modelId="{82511048-2820-4E1D-AB39-E7341904AC29}" type="pres">
      <dgm:prSet presAssocID="{49648319-133E-419D-ADC5-99EF9B2E041C}" presName="tx1" presStyleLbl="revTx" presStyleIdx="0" presStyleCnt="4" custScaleX="169621"/>
      <dgm:spPr/>
    </dgm:pt>
    <dgm:pt modelId="{224C3926-AEFB-4013-B6C8-2ADF7C7A5581}" type="pres">
      <dgm:prSet presAssocID="{49648319-133E-419D-ADC5-99EF9B2E041C}" presName="vert1" presStyleCnt="0"/>
      <dgm:spPr/>
    </dgm:pt>
    <dgm:pt modelId="{F7CD4C4E-2897-4362-A02C-72967A8C6C4E}" type="pres">
      <dgm:prSet presAssocID="{6F5A3004-00D3-4FE0-91D0-8089E238E608}" presName="vertSpace2a" presStyleCnt="0"/>
      <dgm:spPr/>
    </dgm:pt>
    <dgm:pt modelId="{759EE24C-691D-4D7C-B93E-FE1B1E31E067}" type="pres">
      <dgm:prSet presAssocID="{6F5A3004-00D3-4FE0-91D0-8089E238E608}" presName="horz2" presStyleCnt="0"/>
      <dgm:spPr/>
    </dgm:pt>
    <dgm:pt modelId="{2EA2DE91-4C79-4DAF-8EF5-076136374E9B}" type="pres">
      <dgm:prSet presAssocID="{6F5A3004-00D3-4FE0-91D0-8089E238E608}" presName="horzSpace2" presStyleCnt="0"/>
      <dgm:spPr/>
    </dgm:pt>
    <dgm:pt modelId="{320666A4-3277-401F-BFA7-AD48ED3B8621}" type="pres">
      <dgm:prSet presAssocID="{6F5A3004-00D3-4FE0-91D0-8089E238E608}" presName="tx2" presStyleLbl="revTx" presStyleIdx="1" presStyleCnt="4"/>
      <dgm:spPr/>
    </dgm:pt>
    <dgm:pt modelId="{7E6F24A3-972A-44FA-B961-BB84F274935F}" type="pres">
      <dgm:prSet presAssocID="{6F5A3004-00D3-4FE0-91D0-8089E238E608}" presName="vert2" presStyleCnt="0"/>
      <dgm:spPr/>
    </dgm:pt>
    <dgm:pt modelId="{BBE626D3-793A-44F5-90B1-9ADDEFABA52C}" type="pres">
      <dgm:prSet presAssocID="{6F5A3004-00D3-4FE0-91D0-8089E238E608}" presName="thinLine2b" presStyleLbl="callout" presStyleIdx="0" presStyleCnt="3"/>
      <dgm:spPr/>
    </dgm:pt>
    <dgm:pt modelId="{91DB9D85-39AF-4DBE-8BD8-B7838084577A}" type="pres">
      <dgm:prSet presAssocID="{6F5A3004-00D3-4FE0-91D0-8089E238E608}" presName="vertSpace2b" presStyleCnt="0"/>
      <dgm:spPr/>
    </dgm:pt>
    <dgm:pt modelId="{E6D43809-28D6-4526-B488-0D1DF681F3B9}" type="pres">
      <dgm:prSet presAssocID="{8EEBEF1D-0219-4DBC-91A6-CD4DB7610838}" presName="horz2" presStyleCnt="0"/>
      <dgm:spPr/>
    </dgm:pt>
    <dgm:pt modelId="{D7B6C699-1F8A-49F2-A622-47D2D5DB55A5}" type="pres">
      <dgm:prSet presAssocID="{8EEBEF1D-0219-4DBC-91A6-CD4DB7610838}" presName="horzSpace2" presStyleCnt="0"/>
      <dgm:spPr/>
    </dgm:pt>
    <dgm:pt modelId="{FC8D74EE-2054-4CC6-8C31-AB2DF60C01AB}" type="pres">
      <dgm:prSet presAssocID="{8EEBEF1D-0219-4DBC-91A6-CD4DB7610838}" presName="tx2" presStyleLbl="revTx" presStyleIdx="2" presStyleCnt="4"/>
      <dgm:spPr/>
    </dgm:pt>
    <dgm:pt modelId="{4039613D-4E43-49CB-9765-B9BBBB748755}" type="pres">
      <dgm:prSet presAssocID="{8EEBEF1D-0219-4DBC-91A6-CD4DB7610838}" presName="vert2" presStyleCnt="0"/>
      <dgm:spPr/>
    </dgm:pt>
    <dgm:pt modelId="{2E3C6C33-D900-4419-9A41-A5A5992AFB63}" type="pres">
      <dgm:prSet presAssocID="{8EEBEF1D-0219-4DBC-91A6-CD4DB7610838}" presName="thinLine2b" presStyleLbl="callout" presStyleIdx="1" presStyleCnt="3"/>
      <dgm:spPr/>
    </dgm:pt>
    <dgm:pt modelId="{49A365C6-F629-4C10-BB8C-A787E60B24D0}" type="pres">
      <dgm:prSet presAssocID="{8EEBEF1D-0219-4DBC-91A6-CD4DB7610838}" presName="vertSpace2b" presStyleCnt="0"/>
      <dgm:spPr/>
    </dgm:pt>
    <dgm:pt modelId="{F252A6AB-4069-470B-A4EF-B2B640F6971C}" type="pres">
      <dgm:prSet presAssocID="{9DA59560-8086-4CA3-8A45-3FD225873D13}" presName="horz2" presStyleCnt="0"/>
      <dgm:spPr/>
    </dgm:pt>
    <dgm:pt modelId="{D187B37E-288C-4C40-9D87-B38CBC36801E}" type="pres">
      <dgm:prSet presAssocID="{9DA59560-8086-4CA3-8A45-3FD225873D13}" presName="horzSpace2" presStyleCnt="0"/>
      <dgm:spPr/>
    </dgm:pt>
    <dgm:pt modelId="{C0907499-DB0A-4AA0-AA49-E8C26EC8E478}" type="pres">
      <dgm:prSet presAssocID="{9DA59560-8086-4CA3-8A45-3FD225873D13}" presName="tx2" presStyleLbl="revTx" presStyleIdx="3" presStyleCnt="4"/>
      <dgm:spPr/>
    </dgm:pt>
    <dgm:pt modelId="{108E7432-1B02-447B-8C2F-EF646FC3FED1}" type="pres">
      <dgm:prSet presAssocID="{9DA59560-8086-4CA3-8A45-3FD225873D13}" presName="vert2" presStyleCnt="0"/>
      <dgm:spPr/>
    </dgm:pt>
    <dgm:pt modelId="{12C148C4-36CE-4A74-BDA7-048472162E50}" type="pres">
      <dgm:prSet presAssocID="{9DA59560-8086-4CA3-8A45-3FD225873D13}" presName="thinLine2b" presStyleLbl="callout" presStyleIdx="2" presStyleCnt="3"/>
      <dgm:spPr/>
    </dgm:pt>
    <dgm:pt modelId="{30F9BD38-DF16-45F9-AACD-5B8C3C8DD444}" type="pres">
      <dgm:prSet presAssocID="{9DA59560-8086-4CA3-8A45-3FD225873D13}" presName="vertSpace2b" presStyleCnt="0"/>
      <dgm:spPr/>
    </dgm:pt>
  </dgm:ptLst>
  <dgm:cxnLst>
    <dgm:cxn modelId="{7BA59C5D-2884-45A7-9B87-E2ECECD38DF2}" type="presOf" srcId="{49648319-133E-419D-ADC5-99EF9B2E041C}" destId="{82511048-2820-4E1D-AB39-E7341904AC29}" srcOrd="0" destOrd="0" presId="urn:microsoft.com/office/officeart/2008/layout/LinedList"/>
    <dgm:cxn modelId="{03074443-FC77-4DEA-A234-8A8BBDD4A1BF}" type="presOf" srcId="{F49FD43D-193C-4A59-B58F-9D48413CB1D7}" destId="{77AE7029-D7D1-4AE5-A6C0-AEBF1AB19A38}" srcOrd="0" destOrd="0" presId="urn:microsoft.com/office/officeart/2008/layout/LinedList"/>
    <dgm:cxn modelId="{E799786B-ABFD-48AD-BB1E-C533CB83E3FF}" type="presOf" srcId="{9DA59560-8086-4CA3-8A45-3FD225873D13}" destId="{C0907499-DB0A-4AA0-AA49-E8C26EC8E478}" srcOrd="0" destOrd="0" presId="urn:microsoft.com/office/officeart/2008/layout/LinedList"/>
    <dgm:cxn modelId="{089E3750-E086-4BC1-9392-A0D483E830BD}" srcId="{49648319-133E-419D-ADC5-99EF9B2E041C}" destId="{6F5A3004-00D3-4FE0-91D0-8089E238E608}" srcOrd="0" destOrd="0" parTransId="{60A6E2A2-8BC8-4EAE-9729-93B95CC3A952}" sibTransId="{AB8F556F-78E5-412A-B0B2-7A99C9768F43}"/>
    <dgm:cxn modelId="{A615548C-62C6-47D2-87B0-C001916AE87F}" srcId="{49648319-133E-419D-ADC5-99EF9B2E041C}" destId="{9DA59560-8086-4CA3-8A45-3FD225873D13}" srcOrd="2" destOrd="0" parTransId="{66F38EC8-5E48-404E-8F9D-D48D4753D0A2}" sibTransId="{0EDFA0F4-2B76-4A1D-BDF8-36661FEE2169}"/>
    <dgm:cxn modelId="{822497AB-7600-488E-8911-6A2B1CE03E8F}" srcId="{49648319-133E-419D-ADC5-99EF9B2E041C}" destId="{8EEBEF1D-0219-4DBC-91A6-CD4DB7610838}" srcOrd="1" destOrd="0" parTransId="{023C8AB0-143B-46BC-BDAE-4CA4514C3E40}" sibTransId="{7EFE3127-7224-41E4-9D9B-B5136E49D67C}"/>
    <dgm:cxn modelId="{48E188AC-756E-47B9-81B4-979668A58944}" type="presOf" srcId="{8EEBEF1D-0219-4DBC-91A6-CD4DB7610838}" destId="{FC8D74EE-2054-4CC6-8C31-AB2DF60C01AB}" srcOrd="0" destOrd="0" presId="urn:microsoft.com/office/officeart/2008/layout/LinedList"/>
    <dgm:cxn modelId="{01CC06C7-4092-44C5-85F1-EA02F867EC76}" srcId="{F49FD43D-193C-4A59-B58F-9D48413CB1D7}" destId="{49648319-133E-419D-ADC5-99EF9B2E041C}" srcOrd="0" destOrd="0" parTransId="{6FD0B857-C84E-4F60-A79F-B42521769815}" sibTransId="{055B6F98-FC1F-46F8-B9C9-B9C5592E407D}"/>
    <dgm:cxn modelId="{E0BD15FB-7CAE-48EC-8CA9-E8E05BB62E83}" type="presOf" srcId="{6F5A3004-00D3-4FE0-91D0-8089E238E608}" destId="{320666A4-3277-401F-BFA7-AD48ED3B8621}" srcOrd="0" destOrd="0" presId="urn:microsoft.com/office/officeart/2008/layout/LinedList"/>
    <dgm:cxn modelId="{17990F40-AA91-4C30-B673-720CC42366AA}" type="presParOf" srcId="{77AE7029-D7D1-4AE5-A6C0-AEBF1AB19A38}" destId="{5F9435E0-D7E9-49E9-861D-DC88726AFE20}" srcOrd="0" destOrd="0" presId="urn:microsoft.com/office/officeart/2008/layout/LinedList"/>
    <dgm:cxn modelId="{D5D320B4-1A35-44D0-B14E-AB3800660300}" type="presParOf" srcId="{77AE7029-D7D1-4AE5-A6C0-AEBF1AB19A38}" destId="{38E9D908-1B4E-49A6-A1BF-0010E8067C86}" srcOrd="1" destOrd="0" presId="urn:microsoft.com/office/officeart/2008/layout/LinedList"/>
    <dgm:cxn modelId="{D50C61D4-1AED-4306-9790-85F75878572E}" type="presParOf" srcId="{38E9D908-1B4E-49A6-A1BF-0010E8067C86}" destId="{82511048-2820-4E1D-AB39-E7341904AC29}" srcOrd="0" destOrd="0" presId="urn:microsoft.com/office/officeart/2008/layout/LinedList"/>
    <dgm:cxn modelId="{24076E82-822A-4C62-B4C7-5FCD8F5E0062}" type="presParOf" srcId="{38E9D908-1B4E-49A6-A1BF-0010E8067C86}" destId="{224C3926-AEFB-4013-B6C8-2ADF7C7A5581}" srcOrd="1" destOrd="0" presId="urn:microsoft.com/office/officeart/2008/layout/LinedList"/>
    <dgm:cxn modelId="{83852CAC-8BBE-49F0-AABC-CED8A2D15D55}" type="presParOf" srcId="{224C3926-AEFB-4013-B6C8-2ADF7C7A5581}" destId="{F7CD4C4E-2897-4362-A02C-72967A8C6C4E}" srcOrd="0" destOrd="0" presId="urn:microsoft.com/office/officeart/2008/layout/LinedList"/>
    <dgm:cxn modelId="{132C4D3C-7091-40B3-9990-EBA438EA70EB}" type="presParOf" srcId="{224C3926-AEFB-4013-B6C8-2ADF7C7A5581}" destId="{759EE24C-691D-4D7C-B93E-FE1B1E31E067}" srcOrd="1" destOrd="0" presId="urn:microsoft.com/office/officeart/2008/layout/LinedList"/>
    <dgm:cxn modelId="{2052341D-199D-4BFC-9690-F25E6DF57646}" type="presParOf" srcId="{759EE24C-691D-4D7C-B93E-FE1B1E31E067}" destId="{2EA2DE91-4C79-4DAF-8EF5-076136374E9B}" srcOrd="0" destOrd="0" presId="urn:microsoft.com/office/officeart/2008/layout/LinedList"/>
    <dgm:cxn modelId="{CCF01EB0-56B0-4F7A-95FA-77549AD20EB3}" type="presParOf" srcId="{759EE24C-691D-4D7C-B93E-FE1B1E31E067}" destId="{320666A4-3277-401F-BFA7-AD48ED3B8621}" srcOrd="1" destOrd="0" presId="urn:microsoft.com/office/officeart/2008/layout/LinedList"/>
    <dgm:cxn modelId="{677FC24B-D233-4D22-8752-88E56E8EB9F6}" type="presParOf" srcId="{759EE24C-691D-4D7C-B93E-FE1B1E31E067}" destId="{7E6F24A3-972A-44FA-B961-BB84F274935F}" srcOrd="2" destOrd="0" presId="urn:microsoft.com/office/officeart/2008/layout/LinedList"/>
    <dgm:cxn modelId="{22995858-8F60-432D-A016-54E5A489FCA0}" type="presParOf" srcId="{224C3926-AEFB-4013-B6C8-2ADF7C7A5581}" destId="{BBE626D3-793A-44F5-90B1-9ADDEFABA52C}" srcOrd="2" destOrd="0" presId="urn:microsoft.com/office/officeart/2008/layout/LinedList"/>
    <dgm:cxn modelId="{48E47AFA-4603-4964-80E9-4067359BB734}" type="presParOf" srcId="{224C3926-AEFB-4013-B6C8-2ADF7C7A5581}" destId="{91DB9D85-39AF-4DBE-8BD8-B7838084577A}" srcOrd="3" destOrd="0" presId="urn:microsoft.com/office/officeart/2008/layout/LinedList"/>
    <dgm:cxn modelId="{E52732D7-6E01-44B4-8EB6-F03EAB84AEEC}" type="presParOf" srcId="{224C3926-AEFB-4013-B6C8-2ADF7C7A5581}" destId="{E6D43809-28D6-4526-B488-0D1DF681F3B9}" srcOrd="4" destOrd="0" presId="urn:microsoft.com/office/officeart/2008/layout/LinedList"/>
    <dgm:cxn modelId="{04EDD4B0-FED2-4660-BC0B-329F86691E4C}" type="presParOf" srcId="{E6D43809-28D6-4526-B488-0D1DF681F3B9}" destId="{D7B6C699-1F8A-49F2-A622-47D2D5DB55A5}" srcOrd="0" destOrd="0" presId="urn:microsoft.com/office/officeart/2008/layout/LinedList"/>
    <dgm:cxn modelId="{F2B7278F-6BAA-4C0D-9F2D-BCF8887F94CF}" type="presParOf" srcId="{E6D43809-28D6-4526-B488-0D1DF681F3B9}" destId="{FC8D74EE-2054-4CC6-8C31-AB2DF60C01AB}" srcOrd="1" destOrd="0" presId="urn:microsoft.com/office/officeart/2008/layout/LinedList"/>
    <dgm:cxn modelId="{F5E3A24B-C774-4AF1-9C12-F6CC1776E155}" type="presParOf" srcId="{E6D43809-28D6-4526-B488-0D1DF681F3B9}" destId="{4039613D-4E43-49CB-9765-B9BBBB748755}" srcOrd="2" destOrd="0" presId="urn:microsoft.com/office/officeart/2008/layout/LinedList"/>
    <dgm:cxn modelId="{3EEAD461-6F6D-45B5-A577-9401C0E67F58}" type="presParOf" srcId="{224C3926-AEFB-4013-B6C8-2ADF7C7A5581}" destId="{2E3C6C33-D900-4419-9A41-A5A5992AFB63}" srcOrd="5" destOrd="0" presId="urn:microsoft.com/office/officeart/2008/layout/LinedList"/>
    <dgm:cxn modelId="{DD70382A-8FA8-4A2F-A6FB-B35BB98145CE}" type="presParOf" srcId="{224C3926-AEFB-4013-B6C8-2ADF7C7A5581}" destId="{49A365C6-F629-4C10-BB8C-A787E60B24D0}" srcOrd="6" destOrd="0" presId="urn:microsoft.com/office/officeart/2008/layout/LinedList"/>
    <dgm:cxn modelId="{C3C6FCA0-B0B5-4824-ADBF-45D9FE631C3B}" type="presParOf" srcId="{224C3926-AEFB-4013-B6C8-2ADF7C7A5581}" destId="{F252A6AB-4069-470B-A4EF-B2B640F6971C}" srcOrd="7" destOrd="0" presId="urn:microsoft.com/office/officeart/2008/layout/LinedList"/>
    <dgm:cxn modelId="{B6376853-6A90-4D80-800F-026F6F1B9582}" type="presParOf" srcId="{F252A6AB-4069-470B-A4EF-B2B640F6971C}" destId="{D187B37E-288C-4C40-9D87-B38CBC36801E}" srcOrd="0" destOrd="0" presId="urn:microsoft.com/office/officeart/2008/layout/LinedList"/>
    <dgm:cxn modelId="{CB51D36D-4BE7-4FA0-AAC5-294172EEFE95}" type="presParOf" srcId="{F252A6AB-4069-470B-A4EF-B2B640F6971C}" destId="{C0907499-DB0A-4AA0-AA49-E8C26EC8E478}" srcOrd="1" destOrd="0" presId="urn:microsoft.com/office/officeart/2008/layout/LinedList"/>
    <dgm:cxn modelId="{57ED7CFE-65C2-4295-BF15-ECADAE5BDF6F}" type="presParOf" srcId="{F252A6AB-4069-470B-A4EF-B2B640F6971C}" destId="{108E7432-1B02-447B-8C2F-EF646FC3FED1}" srcOrd="2" destOrd="0" presId="urn:microsoft.com/office/officeart/2008/layout/LinedList"/>
    <dgm:cxn modelId="{CD63B3BB-56F9-4282-9E7B-0217FCCB98A8}" type="presParOf" srcId="{224C3926-AEFB-4013-B6C8-2ADF7C7A5581}" destId="{12C148C4-36CE-4A74-BDA7-048472162E50}" srcOrd="8" destOrd="0" presId="urn:microsoft.com/office/officeart/2008/layout/LinedList"/>
    <dgm:cxn modelId="{FCE0F6D5-D1D3-4475-AE8C-8CBE9E7C62CF}" type="presParOf" srcId="{224C3926-AEFB-4013-B6C8-2ADF7C7A5581}" destId="{30F9BD38-DF16-45F9-AACD-5B8C3C8DD444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56A50-BA38-4377-B22E-708A240061A1}">
      <dsp:nvSpPr>
        <dsp:cNvPr id="0" name=""/>
        <dsp:cNvSpPr/>
      </dsp:nvSpPr>
      <dsp:spPr>
        <a:xfrm>
          <a:off x="0" y="150031"/>
          <a:ext cx="9720262" cy="3118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900" kern="1200" dirty="0"/>
            <a:t>“</a:t>
          </a:r>
          <a:r>
            <a:rPr lang="es-ES" sz="4900" i="1" kern="1200" dirty="0"/>
            <a:t>Una persona feliz no es una persona con una cierta serie de circunstancias, sino una persona con una cierta serie de actitudes”. </a:t>
          </a:r>
          <a:r>
            <a:rPr lang="es-ES" sz="4000" i="1" kern="1200" dirty="0" err="1"/>
            <a:t>Hugh</a:t>
          </a:r>
          <a:r>
            <a:rPr lang="es-ES" sz="4000" i="1" kern="1200" dirty="0"/>
            <a:t> </a:t>
          </a:r>
          <a:r>
            <a:rPr lang="es-ES" sz="4000" i="1" kern="1200" dirty="0" err="1"/>
            <a:t>Downs</a:t>
          </a:r>
          <a:endParaRPr lang="es-ES" sz="4000" i="1" kern="1200" dirty="0"/>
        </a:p>
      </dsp:txBody>
      <dsp:txXfrm>
        <a:off x="152211" y="302242"/>
        <a:ext cx="9415840" cy="2813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435E0-D7E9-49E9-861D-DC88726AFE20}">
      <dsp:nvSpPr>
        <dsp:cNvPr id="0" name=""/>
        <dsp:cNvSpPr/>
      </dsp:nvSpPr>
      <dsp:spPr>
        <a:xfrm>
          <a:off x="0" y="0"/>
          <a:ext cx="97202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11048-2820-4E1D-AB39-E7341904AC29}">
      <dsp:nvSpPr>
        <dsp:cNvPr id="0" name=""/>
        <dsp:cNvSpPr/>
      </dsp:nvSpPr>
      <dsp:spPr>
        <a:xfrm>
          <a:off x="0" y="0"/>
          <a:ext cx="2891771" cy="3171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solidFill>
                <a:srgbClr val="0070C0"/>
              </a:solidFill>
            </a:rPr>
            <a:t>Lo que he descubierto acerca de nuestra actitud</a:t>
          </a:r>
        </a:p>
      </dsp:txBody>
      <dsp:txXfrm>
        <a:off x="0" y="0"/>
        <a:ext cx="2891771" cy="3171371"/>
      </dsp:txXfrm>
    </dsp:sp>
    <dsp:sp modelId="{320666A4-3277-401F-BFA7-AD48ED3B8621}">
      <dsp:nvSpPr>
        <dsp:cNvPr id="0" name=""/>
        <dsp:cNvSpPr/>
      </dsp:nvSpPr>
      <dsp:spPr>
        <a:xfrm>
          <a:off x="3019634" y="49552"/>
          <a:ext cx="6691508" cy="99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Nuestra actitud es una  </a:t>
          </a:r>
          <a:r>
            <a:rPr lang="es-ES" sz="3000" u="sng" kern="1200" dirty="0"/>
            <a:t>decisión.</a:t>
          </a:r>
          <a:endParaRPr lang="es-ES" sz="3000" kern="1200" dirty="0"/>
        </a:p>
      </dsp:txBody>
      <dsp:txXfrm>
        <a:off x="3019634" y="49552"/>
        <a:ext cx="6691508" cy="991053"/>
      </dsp:txXfrm>
    </dsp:sp>
    <dsp:sp modelId="{BBE626D3-793A-44F5-90B1-9ADDEFABA52C}">
      <dsp:nvSpPr>
        <dsp:cNvPr id="0" name=""/>
        <dsp:cNvSpPr/>
      </dsp:nvSpPr>
      <dsp:spPr>
        <a:xfrm>
          <a:off x="2891771" y="1040606"/>
          <a:ext cx="6819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D74EE-2054-4CC6-8C31-AB2DF60C01AB}">
      <dsp:nvSpPr>
        <dsp:cNvPr id="0" name=""/>
        <dsp:cNvSpPr/>
      </dsp:nvSpPr>
      <dsp:spPr>
        <a:xfrm>
          <a:off x="3019634" y="1090158"/>
          <a:ext cx="6691508" cy="99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Nuestra actitud determina como  </a:t>
          </a:r>
          <a:r>
            <a:rPr lang="es-ES" sz="3000" u="sng" kern="1200" dirty="0"/>
            <a:t>vemos la vida.</a:t>
          </a:r>
          <a:endParaRPr lang="es-ES" sz="3000" kern="1200" dirty="0"/>
        </a:p>
      </dsp:txBody>
      <dsp:txXfrm>
        <a:off x="3019634" y="1090158"/>
        <a:ext cx="6691508" cy="991053"/>
      </dsp:txXfrm>
    </dsp:sp>
    <dsp:sp modelId="{2E3C6C33-D900-4419-9A41-A5A5992AFB63}">
      <dsp:nvSpPr>
        <dsp:cNvPr id="0" name=""/>
        <dsp:cNvSpPr/>
      </dsp:nvSpPr>
      <dsp:spPr>
        <a:xfrm>
          <a:off x="2891771" y="2081212"/>
          <a:ext cx="6819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07499-DB0A-4AA0-AA49-E8C26EC8E478}">
      <dsp:nvSpPr>
        <dsp:cNvPr id="0" name=""/>
        <dsp:cNvSpPr/>
      </dsp:nvSpPr>
      <dsp:spPr>
        <a:xfrm>
          <a:off x="3019634" y="2130764"/>
          <a:ext cx="6691508" cy="99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Nuestra actitud puede convertir nuestros problemas en  </a:t>
          </a:r>
          <a:r>
            <a:rPr lang="es-ES" sz="3000" u="sng" kern="1200" dirty="0"/>
            <a:t>bendiciones.</a:t>
          </a:r>
          <a:endParaRPr lang="es-ES" sz="3000" kern="1200" dirty="0"/>
        </a:p>
      </dsp:txBody>
      <dsp:txXfrm>
        <a:off x="3019634" y="2130764"/>
        <a:ext cx="6691508" cy="991053"/>
      </dsp:txXfrm>
    </dsp:sp>
    <dsp:sp modelId="{12C148C4-36CE-4A74-BDA7-048472162E50}">
      <dsp:nvSpPr>
        <dsp:cNvPr id="0" name=""/>
        <dsp:cNvSpPr/>
      </dsp:nvSpPr>
      <dsp:spPr>
        <a:xfrm>
          <a:off x="2891771" y="3121818"/>
          <a:ext cx="6819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8A0BE-446E-4751-A19A-3A62E56B315A}" type="datetimeFigureOut">
              <a:rPr lang="es-CO" smtClean="0"/>
              <a:t>29/07/2020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C1A96-62C7-4E2E-8F76-3411B5C2CC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866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Progresar como líder es pasar de ser una persona de respuestas a una persona de lecciones.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78971-26F9-44FE-BC60-016356CFB111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3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Sólo los líderes que han seguido bien saben cómo dirigir a otros bien. 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A25BB3-53A7-4836-AA08-429076E5BD50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Los líderes tienen que estar dispuestos a hacer lo que otros no; tienen que arriesgarse por sí mismos.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22E5F-EC0B-4EB0-93E8-321202DA1E8B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3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Las épocas difíciles que enfrentan los líderes empiezan dentro de ellos, no con los demás.</a:t>
            </a:r>
          </a:p>
          <a:p>
            <a:pPr>
              <a:spcBef>
                <a:spcPct val="0"/>
              </a:spcBef>
            </a:pPr>
            <a:r>
              <a:rPr lang="en-US" altLang="en-US"/>
              <a:t>Hacer lo correcto no siempre es fácil, pero siempre es necesario si el líder desea tener
</a:t>
            </a:r>
            <a:br/>
            <a:r>
              <a:rPr lang="en-US" altLang="en-US"/>
              <a:t>integridad y ser eficiente.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04590-9E37-43BF-9AE5-A9F433FD4118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7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450AB-0C40-43AA-A8A7-1C85A0137D6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95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dirty="0"/>
              <a:t>Aumentar su influencia equivale a aumentar su liderazgo.</a:t>
            </a:r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19E8B-7AA2-42A1-A2A4-F888E33CBC0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s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05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0EAF24-9F66-44FE-AEAE-595CE689E735}" type="slidenum">
              <a:rPr lang="en-US" altLang="es-CO" b="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/>
              <a:t>33</a:t>
            </a:fld>
            <a:endParaRPr lang="en-US" altLang="es-CO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8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630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577919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5540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797050" y="252095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2552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1797050" y="1930400"/>
            <a:ext cx="9144000" cy="410845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151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6621465" y="2012950"/>
            <a:ext cx="4203701" cy="394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1797050" y="1930400"/>
            <a:ext cx="4438650" cy="4108450"/>
          </a:xfrm>
          <a:prstGeom prst="rect">
            <a:avLst/>
          </a:prstGeom>
        </p:spPr>
        <p:txBody>
          <a:bodyPr/>
          <a:lstStyle>
            <a:lvl1pPr marL="311150" indent="-311150">
              <a:spcBef>
                <a:spcPts val="2800"/>
              </a:spcBef>
              <a:buBlip>
                <a:blip r:embed="rId2"/>
              </a:buBlip>
              <a:defRPr sz="2100"/>
            </a:lvl1pPr>
            <a:lvl2pPr marL="622300" indent="-311150">
              <a:spcBef>
                <a:spcPts val="2800"/>
              </a:spcBef>
              <a:buBlip>
                <a:blip r:embed="rId2"/>
              </a:buBlip>
              <a:defRPr sz="2100"/>
            </a:lvl2pPr>
            <a:lvl3pPr marL="933450" indent="-311150">
              <a:spcBef>
                <a:spcPts val="2800"/>
              </a:spcBef>
              <a:buBlip>
                <a:blip r:embed="rId2"/>
              </a:buBlip>
              <a:defRPr sz="2100"/>
            </a:lvl3pPr>
            <a:lvl4pPr marL="1244600" indent="-311150">
              <a:spcBef>
                <a:spcPts val="2800"/>
              </a:spcBef>
              <a:buBlip>
                <a:blip r:embed="rId2"/>
              </a:buBlip>
              <a:defRPr sz="2100"/>
            </a:lvl4pPr>
            <a:lvl5pPr marL="1555750" indent="-311150">
              <a:spcBef>
                <a:spcPts val="2800"/>
              </a:spcBef>
              <a:buBlip>
                <a:blip r:embed="rId2"/>
              </a:buBlip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464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fot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043976" y="1543526"/>
            <a:ext cx="4286251" cy="3771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77215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772150" cy="2006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7317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27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quarter" idx="13"/>
          </p:nvPr>
        </p:nvSpPr>
        <p:spPr>
          <a:xfrm>
            <a:off x="6805060" y="3232150"/>
            <a:ext cx="4813301" cy="309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805060" y="533400"/>
            <a:ext cx="4813301" cy="22161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half" idx="15"/>
          </p:nvPr>
        </p:nvSpPr>
        <p:spPr>
          <a:xfrm>
            <a:off x="843145" y="533400"/>
            <a:ext cx="5505451" cy="57848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0605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sz="quarter" idx="13"/>
          </p:nvPr>
        </p:nvSpPr>
        <p:spPr>
          <a:xfrm>
            <a:off x="15240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412750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4"/>
          </p:nvPr>
        </p:nvSpPr>
        <p:spPr>
          <a:xfrm>
            <a:off x="1524000" y="2974936"/>
            <a:ext cx="9810750" cy="5334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12750">
              <a:spcBef>
                <a:spcPts val="170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7240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21755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830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964502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2416969" y="178593"/>
            <a:ext cx="7358063" cy="17145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92100">
              <a:tabLst/>
              <a:defRPr sz="5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2416969" y="1946672"/>
            <a:ext cx="7358063" cy="401836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53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756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978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2201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442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5884748" y="6509742"/>
            <a:ext cx="413574" cy="32893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2921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4890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256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xfrm>
            <a:off x="2899172" y="1169789"/>
            <a:ext cx="6858001" cy="4509493"/>
          </a:xfrm>
          <a:prstGeom prst="rect">
            <a:avLst/>
          </a:prstGeom>
        </p:spPr>
        <p:txBody>
          <a:bodyPr lIns="71437" tIns="71437" rIns="71437" bIns="71437"/>
          <a:lstStyle>
            <a:lvl1pPr marL="382270" indent="-382270" defTabSz="228600">
              <a:spcBef>
                <a:spcPts val="2500"/>
              </a:spcBef>
              <a:buBlip>
                <a:blip r:embed="rId3"/>
              </a:buBlip>
            </a:lvl1pPr>
            <a:lvl2pPr marL="655320" indent="-382270" defTabSz="228600">
              <a:spcBef>
                <a:spcPts val="2500"/>
              </a:spcBef>
              <a:buBlip>
                <a:blip r:embed="rId3"/>
              </a:buBlip>
            </a:lvl2pPr>
            <a:lvl3pPr marL="928370" indent="-382270" defTabSz="228600">
              <a:spcBef>
                <a:spcPts val="2500"/>
              </a:spcBef>
              <a:buBlip>
                <a:blip r:embed="rId3"/>
              </a:buBlip>
            </a:lvl3pPr>
            <a:lvl4pPr marL="1201420" indent="-382270" defTabSz="228600">
              <a:spcBef>
                <a:spcPts val="2500"/>
              </a:spcBef>
              <a:buBlip>
                <a:blip r:embed="rId3"/>
              </a:buBlip>
            </a:lvl4pPr>
            <a:lvl5pPr marL="1474470" indent="-382270" defTabSz="228600">
              <a:spcBef>
                <a:spcPts val="2500"/>
              </a:spcBef>
              <a:buBlip>
                <a:blip r:embed="rId3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3243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0149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8678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961680" y="107156"/>
            <a:ext cx="6732985" cy="1821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28600">
              <a:tabLst/>
              <a:defRPr sz="5900"/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2961680" y="1928813"/>
            <a:ext cx="6732985" cy="4107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59257" indent="-313207" defTabSz="228600">
              <a:spcBef>
                <a:spcPts val="2000"/>
              </a:spcBef>
              <a:buSzPct val="125000"/>
              <a:buChar char="•"/>
              <a:defRPr sz="2100"/>
            </a:lvl1pPr>
            <a:lvl2pPr marL="713257" indent="-313207" defTabSz="228600">
              <a:spcBef>
                <a:spcPts val="2000"/>
              </a:spcBef>
              <a:buSzPct val="125000"/>
              <a:buChar char="•"/>
              <a:defRPr sz="2100"/>
            </a:lvl2pPr>
            <a:lvl3pPr marL="975723" indent="-313207" defTabSz="228600">
              <a:spcBef>
                <a:spcPts val="2000"/>
              </a:spcBef>
              <a:buSzPct val="125000"/>
              <a:buChar char="•"/>
              <a:defRPr sz="2100"/>
            </a:lvl3pPr>
            <a:lvl4pPr marL="1238191" indent="-313207" defTabSz="228600">
              <a:spcBef>
                <a:spcPts val="2000"/>
              </a:spcBef>
              <a:buSzPct val="125000"/>
              <a:buChar char="•"/>
              <a:defRPr sz="2100"/>
            </a:lvl4pPr>
            <a:lvl5pPr marL="1500657" indent="-313207" defTabSz="228600">
              <a:spcBef>
                <a:spcPts val="2000"/>
              </a:spcBef>
              <a:buSzPct val="125000"/>
              <a:buChar char="•"/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>
                <a:solidFill>
                  <a:srgbClr val="56533A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58973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8076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905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54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6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03-0130-55_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5"/>
          <a:stretch>
            <a:fillRect/>
          </a:stretch>
        </p:blipFill>
        <p:spPr bwMode="auto">
          <a:xfrm>
            <a:off x="0" y="5805488"/>
            <a:ext cx="12192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97A74-221F-417B-810E-5C4CE42153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538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378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121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874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781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963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246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231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58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748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4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412CF-1EAA-4E7B-AF7E-F2DCF01D81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614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051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615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746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64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588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43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917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456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869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CE5B-2EF1-487E-B7D1-319B2D34B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5980-AD04-44A8-9A82-3ABE1C0A78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75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B2ADD-6E98-4EFB-89CA-EF570CC63B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946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054D-A988-4631-AC57-A97B84048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E62E-25BC-4F15-95D5-3382F99CF0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406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7A79-C1CB-4FB0-A3F3-2AD76F2727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296C-A2B9-44CB-9BA8-9FB38CEB89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583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FFD9-C0F9-4EB2-8B4B-02F46322F7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DC57-5D37-4E8B-BAE3-6651B9550A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133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C196-1FB2-4A35-A383-7910550B8D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2223-E126-40B2-A99D-60FD9E6F4D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018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7850D-845F-4F9E-A91F-337DAA514C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C8C6-07C5-4CC0-B17F-E71685248B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243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E8DA-BF99-424D-85B3-21B5954973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31F-316A-4B89-B615-3BB1D7B14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049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1A18-0D35-4750-9D82-A2382C927B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9320-0A28-493C-B9E3-013257ADA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274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FC937-83FB-4C5F-8B3D-43EB41C7FB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5C5D-6B53-43CD-80D0-C15A5D7213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53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EF696-AA21-4FC1-8F14-CB94B6052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867-146D-4BA0-ACEA-57C9FA451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03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E8F2-72DE-482C-88B9-D15E61C3A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F713-FB35-409E-9F45-682278318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86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3C5D-E8B1-4581-8227-5B5D332547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713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CE5B-2EF1-487E-B7D1-319B2D34B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5980-AD04-44A8-9A82-3ABE1C0A78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700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054D-A988-4631-AC57-A97B84048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E62E-25BC-4F15-95D5-3382F99CF0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273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7A79-C1CB-4FB0-A3F3-2AD76F2727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296C-A2B9-44CB-9BA8-9FB38CEB89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298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FFD9-C0F9-4EB2-8B4B-02F46322F7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DC57-5D37-4E8B-BAE3-6651B9550A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702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C196-1FB2-4A35-A383-7910550B8D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2223-E126-40B2-A99D-60FD9E6F4D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0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7850D-845F-4F9E-A91F-337DAA514C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C8C6-07C5-4CC0-B17F-E71685248B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537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E8DA-BF99-424D-85B3-21B5954973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31F-316A-4B89-B615-3BB1D7B14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280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1A18-0D35-4750-9D82-A2382C927B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9320-0A28-493C-B9E3-013257ADA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331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FC937-83FB-4C5F-8B3D-43EB41C7FB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5C5D-6B53-43CD-80D0-C15A5D7213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602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EF696-AA21-4FC1-8F14-CB94B6052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867-146D-4BA0-ACEA-57C9FA451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5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7EC4-DE93-4583-8C9C-0ADBE94B19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01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E8F2-72DE-482C-88B9-D15E61C3A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F713-FB35-409E-9F45-682278318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478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CE5B-2EF1-487E-B7D1-319B2D34B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5980-AD04-44A8-9A82-3ABE1C0A78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532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054D-A988-4631-AC57-A97B84048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E62E-25BC-4F15-95D5-3382F99CF0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31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7A79-C1CB-4FB0-A3F3-2AD76F2727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296C-A2B9-44CB-9BA8-9FB38CEB89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176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FFD9-C0F9-4EB2-8B4B-02F46322F7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DC57-5D37-4E8B-BAE3-6651B9550A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623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C196-1FB2-4A35-A383-7910550B8D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2223-E126-40B2-A99D-60FD9E6F4D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951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7850D-845F-4F9E-A91F-337DAA514C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C8C6-07C5-4CC0-B17F-E71685248B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526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E8DA-BF99-424D-85B3-21B5954973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31F-316A-4B89-B615-3BB1D7B14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647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1A18-0D35-4750-9D82-A2382C927B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9320-0A28-493C-B9E3-013257ADA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517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FC937-83FB-4C5F-8B3D-43EB41C7FB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5C5D-6B53-43CD-80D0-C15A5D7213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35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CD2AC-C944-41F4-AB51-CB0AA2EA40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170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EF696-AA21-4FC1-8F14-CB94B6052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867-146D-4BA0-ACEA-57C9FA451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73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E8F2-72DE-482C-88B9-D15E61C3A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F713-FB35-409E-9F45-682278318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257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CE5B-2EF1-487E-B7D1-319B2D34B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5980-AD04-44A8-9A82-3ABE1C0A78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338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054D-A988-4631-AC57-A97B84048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E62E-25BC-4F15-95D5-3382F99CF0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706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7A79-C1CB-4FB0-A3F3-2AD76F2727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296C-A2B9-44CB-9BA8-9FB38CEB89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247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FFD9-C0F9-4EB2-8B4B-02F46322F7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DC57-5D37-4E8B-BAE3-6651B9550A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589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C196-1FB2-4A35-A383-7910550B8D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2223-E126-40B2-A99D-60FD9E6F4D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18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7850D-845F-4F9E-A91F-337DAA514C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C8C6-07C5-4CC0-B17F-E71685248B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285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E8DA-BF99-424D-85B3-21B5954973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31F-316A-4B89-B615-3BB1D7B14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874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1A18-0D35-4750-9D82-A2382C927B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9320-0A28-493C-B9E3-013257ADA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750EC-F0B0-497D-8106-11B0892BFD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147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FC937-83FB-4C5F-8B3D-43EB41C7FB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5C5D-6B53-43CD-80D0-C15A5D7213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510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EF696-AA21-4FC1-8F14-CB94B6052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867-146D-4BA0-ACEA-57C9FA451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099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E8F2-72DE-482C-88B9-D15E61C3A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F713-FB35-409E-9F45-682278318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604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523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0816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767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088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20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173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02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4746E-3B0D-4A93-BB9A-69EF1358991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466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810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99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409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347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211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141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5244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505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7013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8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06100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B8A09-3410-4B10-AB93-446EAA0D99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06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03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203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5894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133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058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7149"/>
      </p:ext>
    </p:extLst>
  </p:cSld>
  <p:clrMapOvr>
    <a:masterClrMapping/>
  </p:clrMapOvr>
  <p:transition>
    <p:fade thruBlk="1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70627"/>
      </p:ext>
    </p:extLst>
  </p:cSld>
  <p:clrMapOvr>
    <a:masterClrMapping/>
  </p:clrMapOvr>
  <p:transition>
    <p:fade thruBlk="1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70494"/>
      </p:ext>
    </p:extLst>
  </p:cSld>
  <p:clrMapOvr>
    <a:masterClrMapping/>
  </p:clrMapOvr>
  <p:transition>
    <p:fade thruBlk="1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38161"/>
      </p:ext>
    </p:extLst>
  </p:cSld>
  <p:clrMapOvr>
    <a:masterClrMapping/>
  </p:clrMapOvr>
  <p:transition>
    <p:fade thruBlk="1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38415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502B8-0428-4074-89BC-03509A90A0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32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74092"/>
      </p:ext>
    </p:extLst>
  </p:cSld>
  <p:clrMapOvr>
    <a:masterClrMapping/>
  </p:clrMapOvr>
  <p:transition>
    <p:fade thruBlk="1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21754"/>
      </p:ext>
    </p:extLst>
  </p:cSld>
  <p:clrMapOvr>
    <a:masterClrMapping/>
  </p:clrMapOvr>
  <p:transition>
    <p:fade thruBlk="1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97964"/>
      </p:ext>
    </p:extLst>
  </p:cSld>
  <p:clrMapOvr>
    <a:masterClrMapping/>
  </p:clrMapOvr>
  <p:transition>
    <p:fade thruBlk="1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29103"/>
      </p:ext>
    </p:extLst>
  </p:cSld>
  <p:clrMapOvr>
    <a:masterClrMapping/>
  </p:clrMapOvr>
  <p:transition>
    <p:fade thruBlk="1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99788"/>
      </p:ext>
    </p:extLst>
  </p:cSld>
  <p:clrMapOvr>
    <a:masterClrMapping/>
  </p:clrMapOvr>
  <p:transition>
    <p:fade thruBlk="1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82329"/>
      </p:ext>
    </p:extLst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8C2CD-B89D-4929-ADC2-EDF40141466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63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6780F-4388-49CA-B4EB-76434B56804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806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ACAF-EA74-4B1C-B2C1-C076B2BCA7C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957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624E7-8E54-45F2-B09C-30E2549332D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71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352ED-9E42-4E55-8AE6-17E1B75160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0428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2B4B5-A425-4C8B-AF96-0BEE1A79A7D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094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28024-D992-46D4-9354-91B1719A2D3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493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1C937-022E-4025-98A2-11DE59DD0F7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422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807AB-AD41-48CA-BE8F-BAC0C11012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9344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7E539-BE05-427D-A42E-16E98517C5E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74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B4DF2-8343-42F1-87E1-85A2F9EEC32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4770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56701" y="866775"/>
            <a:ext cx="3035300" cy="58753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567" y="866775"/>
            <a:ext cx="8906933" cy="58753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F2A22-1254-48E5-9B43-50CB104FD72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292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657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E4DCD59-2F73-40A5-A368-1BD5B38164C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462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7" y="2349501"/>
            <a:ext cx="12048067" cy="211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67" y="4621213"/>
            <a:ext cx="12048067" cy="2120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889954C-7BCA-4BFB-A435-C46A0D733D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83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0A65F-B988-401E-AFA9-E8C45CC964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1104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6568" y="866775"/>
            <a:ext cx="12145433" cy="5875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B3DDA60-D7F9-4CFA-9003-776509E740F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734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6567" y="2349501"/>
            <a:ext cx="12048067" cy="4392613"/>
          </a:xfrm>
        </p:spPr>
        <p:txBody>
          <a:bodyPr/>
          <a:lstStyle/>
          <a:p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A948A2-722F-44E3-997A-09AAEA9372A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082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8299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068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18987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388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687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7145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7112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34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A881-0089-46FD-93DC-6EBCC7F089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4316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8118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8513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737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9C6C6-9374-453A-864E-BF978E42CF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19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CB9C1-8D73-4535-86DB-2DD6E3C270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82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29E5-3127-48AE-ABE2-3AF18F1331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56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2CB42-25F9-4AF9-B6C9-74665C7B97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70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4915-7108-476E-AE38-6CE0803B44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8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82675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DEFB4-93FE-403B-A727-98442E6FA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77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6F11-553C-B34D-88F7-5E0CC421CE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35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D9153-598A-A74F-B5D8-E8B7E9337D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51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C84-486C-9744-BBC4-31090A9267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4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5F6B-F622-D94B-A947-D97DDBACD5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9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DF85A-C16A-5F40-90A3-4C5922C45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04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165A-836D-554F-B647-5A0D28002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5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4BE6-C7C5-634B-BD12-C421C616B9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81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22ADB-E024-8242-BCB6-25E40B6634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4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B946E-A85A-694C-9942-BE32DADE49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5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59838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1850-E136-B747-A302-B9F0BCFAC1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34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2D18-B722-1642-8273-895E3DBF8D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43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16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53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75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5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23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9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95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0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40096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1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34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98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37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86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530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62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257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6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873689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18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19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912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32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E4DCD59-2F73-40A5-A368-1BD5B38164C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64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47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7" y="2349501"/>
            <a:ext cx="12048067" cy="21193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67" y="4621213"/>
            <a:ext cx="12048067" cy="2120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889954C-7BCA-4BFB-A435-C46A0D733D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05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12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428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5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570624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0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333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21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11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04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030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082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39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24542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655254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D92DE-CDEE-43AC-9EE5-EFA508E65219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6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90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C3DC6-0E7A-4E82-A55A-69D8C2C351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34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8825-2F89-4CC4-A6B3-DD6088606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27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D89C80E-CC53-43DF-9CB9-7AFAE76881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9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0288-CF30-457E-88C5-75A410E58F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0CE65D2-BD8F-4BAC-BF5D-4050A1B06F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91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E1A4-290E-4161-8E04-F67740F04A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63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6D8886-EDE1-4F70-A790-345CBE4B57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09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D36DD9B-D767-4E57-901D-0A79870951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1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204645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F837-F4E8-45C3-948F-586967B885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99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4BA-1992-426D-97F1-E10EF33E3A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E375-2A75-4587-81A6-06157781D7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DBA8-1442-448E-8C12-04A2CE481B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8082067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EECB-6511-4D9F-86D1-F4D086CA32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046870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4913-A58D-4590-BBF4-71F0EC20B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9444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670050" y="1238250"/>
            <a:ext cx="96012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70050" y="3536950"/>
            <a:ext cx="9601200" cy="109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2153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3680222" y="634523"/>
            <a:ext cx="5581651" cy="3530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70050" y="4235450"/>
            <a:ext cx="9601200" cy="142240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70050" y="5524500"/>
            <a:ext cx="9601200" cy="10350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4480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70050" y="2520950"/>
            <a:ext cx="96012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4245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7061647" y="736600"/>
            <a:ext cx="4241801" cy="5384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6007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600700" cy="246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709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25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5.jpe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B4B95-709A-41CA-B3BC-79D6086ACB3C}" type="datetimeFigureOut">
              <a:rPr lang="es-UY" smtClean="0"/>
              <a:t>29/7/2020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F729-3B5F-4680-A1C3-DE3985074514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1112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7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CDF2E5-546B-4F9A-88BD-1F1ADFCE41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56AF9-0AE1-4969-8E59-1F4474B648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CDF2E5-546B-4F9A-88BD-1F1ADFCE41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56AF9-0AE1-4969-8E59-1F4474B648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CDF2E5-546B-4F9A-88BD-1F1ADFCE41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56AF9-0AE1-4969-8E59-1F4474B648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6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CDF2E5-546B-4F9A-88BD-1F1ADFCE41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56AF9-0AE1-4969-8E59-1F4474B648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1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0D78-B2AC-4507-9502-E36231100F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1F945-D4A1-42A3-A929-6CB4907AA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3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Imagen 10" descr="banner-filmina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ángulo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866776"/>
            <a:ext cx="9457267" cy="1662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ángulo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67" y="2349501"/>
            <a:ext cx="12048067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ángulo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ángulo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ángulo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612C7A-737E-4C73-A45F-DEBCB30EAEB8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0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+mj-lt"/>
          <a:ea typeface="+mj-ea"/>
          <a:cs typeface="+mj-cs"/>
        </a:defRPr>
      </a:lvl1pPr>
      <a:lvl2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2pPr>
      <a:lvl3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3pPr>
      <a:lvl4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4pPr>
      <a:lvl5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5pPr>
      <a:lvl6pPr marL="4572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6pPr>
      <a:lvl7pPr marL="9144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7pPr>
      <a:lvl8pPr marL="13716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8pPr>
      <a:lvl9pPr marL="18288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9pPr>
    </p:titleStyle>
    <p:bodyStyle>
      <a:lvl1pPr marL="174625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5349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895350" indent="-176213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254125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144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0716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288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9860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432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7/29/2020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‹Nº›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94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1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81D360-2A8F-4F85-BEC9-C41690FE910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9" name="Picture 9" descr="03-0130-55_JP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5"/>
          <a:stretch>
            <a:fillRect/>
          </a:stretch>
        </p:blipFill>
        <p:spPr bwMode="auto">
          <a:xfrm>
            <a:off x="0" y="5805488"/>
            <a:ext cx="12192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09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F943D1B-3E64-314A-B09B-1BC8E29C30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8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0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954DD-82AB-49D9-8B55-5C5046D7FF8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7C43C-587F-48A1-AB9C-AC47875A34D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5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9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4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5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BAEBA-236B-4710-B400-4F6F15537CA7}" type="slidenum">
              <a:rPr 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5134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135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790700" y="1174750"/>
            <a:ext cx="9144000" cy="450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4"/>
              </a:buBlip>
            </a:lvl1pPr>
            <a:lvl2pPr>
              <a:buBlip>
                <a:blip r:embed="rId24"/>
              </a:buBlip>
            </a:lvl2pPr>
            <a:lvl3pPr>
              <a:buBlip>
                <a:blip r:embed="rId24"/>
              </a:buBlip>
            </a:lvl3pPr>
            <a:lvl4pPr>
              <a:buBlip>
                <a:blip r:embed="rId24"/>
              </a:buBlip>
            </a:lvl4pPr>
            <a:lvl5pPr>
              <a:buBlip>
                <a:blip r:embed="rId24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797050" y="107950"/>
            <a:ext cx="9144000" cy="182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tabLst>
                <a:tab pos="209550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400029" y="6473825"/>
            <a:ext cx="416782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/>
            </a:lvl1pPr>
          </a:lstStyle>
          <a:p>
            <a:pPr defTabSz="323850" hangingPunct="0"/>
            <a:fld id="{86CB4B4D-7CA3-9044-876B-883B54F8677D}" type="slidenum">
              <a:rPr lang="es-CO" kern="0" smtClean="0">
                <a:solidFill>
                  <a:srgbClr val="363929"/>
                </a:solidFill>
                <a:sym typeface="Optima"/>
              </a:rPr>
              <a:pPr defTabSz="323850" hangingPunct="0"/>
              <a:t>‹Nº›</a:t>
            </a:fld>
            <a:endParaRPr lang="es-CO" kern="0">
              <a:solidFill>
                <a:srgbClr val="363929"/>
              </a:solidFill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6832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</p:sldLayoutIdLst>
  <p:transition spd="med"/>
  <p:txStyles>
    <p:titleStyle>
      <a:lvl1pPr marL="0" marR="0" indent="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1pPr>
      <a:lvl2pPr marL="0" marR="0" indent="1143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2pPr>
      <a:lvl3pPr marL="0" marR="0" indent="2286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3pPr>
      <a:lvl4pPr marL="0" marR="0" indent="3429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4pPr>
      <a:lvl5pPr marL="0" marR="0" indent="4572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5pPr>
      <a:lvl6pPr marL="0" marR="0" indent="5715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6pPr>
      <a:lvl7pPr marL="0" marR="0" indent="6858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7pPr>
      <a:lvl8pPr marL="0" marR="0" indent="8001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8pPr>
      <a:lvl9pPr marL="0" marR="0" indent="9144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9pPr>
    </p:titleStyle>
    <p:bodyStyle>
      <a:lvl1pPr marL="3937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1pPr>
      <a:lvl2pPr marL="7874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2pPr>
      <a:lvl3pPr marL="11811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3pPr>
      <a:lvl4pPr marL="15748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4pPr>
      <a:lvl5pPr marL="19685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5pPr>
      <a:lvl6pPr marL="23622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6pPr>
      <a:lvl7pPr marL="27559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7pPr>
      <a:lvl8pPr marL="31496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8pPr>
      <a:lvl9pPr marL="35433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1143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2286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3429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4572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5715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6858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8001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9144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2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vv-chinacry-yesorno-w9h.wmv" TargetMode="Externa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145143"/>
            <a:ext cx="11335657" cy="67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3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96982"/>
            <a:ext cx="11790217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50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978" y="-125521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Definiciones de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60918" y="1425509"/>
            <a:ext cx="8767937" cy="45307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solidFill>
                  <a:srgbClr val="002060"/>
                </a:solidFill>
              </a:rPr>
              <a:t>“Liderazgo es la capacidad y la voluntad de reunir a hombres y mujeres para un propósito común, y poseer un carácter que inspire confianza” (Lord Montgomery)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s-ES_tradnl" sz="2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s-ES_tradnl" sz="2800" dirty="0">
              <a:solidFill>
                <a:srgbClr val="002060"/>
              </a:solidFill>
            </a:endParaRPr>
          </a:p>
          <a:p>
            <a:pPr lvl="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CO" sz="2800" dirty="0">
                <a:solidFill>
                  <a:srgbClr val="002060"/>
                </a:solidFill>
              </a:rPr>
              <a:t>De acuerdo con el Diccionario de la Herencia Americana (American </a:t>
            </a:r>
            <a:r>
              <a:rPr lang="es-CO" sz="2800" dirty="0" err="1">
                <a:solidFill>
                  <a:srgbClr val="002060"/>
                </a:solidFill>
              </a:rPr>
              <a:t>Heritage</a:t>
            </a:r>
            <a:r>
              <a:rPr lang="es-CO" sz="2800" dirty="0">
                <a:solidFill>
                  <a:srgbClr val="002060"/>
                </a:solidFill>
              </a:rPr>
              <a:t> </a:t>
            </a:r>
            <a:r>
              <a:rPr lang="es-CO" sz="2800" dirty="0" err="1">
                <a:solidFill>
                  <a:srgbClr val="002060"/>
                </a:solidFill>
              </a:rPr>
              <a:t>Dictionary</a:t>
            </a:r>
            <a:r>
              <a:rPr lang="es-CO" sz="2800" dirty="0">
                <a:solidFill>
                  <a:srgbClr val="002060"/>
                </a:solidFill>
              </a:rPr>
              <a:t>), liderazgo es </a:t>
            </a:r>
            <a:r>
              <a:rPr lang="es-CO" sz="2800" u="sng" dirty="0">
                <a:solidFill>
                  <a:srgbClr val="002060"/>
                </a:solidFill>
              </a:rPr>
              <a:t>“el conocimiento, las actitudes y las conductas utilizadas para influir sobre las personas para conseguir la misión deseada.” </a:t>
            </a:r>
          </a:p>
          <a:p>
            <a:pPr lvl="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s-CO" sz="2800" u="sng" dirty="0">
              <a:solidFill>
                <a:srgbClr val="002060"/>
              </a:solidFill>
            </a:endParaRPr>
          </a:p>
          <a:p>
            <a:pPr lvl="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002060"/>
                </a:solidFill>
              </a:rPr>
              <a:t>“</a:t>
            </a:r>
            <a:r>
              <a:rPr lang="en-US" sz="2800" dirty="0" err="1">
                <a:solidFill>
                  <a:srgbClr val="002060"/>
                </a:solidFill>
              </a:rPr>
              <a:t>Liderazgo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es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influencia</a:t>
            </a:r>
            <a:r>
              <a:rPr lang="en-US" sz="2800" dirty="0">
                <a:solidFill>
                  <a:srgbClr val="002060"/>
                </a:solidFill>
              </a:rPr>
              <a:t>”  (John Maxwell)</a:t>
            </a:r>
            <a:endParaRPr lang="en-US" sz="2800" u="sng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00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sz="half" idx="3"/>
          </p:nvPr>
        </p:nvSpPr>
        <p:spPr bwMode="auto">
          <a:xfrm>
            <a:off x="1919288" y="1125539"/>
            <a:ext cx="4824412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s-CO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s-CO" sz="2200"/>
              <a:t>    </a:t>
            </a:r>
            <a:r>
              <a:rPr lang="es-UY" altLang="es-CO" sz="3400" b="1">
                <a:solidFill>
                  <a:srgbClr val="003366"/>
                </a:solidFill>
                <a:latin typeface="Lucida Sans" panose="020B0602030504020204" pitchFamily="34" charset="0"/>
              </a:rPr>
              <a:t>Es la suma toda de las cualidades de una persona tanto los buenas como las malas que reflejan lo que una persona es y afectan lo que una persona hace.</a:t>
            </a:r>
            <a:endParaRPr lang="es-UY" altLang="es-CO" sz="3400">
              <a:solidFill>
                <a:srgbClr val="003366"/>
              </a:solidFill>
              <a:latin typeface="Lucida Sans" panose="020B0602030504020204" pitchFamily="34" charset="0"/>
            </a:endParaRPr>
          </a:p>
        </p:txBody>
      </p:sp>
      <p:sp>
        <p:nvSpPr>
          <p:cNvPr id="8499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774826" y="260351"/>
            <a:ext cx="8137525" cy="620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UY" altLang="es-CO" b="1" u="sng">
                <a:solidFill>
                  <a:schemeClr val="hlink"/>
                </a:solidFill>
                <a:latin typeface="Lucida Sans" panose="020B0602030504020204" pitchFamily="34" charset="0"/>
                <a:hlinkClick r:id="rId2" action="ppaction://hlinkfile"/>
              </a:rPr>
              <a:t>Carácter</a:t>
            </a:r>
            <a:endParaRPr lang="es-UY" altLang="es-CO" u="sng">
              <a:solidFill>
                <a:schemeClr val="hlink"/>
              </a:solidFill>
              <a:latin typeface="Lucida Sans" panose="020B0602030504020204" pitchFamily="34" charset="0"/>
            </a:endParaRPr>
          </a:p>
        </p:txBody>
      </p:sp>
      <p:pic>
        <p:nvPicPr>
          <p:cNvPr id="84996" name="5 Marcador de contenido" descr="Imagen2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1928814"/>
            <a:ext cx="3500437" cy="3614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7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36195"/>
            <a:ext cx="9144000" cy="6894195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2682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R" sz="2400" dirty="0">
                          <a:solidFill>
                            <a:srgbClr val="FFC000"/>
                          </a:solidFill>
                        </a:rPr>
                        <a:t>Credenciales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sz="2400" dirty="0">
                          <a:solidFill>
                            <a:srgbClr val="FFC000"/>
                          </a:solidFill>
                        </a:rPr>
                        <a:t>Carácter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Son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transitorias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Es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permanente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Se enfocan en los derechos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Se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concentra en las responsabilidades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Sólo añaden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valor a una persona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Añade valor a muchas personas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Enfocan los logros pasados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Construye un legado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para el futuro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Muchas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veces evocan los celos en otros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Genera respeto e integridad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Sólo pueden abrirle la puerta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800" dirty="0">
                          <a:solidFill>
                            <a:schemeClr val="bg1"/>
                          </a:solidFill>
                        </a:rPr>
                        <a:t>Lo mantiene</a:t>
                      </a:r>
                      <a:r>
                        <a:rPr lang="es-CR" sz="1800" baseline="0" dirty="0">
                          <a:solidFill>
                            <a:schemeClr val="bg1"/>
                          </a:solidFill>
                        </a:rPr>
                        <a:t> allí</a:t>
                      </a:r>
                      <a:endParaRPr lang="es-CR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524125" y="4993421"/>
            <a:ext cx="714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R" sz="2000" i="1" dirty="0">
                <a:solidFill>
                  <a:srgbClr val="FFC000"/>
                </a:solidFill>
              </a:rPr>
              <a:t>“Ninguna credencial puede sustituir la integridad cuando hablamos del poder de influir en otros”</a:t>
            </a:r>
          </a:p>
        </p:txBody>
      </p:sp>
    </p:spTree>
    <p:extLst>
      <p:ext uri="{BB962C8B-B14F-4D97-AF65-F5344CB8AC3E}">
        <p14:creationId xmlns:p14="http://schemas.microsoft.com/office/powerpoint/2010/main" val="39579809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0598"/>
          </a:xfrm>
        </p:spPr>
        <p:txBody>
          <a:bodyPr>
            <a:normAutofit/>
          </a:bodyPr>
          <a:lstStyle/>
          <a:p>
            <a:pPr algn="ctr"/>
            <a:r>
              <a:rPr lang="es-UY" sz="6000" b="1" dirty="0">
                <a:latin typeface="Arial" panose="020B0604020202020204" pitchFamily="34" charset="0"/>
                <a:cs typeface="Arial" panose="020B0604020202020204" pitchFamily="34" charset="0"/>
              </a:rPr>
              <a:t>Definición de Carácter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8585" y="1735016"/>
            <a:ext cx="11488615" cy="49119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dirty="0">
                <a:latin typeface="Gill Sans MT"/>
                <a:cs typeface="Gill Sans MT"/>
              </a:rPr>
              <a:t>La palabra  </a:t>
            </a:r>
            <a:r>
              <a:rPr lang="es-ES_tradnl" i="1" dirty="0">
                <a:solidFill>
                  <a:srgbClr val="008000"/>
                </a:solidFill>
                <a:latin typeface="Gill Sans MT"/>
                <a:cs typeface="Gill Sans MT"/>
              </a:rPr>
              <a:t>carácter</a:t>
            </a:r>
            <a:r>
              <a:rPr lang="es-ES_tradnl" dirty="0">
                <a:latin typeface="Gill Sans MT"/>
                <a:cs typeface="Gill Sans MT"/>
              </a:rPr>
              <a:t> en Griego se refiere a un instrumento de tallar o de grabar. </a:t>
            </a:r>
          </a:p>
          <a:p>
            <a:pPr lvl="1">
              <a:lnSpc>
                <a:spcPct val="110000"/>
              </a:lnSpc>
              <a:buClr>
                <a:schemeClr val="accent3"/>
              </a:buClr>
              <a:buFont typeface="Wingdings" charset="2"/>
              <a:buChar char="ü"/>
            </a:pPr>
            <a:r>
              <a:rPr lang="es-ES_tradnl" sz="3200" dirty="0">
                <a:latin typeface="Gill Sans MT"/>
                <a:cs typeface="Gill Sans MT"/>
              </a:rPr>
              <a:t>La formación de nuestro carácter se forja como una de las muchas marcas distintivas que diseñan un retrato de quiénes somos.</a:t>
            </a:r>
          </a:p>
          <a:p>
            <a:pPr lvl="1">
              <a:lnSpc>
                <a:spcPct val="110000"/>
              </a:lnSpc>
              <a:buClr>
                <a:schemeClr val="accent3"/>
              </a:buClr>
              <a:buFont typeface="Wingdings" charset="2"/>
              <a:buChar char="ü"/>
            </a:pPr>
            <a:r>
              <a:rPr lang="es-ES_tradnl" sz="3200" dirty="0">
                <a:latin typeface="Gill Sans MT"/>
                <a:cs typeface="Gill Sans MT"/>
              </a:rPr>
              <a:t>Nuestro carácter se forma a través de nuestras decisiones y no a través de nuestras condiciones.</a:t>
            </a:r>
          </a:p>
          <a:p>
            <a:pPr lvl="1">
              <a:lnSpc>
                <a:spcPct val="110000"/>
              </a:lnSpc>
              <a:buClr>
                <a:schemeClr val="accent3"/>
              </a:buClr>
              <a:buFont typeface="Wingdings" charset="2"/>
              <a:buChar char="ü"/>
            </a:pPr>
            <a:r>
              <a:rPr lang="es-ES_tradnl" sz="3200" dirty="0">
                <a:latin typeface="Gill Sans MT"/>
                <a:cs typeface="Gill Sans MT"/>
              </a:rPr>
              <a:t>Nuestro carácter se consolida a través de nuestra disciplina</a:t>
            </a:r>
            <a:endParaRPr lang="es-ES_tradnl" dirty="0">
              <a:latin typeface="Gill Sans MT"/>
              <a:cs typeface="Gill Sans MT"/>
            </a:endParaRPr>
          </a:p>
          <a:p>
            <a:pPr marL="0" indent="0">
              <a:buNone/>
            </a:pPr>
            <a:endParaRPr lang="es-UY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U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8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51" y="-20322"/>
            <a:ext cx="8961549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Gill Sans MT"/>
                <a:cs typeface="Gill Sans MT"/>
              </a:rPr>
              <a:t>FORMACIÓN DE NUESTRO CARÁCTER </a:t>
            </a:r>
            <a:endParaRPr lang="en-US" sz="2000" dirty="0">
              <a:solidFill>
                <a:srgbClr val="008000"/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7" y="916186"/>
            <a:ext cx="11383804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dirty="0">
                <a:latin typeface="Gill Sans MT"/>
                <a:cs typeface="Gill Sans MT"/>
              </a:rPr>
              <a:t>Cada vez que usted toma una decisión, genera una impresión. 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dirty="0">
                <a:latin typeface="Gill Sans MT"/>
                <a:cs typeface="Gill Sans MT"/>
              </a:rPr>
              <a:t>Cada vez que usted responde a una necesidad,  o reacciona defensivamente ante una crisis, usted marca un surco. 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dirty="0">
                <a:latin typeface="Gill Sans MT"/>
                <a:cs typeface="Gill Sans MT"/>
              </a:rPr>
              <a:t>Cada vez que usted influye positivamente, o manipula a otros, usted moldea una forma de ser. 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dirty="0">
                <a:latin typeface="Gill Sans MT"/>
                <a:cs typeface="Gill Sans MT"/>
              </a:rPr>
              <a:t>Cada vez que usted demuestra gratitud, o soborna a la gente, usted genera una imagen. 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dirty="0">
                <a:latin typeface="Gill Sans MT"/>
                <a:cs typeface="Gill Sans MT"/>
              </a:rPr>
              <a:t>Cada vez que usted habla la verdad, o engaña a otros, usted está mostrando el patrón de su carácter. 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dirty="0">
                <a:latin typeface="Gill Sans MT"/>
                <a:cs typeface="Gill Sans MT"/>
              </a:rPr>
              <a:t>Cada vez que usted está frente a la presión de grupo, o cede a la tentación, usted está tallando su carácter. </a:t>
            </a:r>
          </a:p>
          <a:p>
            <a:pPr lvl="1">
              <a:lnSpc>
                <a:spcPct val="110000"/>
              </a:lnSpc>
              <a:buClr>
                <a:schemeClr val="accent3"/>
              </a:buClr>
              <a:buFont typeface="Wingdings" charset="2"/>
              <a:buChar char="ü"/>
            </a:pPr>
            <a:r>
              <a:rPr lang="es-ES_tradnl" sz="2400" dirty="0">
                <a:latin typeface="Gill Sans MT"/>
                <a:cs typeface="Gill Sans MT"/>
              </a:rPr>
              <a:t>Estas imágenes de nuestro corazón hacen las imágenes más profundas, ya sea para el bienestar o la destrucción de otros.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E85F9-3293-E347-92CC-0B555122D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0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Caracter</a:t>
            </a:r>
            <a:endParaRPr lang="es-UY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8246" y="1825624"/>
            <a:ext cx="11582400" cy="48448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dirty="0">
                <a:latin typeface="Gill Sans MT"/>
                <a:cs typeface="Gill Sans MT"/>
              </a:rPr>
              <a:t>Una persona de buen carácter hace lo mismo en la oscuridad como la luz.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dirty="0">
                <a:latin typeface="Gill Sans MT"/>
                <a:cs typeface="Gill Sans MT"/>
              </a:rPr>
              <a:t>La confianza es crítica si deseas influir. 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sz="2400" i="1" dirty="0">
                <a:latin typeface="Gill Sans MT"/>
                <a:cs typeface="Gill Sans MT"/>
              </a:rPr>
              <a:t>“La gente de Genio es admirada. La gente Rica es envidiada.  La gente de Poder es temida.  Pero únicamente la gente de Carácter es Confiable.”</a:t>
            </a:r>
            <a:r>
              <a:rPr lang="es-ES_tradnl" sz="2400" dirty="0">
                <a:latin typeface="Gill Sans MT"/>
                <a:cs typeface="Gill Sans MT"/>
              </a:rPr>
              <a:t> </a:t>
            </a:r>
            <a:r>
              <a:rPr lang="es-ES_tradnl" sz="1800" dirty="0">
                <a:latin typeface="Gill Sans MT"/>
                <a:cs typeface="Gill Sans MT"/>
              </a:rPr>
              <a:t>(A. Friedman)</a:t>
            </a:r>
            <a:r>
              <a:rPr lang="es-ES_tradnl" sz="2400" dirty="0">
                <a:latin typeface="Gill Sans MT"/>
                <a:cs typeface="Gill Sans MT"/>
              </a:rPr>
              <a:t>.</a:t>
            </a:r>
          </a:p>
          <a:p>
            <a:pPr>
              <a:lnSpc>
                <a:spcPct val="110000"/>
              </a:lnSpc>
              <a:buClr>
                <a:srgbClr val="008000"/>
              </a:buClr>
            </a:pPr>
            <a:r>
              <a:rPr lang="es-ES_tradnl" dirty="0">
                <a:latin typeface="Gill Sans MT"/>
                <a:cs typeface="Gill Sans MT"/>
              </a:rPr>
              <a:t>Carácter es un estado del ser.  Una persona de buen carácter es un buen ser humano.  Una buena medida de carácter es el nivel de integridad. </a:t>
            </a:r>
          </a:p>
          <a:p>
            <a:pPr lvl="1">
              <a:lnSpc>
                <a:spcPct val="110000"/>
              </a:lnSpc>
              <a:buClr>
                <a:schemeClr val="accent3"/>
              </a:buClr>
            </a:pPr>
            <a:r>
              <a:rPr lang="es-ES_tradnl" i="1" dirty="0">
                <a:latin typeface="Gill Sans MT"/>
                <a:cs typeface="Gill Sans MT"/>
              </a:rPr>
              <a:t>“Integridad es lo que eres cuando nadie te está observando.”                    </a:t>
            </a:r>
            <a:r>
              <a:rPr lang="en-US" i="1" dirty="0">
                <a:latin typeface="Gill Sans MT"/>
                <a:cs typeface="Gill Sans MT"/>
              </a:rPr>
              <a:t>								   	             </a:t>
            </a:r>
            <a:r>
              <a:rPr lang="en-US" sz="1800" i="1" dirty="0">
                <a:latin typeface="Gill Sans MT"/>
                <a:cs typeface="Gill Sans MT"/>
              </a:rPr>
              <a:t>(C. </a:t>
            </a:r>
            <a:r>
              <a:rPr lang="en-US" sz="1800" i="1" dirty="0" err="1">
                <a:latin typeface="Gill Sans MT"/>
                <a:cs typeface="Gill Sans MT"/>
              </a:rPr>
              <a:t>Swindoll</a:t>
            </a:r>
            <a:r>
              <a:rPr lang="en-US" sz="1800" i="1" dirty="0">
                <a:latin typeface="Gill Sans MT"/>
                <a:cs typeface="Gill Sans MT"/>
              </a:rPr>
              <a:t>)</a:t>
            </a:r>
            <a:endParaRPr lang="en-US" sz="18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25988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4" name="Imagen 10" descr="raices-y-no-fru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628776"/>
            <a:ext cx="30480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" name="Rectángulo 2"/>
          <p:cNvSpPr>
            <a:spLocks noGrp="1" noChangeArrowheads="1"/>
          </p:cNvSpPr>
          <p:nvPr>
            <p:ph type="title"/>
          </p:nvPr>
        </p:nvSpPr>
        <p:spPr>
          <a:xfrm>
            <a:off x="3575050" y="866775"/>
            <a:ext cx="7092950" cy="762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s-CO" sz="5400" b="0" i="1">
                <a:solidFill>
                  <a:schemeClr val="tx1"/>
                </a:solidFill>
                <a:latin typeface="Arial Narrow" pitchFamily="34" charset="0"/>
              </a:rPr>
              <a:t>Sea una persona de</a:t>
            </a:r>
            <a:r>
              <a:rPr lang="es-CO" sz="5400"/>
              <a:t> </a:t>
            </a:r>
            <a:r>
              <a:rPr lang="es-CO" sz="5400" u="sng"/>
              <a:t>Carácter</a:t>
            </a:r>
            <a:endParaRPr lang="es-ES" sz="5400" u="sng"/>
          </a:p>
        </p:txBody>
      </p:sp>
      <p:sp>
        <p:nvSpPr>
          <p:cNvPr id="93192" name="Rectángulo 8"/>
          <p:cNvSpPr>
            <a:spLocks noGrp="1" noChangeArrowheads="1"/>
          </p:cNvSpPr>
          <p:nvPr>
            <p:ph type="body" sz="half" idx="1"/>
          </p:nvPr>
        </p:nvSpPr>
        <p:spPr>
          <a:xfrm>
            <a:off x="1558926" y="1989139"/>
            <a:ext cx="4176713" cy="47529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BO" sz="3200" u="sng">
                <a:solidFill>
                  <a:srgbClr val="663300"/>
                </a:solidFill>
              </a:rPr>
              <a:t>El poder y el éxito</a:t>
            </a:r>
            <a:r>
              <a:rPr lang="es-BO" sz="3200"/>
              <a:t> fluyen del carácter.</a:t>
            </a:r>
          </a:p>
          <a:p>
            <a:pPr>
              <a:lnSpc>
                <a:spcPct val="80000"/>
              </a:lnSpc>
            </a:pPr>
            <a:r>
              <a:rPr lang="es-BO" sz="3200"/>
              <a:t>Su carácter es </a:t>
            </a:r>
            <a:r>
              <a:rPr lang="es-BO" sz="3200" u="sng">
                <a:solidFill>
                  <a:srgbClr val="663300"/>
                </a:solidFill>
              </a:rPr>
              <a:t>la raíz principal en su vida</a:t>
            </a:r>
            <a:r>
              <a:rPr lang="es-BO" sz="3200"/>
              <a:t>.</a:t>
            </a:r>
          </a:p>
          <a:p>
            <a:pPr>
              <a:lnSpc>
                <a:spcPct val="80000"/>
              </a:lnSpc>
            </a:pPr>
            <a:r>
              <a:rPr lang="es-BO" sz="3600" i="1"/>
              <a:t>¿Está cultivando su carácter y </a:t>
            </a:r>
            <a:r>
              <a:rPr lang="es-BO" sz="3600" i="1" u="sng">
                <a:solidFill>
                  <a:srgbClr val="663300"/>
                </a:solidFill>
              </a:rPr>
              <a:t>viviendo de adentro hacia afuera</a:t>
            </a:r>
            <a:r>
              <a:rPr lang="es-BO" sz="3600" i="1"/>
              <a:t>?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BO" sz="3200" b="1"/>
              <a:t>Dr. Ron Jenson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sz="3200" b="1" i="1"/>
          </a:p>
        </p:txBody>
      </p:sp>
      <p:sp>
        <p:nvSpPr>
          <p:cNvPr id="93193" name="Rectángulo 9"/>
          <p:cNvSpPr>
            <a:spLocks noGrp="1" noChangeArrowheads="1"/>
          </p:cNvSpPr>
          <p:nvPr>
            <p:ph type="body" sz="half" idx="2"/>
          </p:nvPr>
        </p:nvSpPr>
        <p:spPr>
          <a:xfrm>
            <a:off x="8075613" y="3068639"/>
            <a:ext cx="2411412" cy="2700337"/>
          </a:xfrm>
        </p:spPr>
        <p:txBody>
          <a:bodyPr/>
          <a:lstStyle/>
          <a:p>
            <a:pPr algn="r">
              <a:lnSpc>
                <a:spcPct val="80000"/>
              </a:lnSpc>
              <a:buFontTx/>
              <a:buNone/>
            </a:pPr>
            <a:r>
              <a:rPr lang="es-BO" sz="3200" i="1">
                <a:effectLst/>
              </a:rPr>
              <a:t>Debemos enfocarnos en las </a:t>
            </a:r>
            <a:r>
              <a:rPr lang="es-BO" sz="4000" u="sng">
                <a:solidFill>
                  <a:srgbClr val="990000"/>
                </a:solidFill>
                <a:latin typeface="Bernard MT Condensed" pitchFamily="18" charset="0"/>
              </a:rPr>
              <a:t>raíces </a:t>
            </a:r>
            <a:r>
              <a:rPr lang="es-BO" sz="3200" i="1">
                <a:effectLst/>
              </a:rPr>
              <a:t>y no en los </a:t>
            </a:r>
            <a:r>
              <a:rPr lang="es-BO" sz="4000" u="sng">
                <a:solidFill>
                  <a:srgbClr val="990000"/>
                </a:solidFill>
                <a:latin typeface="Bernard MT Condensed" pitchFamily="18" charset="0"/>
              </a:rPr>
              <a:t>frutos</a:t>
            </a:r>
            <a:endParaRPr lang="es-ES" sz="4000" u="sng">
              <a:solidFill>
                <a:srgbClr val="990000"/>
              </a:solidFill>
              <a:latin typeface="Bernard MT Condensed" pitchFamily="18" charset="0"/>
            </a:endParaRPr>
          </a:p>
        </p:txBody>
      </p:sp>
      <p:sp>
        <p:nvSpPr>
          <p:cNvPr id="93195" name="Elipse 11"/>
          <p:cNvSpPr>
            <a:spLocks noChangeArrowheads="1"/>
          </p:cNvSpPr>
          <p:nvPr/>
        </p:nvSpPr>
        <p:spPr bwMode="auto">
          <a:xfrm>
            <a:off x="5680075" y="4467225"/>
            <a:ext cx="2520950" cy="2349500"/>
          </a:xfrm>
          <a:prstGeom prst="ellipse">
            <a:avLst/>
          </a:prstGeom>
          <a:noFill/>
          <a:ln w="6667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8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3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3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3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3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92" grpId="0" build="p" bldLvl="5"/>
      <p:bldP spid="93193" grpId="0" build="p" bldLvl="5"/>
      <p:bldP spid="931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UY" sz="4800" b="1" dirty="0">
                <a:latin typeface="Arial" panose="020B0604020202020204" pitchFamily="34" charset="0"/>
                <a:cs typeface="Arial" panose="020B0604020202020204" pitchFamily="34" charset="0"/>
              </a:rPr>
              <a:t>Ejemplos de Buen Carácter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2737" y="1981200"/>
            <a:ext cx="11570677" cy="4595445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s-ES_tradnl" b="1" dirty="0">
                <a:latin typeface="Gill Sans MT"/>
                <a:cs typeface="Gill Sans MT"/>
              </a:rPr>
              <a:t>Ejercicio (Discusión) </a:t>
            </a:r>
            <a:endParaRPr lang="es-ES_tradnl" dirty="0">
              <a:latin typeface="Gill Sans MT"/>
              <a:cs typeface="Gill Sans MT"/>
            </a:endParaRPr>
          </a:p>
          <a:p>
            <a:pPr marL="514350" lvl="0" indent="-514350">
              <a:lnSpc>
                <a:spcPct val="110000"/>
              </a:lnSpc>
              <a:buClr>
                <a:srgbClr val="008000"/>
              </a:buClr>
              <a:buFont typeface="+mj-lt"/>
              <a:buAutoNum type="arabicPeriod"/>
            </a:pPr>
            <a:r>
              <a:rPr lang="es-ES_tradnl" dirty="0">
                <a:latin typeface="Gill Sans MT"/>
                <a:cs typeface="Gill Sans MT"/>
              </a:rPr>
              <a:t>Piensa en una persona que influyó en quien eres hoy.  </a:t>
            </a:r>
          </a:p>
          <a:p>
            <a:pPr marL="514350" lvl="0" indent="-514350">
              <a:lnSpc>
                <a:spcPct val="110000"/>
              </a:lnSpc>
              <a:buClr>
                <a:srgbClr val="008000"/>
              </a:buClr>
              <a:buFont typeface="+mj-lt"/>
              <a:buAutoNum type="arabicPeriod"/>
            </a:pPr>
            <a:r>
              <a:rPr lang="es-ES_tradnl" dirty="0">
                <a:latin typeface="Gill Sans MT"/>
                <a:cs typeface="Gill Sans MT"/>
              </a:rPr>
              <a:t>¿Qué valor tienes, que fue influenciado por esa persona?</a:t>
            </a:r>
          </a:p>
          <a:p>
            <a:pPr marL="514350" lvl="0" indent="-514350">
              <a:lnSpc>
                <a:spcPct val="110000"/>
              </a:lnSpc>
              <a:buClr>
                <a:srgbClr val="008000"/>
              </a:buClr>
              <a:buFont typeface="+mj-lt"/>
              <a:buAutoNum type="arabicPeriod"/>
            </a:pPr>
            <a:r>
              <a:rPr lang="es-ES_tradnl" dirty="0">
                <a:latin typeface="Gill Sans MT"/>
                <a:cs typeface="Gill Sans MT"/>
              </a:rPr>
              <a:t>Qué admiras en esa persona,  de tal manera que deseas ser como él o como ella?</a:t>
            </a:r>
          </a:p>
        </p:txBody>
      </p:sp>
    </p:spTree>
    <p:extLst>
      <p:ext uri="{BB962C8B-B14F-4D97-AF65-F5344CB8AC3E}">
        <p14:creationId xmlns:p14="http://schemas.microsoft.com/office/powerpoint/2010/main" val="310707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34" y="352425"/>
            <a:ext cx="8207298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1" y="1752601"/>
            <a:ext cx="88392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Desarrollo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Personal no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ocurre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porque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Sí</a:t>
            </a:r>
          </a:p>
        </p:txBody>
      </p:sp>
    </p:spTree>
    <p:extLst>
      <p:ext uri="{BB962C8B-B14F-4D97-AF65-F5344CB8AC3E}">
        <p14:creationId xmlns:p14="http://schemas.microsoft.com/office/powerpoint/2010/main" val="3041228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469900" y="88900"/>
            <a:ext cx="11526044" cy="668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323850" hangingPunct="0">
              <a:defRPr sz="44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00" kern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ym typeface="Optima"/>
            </a:endParaRPr>
          </a:p>
        </p:txBody>
      </p:sp>
      <p:pic>
        <p:nvPicPr>
          <p:cNvPr id="465" name="540x293_20131228_a958abb1e9e191cabc78394879148ac7_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92" y="102150"/>
            <a:ext cx="11976661" cy="665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Mente - programa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83" y="139700"/>
            <a:ext cx="5873634" cy="3893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467"/>
          <p:cNvSpPr/>
          <p:nvPr/>
        </p:nvSpPr>
        <p:spPr>
          <a:xfrm>
            <a:off x="6609457" y="368300"/>
            <a:ext cx="4680149" cy="167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Pienso</a:t>
            </a:r>
          </a:p>
        </p:txBody>
      </p:sp>
      <p:sp>
        <p:nvSpPr>
          <p:cNvPr id="468" name="Shape 468"/>
          <p:cNvSpPr/>
          <p:nvPr/>
        </p:nvSpPr>
        <p:spPr>
          <a:xfrm>
            <a:off x="221357" y="1705471"/>
            <a:ext cx="4680149" cy="167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Siento</a:t>
            </a:r>
          </a:p>
        </p:txBody>
      </p:sp>
      <p:sp>
        <p:nvSpPr>
          <p:cNvPr id="469" name="Shape 469"/>
          <p:cNvSpPr/>
          <p:nvPr/>
        </p:nvSpPr>
        <p:spPr>
          <a:xfrm>
            <a:off x="6044704" y="3924102"/>
            <a:ext cx="4487566" cy="191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Hago</a:t>
            </a:r>
          </a:p>
        </p:txBody>
      </p:sp>
      <p:sp>
        <p:nvSpPr>
          <p:cNvPr id="470" name="Shape 470"/>
          <p:cNvSpPr/>
          <p:nvPr/>
        </p:nvSpPr>
        <p:spPr>
          <a:xfrm>
            <a:off x="6609457" y="368300"/>
            <a:ext cx="4680149" cy="1677988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Pienso</a:t>
            </a:r>
          </a:p>
        </p:txBody>
      </p:sp>
      <p:sp>
        <p:nvSpPr>
          <p:cNvPr id="471" name="Shape 471"/>
          <p:cNvSpPr/>
          <p:nvPr/>
        </p:nvSpPr>
        <p:spPr>
          <a:xfrm>
            <a:off x="221357" y="1705471"/>
            <a:ext cx="4680149" cy="1677988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Siento</a:t>
            </a:r>
          </a:p>
        </p:txBody>
      </p:sp>
      <p:sp>
        <p:nvSpPr>
          <p:cNvPr id="472" name="Shape 472"/>
          <p:cNvSpPr/>
          <p:nvPr/>
        </p:nvSpPr>
        <p:spPr>
          <a:xfrm>
            <a:off x="6044704" y="3924102"/>
            <a:ext cx="4487566" cy="1917502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Hago</a:t>
            </a:r>
          </a:p>
        </p:txBody>
      </p:sp>
    </p:spTree>
    <p:extLst>
      <p:ext uri="{BB962C8B-B14F-4D97-AF65-F5344CB8AC3E}">
        <p14:creationId xmlns:p14="http://schemas.microsoft.com/office/powerpoint/2010/main" val="46735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med" advClick="1" p14:dur="1000">
        <p:wipe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  <p:bldP spid="471" grpId="0" animBg="1" advAuto="0"/>
      <p:bldP spid="472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" y="1429555"/>
            <a:ext cx="10470523" cy="533185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8351" y="293563"/>
            <a:ext cx="11251555" cy="1325563"/>
          </a:xfrm>
        </p:spPr>
        <p:txBody>
          <a:bodyPr>
            <a:normAutofit fontScale="90000"/>
          </a:bodyPr>
          <a:lstStyle/>
          <a:p>
            <a:r>
              <a:rPr lang="es-UY" sz="5400" b="1" dirty="0">
                <a:latin typeface="Arial" panose="020B0604020202020204" pitchFamily="34" charset="0"/>
                <a:cs typeface="Arial" panose="020B0604020202020204" pitchFamily="34" charset="0"/>
              </a:rPr>
              <a:t>El Carácter abarca todo nuestro Ser</a:t>
            </a:r>
            <a:endParaRPr lang="es-CO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71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4" y="141668"/>
            <a:ext cx="10959921" cy="6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8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3" y="0"/>
            <a:ext cx="11928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9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53" y="0"/>
            <a:ext cx="10192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25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52" y="719131"/>
            <a:ext cx="9082825" cy="5321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6073" y="0"/>
            <a:ext cx="9720072" cy="1094704"/>
          </a:xfrm>
        </p:spPr>
        <p:txBody>
          <a:bodyPr/>
          <a:lstStyle/>
          <a:p>
            <a:pPr algn="r"/>
            <a:r>
              <a:rPr lang="es-ES" sz="6600" dirty="0"/>
              <a:t>¿cómo ser un éxito </a:t>
            </a:r>
            <a:r>
              <a:rPr lang="es-ES" sz="6600" dirty="0" err="1"/>
              <a:t>r.e.a.l</a:t>
            </a:r>
            <a:r>
              <a:rPr lang="es-ES" sz="6600" dirty="0"/>
              <a:t>.?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85175" y="536576"/>
            <a:ext cx="2680883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ES" sz="413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A</a:t>
            </a:r>
            <a:endParaRPr lang="es-ES" sz="41300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79835" y="4515350"/>
            <a:ext cx="22605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s-ES" sz="7200" b="1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ctitud</a:t>
            </a:r>
            <a:endParaRPr lang="es-ES" b="1" dirty="0">
              <a:ln w="12700">
                <a:solidFill>
                  <a:srgbClr val="5B9BD5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52" y="6040252"/>
            <a:ext cx="4733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57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" sz="6600" dirty="0"/>
              <a:t>actitud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1023938" y="2286001"/>
          <a:ext cx="9720262" cy="341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565" y="5722563"/>
            <a:ext cx="4733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62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" sz="6600" dirty="0"/>
              <a:t>ACTITUD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1023938" y="2286000"/>
          <a:ext cx="9720262" cy="317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565" y="5722563"/>
            <a:ext cx="4733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8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" y="267629"/>
            <a:ext cx="10995103" cy="63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59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8" y="-204788"/>
            <a:ext cx="9725025" cy="7267575"/>
          </a:xfrm>
          <a:prstGeom prst="rect">
            <a:avLst/>
          </a:prstGeom>
        </p:spPr>
      </p:pic>
      <p:sp>
        <p:nvSpPr>
          <p:cNvPr id="22531" name="AutoShape 6" descr="data:image/jpg;base64,/9j/4AAQSkZJRgABAQAAAQABAAD/2wCEAAkGBhQSEBUUEBQUFBQUFBQUFBQVFRUUFBUUFBQVFBQUFRUXHCYeFxwjGRQUHy8gIycpLCwsFR4xNTAqNSYrLCkBCQoKDgwOFw8PGCocHBwpLCwpKSkpLCwpLCkpLCktKSk0LCksKSkpKSwpKS4pLCwpLCkuKSksLCwsKSkpKSopKf/AABEIAMIBAwMBIgACEQEDEQH/xAAbAAACAwEBAQAAAAAAAAAAAAABAgADBAUGB//EAEIQAAIBAgMDBwgJAQgDAAAAAAECAAMRBBIhBTFBEyJRYXGRsQYUMnKBocHRFSMzQlJigpLhJAdjg6KywtLwFlNz/8QAGAEBAQEBAQAAAAAAAAAAAAAAAAECAwT/xAArEQEAAgEDAQYGAwEAAAAAAAAAARECEiExEwMiQVFhsTJxgaHB0ZHh8EL/2gAMAwEAAhEDEQA/AO4qyxVgUSwCdGBVY4WACOBAgWOBIBGAgQLCFhEaAuWNaECG0BQIbRrSQBaS0NobQhbQ2htJaALSWhtJaALQWjWktAW0mWNaS0KS0Fo8loFdoCssgtCqyICJYRFIkFZEUiWERSIFREQiWkRCIFREkYiGFIolgEVRLFErIgRwIAIwEBgIwgEYSAgQiSEQJDJDKJaS0kMCSSSQiSSQwqSSSSAQySSoFpLQyQpZLQyQFgtGtBAW0BEYwQpDEMsMUyIrMRhLCIhhVRkjWklUAI4irHEMmEcRRHEg87tvG11xAFN8qZFNsqm7Etc3IvuAj0tqVbasD7BBtsfXfpHxmW8izLf9L1Okdwh+l6vSP2ic/PIzyo6I2xV6V/aIBtqr0r+3+Zzla8sWQtuG2qv5P2/zLU2vU45e4/Oc5V1l4gbTtd+he4/OKdtuOC9zfOZDJAoapiGcuK7oCdKYCFF4WFwTwvv4zVS2piNxameg5Dc9oDSvhPE7T8sqtPGcmqjIrKuUjnNfeQeF7yTNNcvYVcTjCSRiFUHcBSUgabtbkzr4XarBFFQZ3CgMwsoZram1tL9E59PURmB4So6Y2yPwHvEJ20v4W93znNAkIix0xtpOhu4fOMNrp+bu/mckiLKjsfTFPpP7TG+lafSf2n5ThGEQO39K0/xe5vlD9KUvxj3j4Th2iMsDuNtmiN9VB2sBNFKqrqGQhlOoINwR1GeVegOIno9lj6lPVkiZXZoIikRzFMorMQiWmI0Cq0kMkqgscRBHEMnEYRRHEDz22ftj1AeExZpt2p9s3s8BMwEhKtWkaWZZMphFQlitAacmXhA1LDeVB9I0AmpIrRMmsiLvgX3vOe+yqbVQ7U1LDcxAuLToKI2SYyi24lE3aGNeA/GQmWEMJLQCS8ohEUiR3sJQ1WEORJBeG8oIkMghtAQz0GBH1SeqPCcEiehwosi+qvgIU5imNFMBDEMsMQwKzJDaSFKscRFjiVDCOIgjiRHndofbP2/ASkCW44/Wt6xlcEpeTNBAYQSYoWGEQCENuEIjDT3wgwEzQAmFN8sSA6iStUCqWO4Ak+wXhAlWLwwdGXdmBF+2ZlqD0K2dFYfeAax36i+sFenmtqRYg6cbG9jJRpZVA6tYxEAlpLwERrSorrHT2zMdZqr7plLQLaR0lhMzirHzyotBjSpTGvCmqbj2T0VD0V9UeAnnDunpUGg7B4SKkBhgMoUysxzFMBJJDJCkWMIixxKhxGEQRxIPN4v7V/WPjKjDjnsXIF7FjYbzrunGrbWe4vQrDKc2gvfQi2nbJdLGE5cOzARMdLaimpkysG5IVCDbS/3bdOsGH21TZHazA0xdkYWYW6pbOnl5NZEImGttlVCkJUYOoYZVvYHp13y36TTmA6Gp6Kkc7XpHCLg6eXk1VDYd/wDEZG0Ey+eAhtfQuD1WgOPUZbm2Yc3rhNM+S+m+svo/OZ7mHZ+JDgMhuuo7t++EqW7jGMznH0xmu62QgMb+iTuBPCW1a6qMzEAdJIA75Gqk0jHxirWBJAIuLXHEX3XHCU4iqLpfQlxYdPTaEaZBFNQQ54CVEuJmajeanbSV5oRUtAS0CDPDmlEtCIAYbwAx09k9QJ5ienMKEEMWApiGOYhkCySGSVVQjiVrHEIsEYSsGODIPM1tWb1j4zk0cQxxlVSTlWmlhwBPG06r+ke0zk4ai3nVdiDYrTANjY2GtjxiW8arL5Ept/XVTvy0F7eBsJz6mK5XzmqAUC0uTyn0iTxbunYwdA+cVWI0KoAbdA4TlY/DsPPQFPOWmw0OvTbpmZejGYv6R+HU2Dig9BLBhlCqcwtchRqOkdcoxKGnixVZSyGnkBAzFCDc6dfxl/0qlEIjh7hE3IxHo24dksGMcV8jD6t1ujAbmAuQx/7wl8HOImMpmtpslUo1OrUQ3JQg+wcRwMFUg0VS12ZFyi3Vob8Jg5W6YqoAVRgAt9LlRYtadzC+gvqr4CI3XLuR9fwD1+TRc3Si+0kD+Zk2NcLXRdCtSpl6swuvvlmMGepTXgpLn9IsvvMrwWYVKpy2LBSBffYEb5UxjuT5zv8Adl2K9A4c0KhC1GJFQNoxe5swJ3kaW7Iu1cDyXmqVmL0ELB2IIF/uZrcANOwGa9qJTqYdmqKL5bDTnB+AB375bRx2VaFLELflUALNqMw3KwI3nTvmK8Ha5mdUXzNx9PBamz1fELiKVQWylXynMHFubqDYW07hE2qP6nCj89Q9yCZsNhVpY4LhxZDTY1VF8qkeieo7u+bccL4vD9Qqn/KIc6rKPlPtKeUGGL0xlNqiHlKfSSmpA6dJj2lj+VpYZl+/XpadB1uO+827U+2w2tvrHPaMmsx0cGqYk0W0RmXEUeplPPUfLoiV7Ooxi/Df9/tbs4F6tZ2JOWo1NRfQKttw6b8ZowGHdQwY3AY5NbnL1zNsHVK2p1r1dejd0w+T+Kd1qCo2cpVZA1gLhbdE1DHaX3vSnSyzl4OqzYuspc2RUsl9NVFyB/3fOxaecweEZ8VisrlWBADDW1wbacbDwiWeyiKyvya8DWqM1egzXemAUqWF7OLrcbrjSW7PxbvhxcfWg5G03MDvI7Jm8maRSpiEqHNUV1zVPxAjm9nHvmnBG2KrqN1qbfqI1MkOmUR3tuKl06Y1XtXxE9KZ5ql6S+uv+oT0hmnmSAwM4Er5cShjFMIaKYUt5ICZIHK2Tthaw0IzDhe9+sTpgz5DsrDXrUwCRd11BsdWHRPrgMkSiwRrxAYWOnsgeTpA52v06Rq6kjmEA5lJJ15oN2HtGntlB2goqine7MCbAXsB95jwEvbq38L7rwK9o4krRZ6drgXXiNSPgYmJxdRMrWU07LnGuYE72HC27STEKTTOex6QL2hxFBnIW9k0JA3m3AmHTDTUWK4l2q1FW1lVSunE779MqxderTR2uhIC5BY7ywBza9cSgTy9S1rc0Nff6OloPKNj5s9vyj/MJGqjVEVG9DtHaFSlZ8itSsufU51J3kDcRumjz+1daZAyvTzIekg6jusZzPKB6l0pmwo1GpozffuTqOoaS3bR3Gno+HKuON1YWI7N0lt49nGVbc3/AF93QTGhqzIB6Cgs3Qx3L3Sed/XmnbUUw9+02tM2xgELIdajAVah/M50XuiUGvjq3VSpjvsZbYnGImY8obcVWcEBaWcb7hlGvYZbg8U1U5alBkA5wZirDMCLWtx+Uq2y5XD1CDY5DYg2INt4mvZV+RS5uci3J33yjfHikTGi692haYBJAAJ1J6e2ZsfXpUrVauhW4U6k87eAB0zUZzdtUsxoD++U92sSz2e+UWOIxlE1KBqZlZgWpXBABYAWbgDqNDLH5KrWym/KYchuj0l943TL5UC6Uh04il8Zl2njQtfl0uOSfkK46UNird59wmbdscdURMX4rsQlFHr2JUlAatr2GYHnjTfbomzZmFppSUUvRIzA8Tm1ub8Zw9qHnY0/3dIA9RW1xO9s/SjT/wDmn+kSwx2kVjz5ey7zhQwTMMxBIW+pA4znYfZ+StWZatmqgnLYXU7g9r62g2wtuTqjfSe/6W0YTThsMBUepe5e2ttygaAdUqR3cbvn3NsvZoohucXdzmd23sfhxjUMHlq1Kl/Ty6dGUWmkHrgLy0xOeW/qNE2dfWXxnUrbRss4terlGbo1lVHFZxrDDpPjiZlr4huEoatwimtA7ezMXmFjvm4meWpbTFM3m/Z+2eUMlrEuveSJnklV8r8l6ufFUxlIs4JOhAC6/CfUlM+QbF2mtJs2ZQe2ezwvl7h1QmpUFx90aseySGfF68GYdvYxqWGqMhUOFspbcGYhQT339k87jfK5Dlam4KtbKb2vfhbpmPGeUArslJ9VDcow33yghAf1EH9MtkTuq8nsC1NL1GLO/OOgG/UX0vf3CdtTMVGrNSPIqYlMylRxt4y9ZRmjh5TwplFB0aqy5SXKlQb20Fjf3zPtHDVa1EowQMWQixNrA3N79k3pUufaR3S1Yb6k81uw7dwzVaYCekKiMLm246+Msp0jy9RzbKyoF67b5qKwrFJGcxFMGDw7DE1nI5rBApuNbDXThJgsKwxVdyOawphTprlGs6GWSKJzmf4pm8oKBfDuFvew3b940mrZVcFABwAHunL8pMXai6o1mym2tvfOF/Z+z8q+diFtuJ3t0gdgnO92v+ae/nO2wSvJuFLBHDMF1a3SBOiJUxIYG1+F+gbzr7BNs4zpm3N2nUz1aNNVYkOtVjbRVF956ZXgcKKhxSsNHqsp/aNZ3IjRTfVrGoj/AFvJV6n9HVpuPrKVqTG28BhkN+OhncGOpoAjOqkKuhIBtbSaq1IG+gN9+7Xtlb4ZW9JFJ6SoJ98UuXaY5cwy7aa2Hc/l09tpowxACj8q+H8GWVsOGXKwuDpaVBCKo05gQa/muRbu8ZXPV3dPq0xWELdsUmGFG0T9S3Z8ROVgq9jOltQ/Ut7PEThU6tpmR1y92lpTS85QxkJ2wRJY2LSBazTRgTap0ATifSZLXi4jaxPo6dcllvQYnavPNjpJPIvXYneZI1M24mFwanmsLjusZ0dn4RaVQOOdYEAMARroeExYbMDqQRY8LGbExAjVUtSv2lgaNUlsgViLXXm+2w0vOdhtnInDMekzZVxA4SlXkyyhLkxwo3qzqfysR7t0FXltMtd7Dpt8LRhVgzzMStrztDFH7yH9y+Gk0U9p4g6HIP1N/wAZjWtHGIlmVuGta+JJ5rUl1vuY/KN9IYi9jUUeqn/ImZ1xkrOJ1mdUk5Q2VcdiOFa3+GkentbELvem/ahXXtVphOKg5ea17MW6lDbWIvzhRYdAzqe83E5+0/KmqFKtR9Fgxa91sGBCkgWPARBi5n2pXvSYdNvERGd7LE7kfy1zLapRVhu/gaTRsryxoU9OQ39hPZqJ51sNcDra3ujnAZKig68dI0426zlMbPd0/wC0KluFKp1AAHd1S2l5coT9lVH6SZ5Iraoh7fCbRUO+JypiZiHpqPlvQNwVrLY/+pjfr5t5e3lXh95Zh20qg/2zyZxRiGsTJ1GdT1DeVmFJ+2UdoceKy3/yjD2+3p988czGQoD6QB7ReXqJqe0TyioG1q9M/qWMu36BOlan+5RPEJZb207O6QgHeAe0COoanvPpOkd1Smf1L844xKfiU9hBnz0U1/Cv7REOGpn7i9wjqLb3G28WooklgBccR+ITzR2inFl7xOcKCDcq9wiNTF/RHcJOoky6f0glvSXvEofaiX1Yd4mLIOgdwivhlO8DThYDXrjWRLWm0VOoI6tYr7SQb2HfMjUlH3R3RktbcJLFp2kn4hJKs3UO6SLXYpckdcAEz0sQT9068dPjGbF5d4buly5JhoEYGYzjtLqrH2aSHaQA1BDdFpmpSpbSIck51Lad2sQbk2t4WvNJxDcEbvEVMFLyto4mfzg21RuzQ/GK2OIHoNfhp8pKkptEhEyU8S5Hoe+2vtEYVX4oP3CSimu14bTHylTgg9rSxHqcVUe0n4RSUvySjaLfVntHjGPKcCo9h+cy47Pk5xU6jcCPfeWI3WI3IU5oiA88XMUK2l24cAJViEPSfdO8cOs8umKwaotuGabC04OzKZNTViNDuM6xw9/vP7DOOUbueXK/LDaUDBfnqfu/iE4EWsbntZvnM7M1C0xZV9GL+b2M3zjNgV3antLH4xsUJIvvEAcDiO8RVwCDcq91/GK+AU/dXtsI2NjNiEuOcNTbeOEPKp+Je8RVwKA3Ci/ZG81T8K9wjY2A1l4Ed4lRxaDey94lvm69C9wkGGUbgO4RsuynzpDuYGV+eC+gY9imbAsVpbg2ZnrngjHuHjFNRsp5ttOLD4TSREIixzuVq/hPcD77wzoXkmtXotsYw195YdhtHGBUHW7esSY1JSON+2Wy5TusmyyGmDvEEgaYZUPTHLLYcGJPuE2ATJccqOnIfGarxIYCMoihpM8yLLCMsqDRwZA5YQ55XDCLM0ybS9AesPjNFpl2gNF9YeBlx5ax5IWsR1CZ8VUzNeX1Br7Jmb0p6Ija3SfiW7PX6w+qfETpic7A/aHs+InSE4Zzuz2kd5M0maKYTMOdCGMhYxOUkJgNATAbyWhREhgywEShSYbwlICsAAxSY1tIMsoWRhIyxALwqGSAiGBQscSSTplys8mEg3ySTCKG+1/R/umkSSSyGEYSSTIIjCSSSQywySSBxMu09y+sPAySS48rjyoqb/ZM7ekOySSemPhdJ+Jo2f8AaN2fEToPJJPPnyznyiwtJJMsEgEEkCwRJJIDwGCSBGiEwyShL6RCdZJIUYhkklCXhkkmx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S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52600" y="5105400"/>
            <a:ext cx="8686800" cy="13716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spcBef>
                <a:spcPct val="0"/>
              </a:spcBef>
              <a:defRPr/>
            </a:pPr>
            <a:r>
              <a:rPr lang="en-US" sz="44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Sea un aprendiz constante</a:t>
            </a:r>
          </a:p>
        </p:txBody>
      </p:sp>
    </p:spTree>
    <p:extLst>
      <p:ext uri="{BB962C8B-B14F-4D97-AF65-F5344CB8AC3E}">
        <p14:creationId xmlns:p14="http://schemas.microsoft.com/office/powerpoint/2010/main" val="1827911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344" y="463640"/>
            <a:ext cx="8963695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14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7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ángulo 4"/>
          <p:cNvSpPr>
            <a:spLocks noGrp="1" noChangeArrowheads="1"/>
          </p:cNvSpPr>
          <p:nvPr>
            <p:ph type="title"/>
          </p:nvPr>
        </p:nvSpPr>
        <p:spPr>
          <a:xfrm>
            <a:off x="2606676" y="409575"/>
            <a:ext cx="7092950" cy="1301750"/>
          </a:xfrm>
        </p:spPr>
        <p:txBody>
          <a:bodyPr>
            <a:normAutofit fontScale="90000"/>
          </a:bodyPr>
          <a:lstStyle/>
          <a:p>
            <a:r>
              <a:rPr lang="es-CO" sz="5300" b="1" dirty="0">
                <a:solidFill>
                  <a:srgbClr val="990000"/>
                </a:solidFill>
              </a:rPr>
              <a:t>Formando nuestro Carácter</a:t>
            </a:r>
            <a:br>
              <a:rPr lang="es-CO" dirty="0">
                <a:solidFill>
                  <a:srgbClr val="990000"/>
                </a:solidFill>
              </a:rPr>
            </a:br>
            <a:r>
              <a:rPr lang="es-CO" b="0" i="1" dirty="0">
                <a:solidFill>
                  <a:schemeClr val="tx1"/>
                </a:solidFill>
                <a:latin typeface="Arial Narrow" pitchFamily="34" charset="0"/>
              </a:rPr>
              <a:t> Ser </a:t>
            </a:r>
            <a:r>
              <a:rPr lang="es-CO" b="0" u="sng" dirty="0"/>
              <a:t>proactivo</a:t>
            </a:r>
            <a:r>
              <a:rPr lang="es-CO" b="0" i="1" dirty="0">
                <a:solidFill>
                  <a:schemeClr val="tx1"/>
                </a:solidFill>
                <a:latin typeface="Arial Narrow" pitchFamily="34" charset="0"/>
              </a:rPr>
              <a:t> y</a:t>
            </a:r>
            <a:r>
              <a:rPr lang="es-CO" dirty="0"/>
              <a:t> </a:t>
            </a:r>
            <a:r>
              <a:rPr lang="es-CO" u="sng" dirty="0">
                <a:solidFill>
                  <a:srgbClr val="990000"/>
                </a:solidFill>
              </a:rPr>
              <a:t>no</a:t>
            </a:r>
            <a:r>
              <a:rPr lang="es-CO" dirty="0"/>
              <a:t> </a:t>
            </a:r>
            <a:r>
              <a:rPr lang="es-CO" b="0" i="1" dirty="0">
                <a:solidFill>
                  <a:schemeClr val="tx1"/>
                </a:solidFill>
                <a:latin typeface="Arial Narrow" pitchFamily="34" charset="0"/>
              </a:rPr>
              <a:t>reactivo</a:t>
            </a:r>
            <a:endParaRPr lang="es-ES" b="0" i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648" name="Rectángulo 8"/>
          <p:cNvSpPr>
            <a:spLocks noGrp="1" noChangeArrowheads="1"/>
          </p:cNvSpPr>
          <p:nvPr>
            <p:ph type="body" sz="half" idx="1"/>
          </p:nvPr>
        </p:nvSpPr>
        <p:spPr>
          <a:xfrm>
            <a:off x="1558926" y="1989139"/>
            <a:ext cx="4441825" cy="4752975"/>
          </a:xfrm>
        </p:spPr>
        <p:txBody>
          <a:bodyPr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2400" b="1" u="sng" dirty="0">
                <a:solidFill>
                  <a:srgbClr val="990000"/>
                </a:solidFill>
                <a:latin typeface="Bernard MT Condensed" pitchFamily="18" charset="0"/>
              </a:rPr>
              <a:t>Proactivo (a)</a:t>
            </a:r>
            <a:endParaRPr lang="es-ES_tradnl" sz="2400" u="sng" dirty="0">
              <a:solidFill>
                <a:srgbClr val="990000"/>
              </a:solidFill>
              <a:latin typeface="Bernard MT Condensed" pitchFamily="18" charset="0"/>
            </a:endParaRP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Reconoce la responsabilidad de elegir respuestas correctas.</a:t>
            </a: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Su conducta es un producto de su propia elección consciente.</a:t>
            </a:r>
          </a:p>
          <a:p>
            <a:pPr>
              <a:lnSpc>
                <a:spcPct val="70000"/>
              </a:lnSpc>
            </a:pPr>
            <a:r>
              <a:rPr kumimoji="1" lang="es-ES_tradnl" sz="2000" dirty="0"/>
              <a:t>Examina las alternativas</a:t>
            </a:r>
            <a:endParaRPr lang="es-ES_tradnl" sz="2000" dirty="0"/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Se basa en principios, y no en las condiciones exteriores ni en los sentimientos.</a:t>
            </a: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Lleva consigo su propio Clima</a:t>
            </a: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Ve y va más allá</a:t>
            </a: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Lenguaje: positivo</a:t>
            </a: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Está en el lugar correcto</a:t>
            </a:r>
          </a:p>
          <a:p>
            <a:pPr>
              <a:lnSpc>
                <a:spcPct val="70000"/>
              </a:lnSpc>
            </a:pPr>
            <a:r>
              <a:rPr lang="es-ES_tradnl" sz="2000" dirty="0">
                <a:solidFill>
                  <a:srgbClr val="010000"/>
                </a:solidFill>
              </a:rPr>
              <a:t>Busca soluciones.</a:t>
            </a:r>
          </a:p>
          <a:p>
            <a:pPr>
              <a:lnSpc>
                <a:spcPct val="70000"/>
              </a:lnSpc>
            </a:pPr>
            <a:endParaRPr lang="es-ES_tradnl" sz="2000" dirty="0">
              <a:solidFill>
                <a:srgbClr val="010000"/>
              </a:solidFill>
            </a:endParaRPr>
          </a:p>
          <a:p>
            <a:pPr>
              <a:lnSpc>
                <a:spcPct val="70000"/>
              </a:lnSpc>
            </a:pPr>
            <a:endParaRPr lang="es-ES" sz="1800" dirty="0"/>
          </a:p>
        </p:txBody>
      </p:sp>
      <p:sp>
        <p:nvSpPr>
          <p:cNvPr id="112649" name="Rectángulo 9"/>
          <p:cNvSpPr>
            <a:spLocks noGrp="1" noChangeArrowheads="1"/>
          </p:cNvSpPr>
          <p:nvPr>
            <p:ph type="body" sz="half" idx="2"/>
          </p:nvPr>
        </p:nvSpPr>
        <p:spPr>
          <a:xfrm>
            <a:off x="6153151" y="1989138"/>
            <a:ext cx="4441825" cy="5040312"/>
          </a:xfrm>
        </p:spPr>
        <p:txBody>
          <a:bodyPr>
            <a:normAutofit lnSpcReduction="10000"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2400" u="sng">
                <a:solidFill>
                  <a:srgbClr val="990000"/>
                </a:solidFill>
                <a:latin typeface="Bernard MT Condensed" pitchFamily="18" charset="0"/>
              </a:rPr>
              <a:t>Reactivo (a)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Escasamente responden a lo que sucede.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No es conciente de la responsabilidad: se justifica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Actúa basado en las condiciones: disculpas.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Busca culpables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Huye a los desafíos por temor al fracaso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Se concentra en sus debilidades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Es incongruente en sus creencias y prácticas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La persona reactiva juzgan, se vuelve defensiva. 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“yo soy asi”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Temor al fracaso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Mentalidad de victima</a:t>
            </a:r>
          </a:p>
          <a:p>
            <a:pPr>
              <a:lnSpc>
                <a:spcPct val="70000"/>
              </a:lnSpc>
            </a:pPr>
            <a:r>
              <a:rPr lang="es-ES_tradnl" sz="1900">
                <a:solidFill>
                  <a:srgbClr val="000000"/>
                </a:solidFill>
              </a:rPr>
              <a:t>Lenguaje: queja</a:t>
            </a:r>
            <a:endParaRPr lang="es-ES" sz="1900"/>
          </a:p>
        </p:txBody>
      </p:sp>
    </p:spTree>
    <p:extLst>
      <p:ext uri="{BB962C8B-B14F-4D97-AF65-F5344CB8AC3E}">
        <p14:creationId xmlns:p14="http://schemas.microsoft.com/office/powerpoint/2010/main" val="2262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6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26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26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26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26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2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2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2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2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2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2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126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126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126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126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126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126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126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  <p:bldP spid="112648" grpId="0" build="p" bldLvl="5"/>
      <p:bldP spid="112649" grpId="0" build="p" bldLvl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766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s-CO" sz="5400" b="1" dirty="0">
                <a:solidFill>
                  <a:srgbClr val="C00000"/>
                </a:solidFill>
                <a:latin typeface="+mn-lt"/>
              </a:rPr>
              <a:t>Valores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593850" y="2379663"/>
            <a:ext cx="8147050" cy="34845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3500" dirty="0">
                <a:solidFill>
                  <a:srgbClr val="003366"/>
                </a:solidFill>
                <a:latin typeface="Lucida Sans" pitchFamily="34" charset="0"/>
              </a:rPr>
              <a:t>“</a:t>
            </a:r>
            <a:r>
              <a:rPr lang="es-UY" sz="3200" dirty="0">
                <a:solidFill>
                  <a:srgbClr val="003366"/>
                </a:solidFill>
                <a:latin typeface="Lucida Sans" pitchFamily="34" charset="0"/>
              </a:rPr>
              <a:t>Los valores son cre</a:t>
            </a:r>
            <a:r>
              <a:rPr lang="es-UY" sz="3500" dirty="0">
                <a:solidFill>
                  <a:srgbClr val="003366"/>
                </a:solidFill>
              </a:rPr>
              <a:t>encias fundamentales que están ancladas en lo profundo de nuestras vidas, las cosas que más nos importan, esas características no negociables que mejor definen nuestra </a:t>
            </a:r>
            <a:r>
              <a:rPr lang="es-UY" sz="3500" u="sng" dirty="0">
                <a:solidFill>
                  <a:srgbClr val="003366"/>
                </a:solidFill>
              </a:rPr>
              <a:t>identidad</a:t>
            </a:r>
            <a:r>
              <a:rPr lang="es-UY" sz="3500" dirty="0">
                <a:solidFill>
                  <a:srgbClr val="003366"/>
                </a:solidFill>
              </a:rPr>
              <a:t>” 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rgbClr val="003366"/>
                </a:solidFill>
              </a:rPr>
              <a:t>Gary Collins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22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20462" y="1967726"/>
            <a:ext cx="9942490" cy="350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ES_tradnl" sz="3200" dirty="0">
                <a:solidFill>
                  <a:srgbClr val="003366"/>
                </a:solidFill>
                <a:latin typeface="Lucida Sans" pitchFamily="34" charset="0"/>
              </a:rPr>
              <a:t>Los valores claros nos motivan</a:t>
            </a:r>
          </a:p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ES_tradnl" sz="3200" dirty="0">
                <a:solidFill>
                  <a:srgbClr val="003366"/>
                </a:solidFill>
                <a:latin typeface="Lucida Sans" pitchFamily="34" charset="0"/>
              </a:rPr>
              <a:t>Los valores claros nos ayudan a tomar decisiones</a:t>
            </a:r>
          </a:p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ES_tradnl" sz="3200" dirty="0">
                <a:solidFill>
                  <a:srgbClr val="003366"/>
                </a:solidFill>
                <a:latin typeface="Lucida Sans" pitchFamily="34" charset="0"/>
              </a:rPr>
              <a:t>Los valores claros son el fundamento para nuestro crecimiento</a:t>
            </a:r>
          </a:p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ES_tradnl" sz="3200" dirty="0">
                <a:solidFill>
                  <a:srgbClr val="003366"/>
                </a:solidFill>
                <a:latin typeface="Lucida Sans" pitchFamily="34" charset="0"/>
              </a:rPr>
              <a:t>Los valores claros nos dan un sentido de dirección</a:t>
            </a:r>
            <a:endParaRPr lang="es-CO" sz="3200" dirty="0">
              <a:solidFill>
                <a:prstClr val="black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26277" y="261759"/>
            <a:ext cx="10972800" cy="1143000"/>
          </a:xfrm>
        </p:spPr>
        <p:txBody>
          <a:bodyPr>
            <a:normAutofit/>
          </a:bodyPr>
          <a:lstStyle/>
          <a:p>
            <a:r>
              <a:rPr lang="es-CO" sz="5400" b="1" dirty="0">
                <a:solidFill>
                  <a:srgbClr val="C00000"/>
                </a:solidFill>
              </a:rPr>
              <a:t>Beneficios de los Valores</a:t>
            </a:r>
          </a:p>
        </p:txBody>
      </p:sp>
    </p:spTree>
    <p:extLst>
      <p:ext uri="{BB962C8B-B14F-4D97-AF65-F5344CB8AC3E}">
        <p14:creationId xmlns:p14="http://schemas.microsoft.com/office/powerpoint/2010/main" val="100000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0"/>
            <a:ext cx="1206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81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7" y="0"/>
            <a:ext cx="11816443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2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91673" y="1843758"/>
            <a:ext cx="10187189" cy="360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CO" sz="3200" dirty="0">
                <a:solidFill>
                  <a:srgbClr val="002060"/>
                </a:solidFill>
                <a:latin typeface="Georgia" panose="02040502050405020303" pitchFamily="18" charset="0"/>
              </a:rPr>
              <a:t>¿Cuáles son sus tres valores principales?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endParaRPr lang="es-CO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CO" sz="3200" dirty="0">
                <a:solidFill>
                  <a:srgbClr val="002060"/>
                </a:solidFill>
                <a:latin typeface="Georgia" panose="02040502050405020303" pitchFamily="18" charset="0"/>
              </a:rPr>
              <a:t>¿Qué valores de estos percibes en alguno de las personas que trabajan contigo?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endParaRPr lang="es-CO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171450" indent="-171450" algn="ctr" defTabSz="68580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</a:pPr>
            <a:r>
              <a:rPr lang="es-CO" sz="3200" dirty="0">
                <a:solidFill>
                  <a:srgbClr val="002060"/>
                </a:solidFill>
                <a:latin typeface="Georgia" panose="02040502050405020303" pitchFamily="18" charset="0"/>
              </a:rPr>
              <a:t>¿Cómo puede apelar a estos valores para elevar tu nivel de motivación y el de ellos?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6062" y="28751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CO" sz="5400" b="1" dirty="0">
                <a:solidFill>
                  <a:srgbClr val="C00000"/>
                </a:solidFill>
              </a:rPr>
              <a:t>Valores</a:t>
            </a:r>
          </a:p>
        </p:txBody>
      </p:sp>
    </p:spTree>
    <p:extLst>
      <p:ext uri="{BB962C8B-B14F-4D97-AF65-F5344CB8AC3E}">
        <p14:creationId xmlns:p14="http://schemas.microsoft.com/office/powerpoint/2010/main" val="261757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 idx="4294967295"/>
          </p:nvPr>
        </p:nvSpPr>
        <p:spPr bwMode="auto">
          <a:xfrm>
            <a:off x="1345406" y="260210"/>
            <a:ext cx="9501188" cy="758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sz="4800" b="1" dirty="0">
                <a:solidFill>
                  <a:srgbClr val="C00000"/>
                </a:solidFill>
                <a:latin typeface="Lucida Sans" pitchFamily="34" charset="0"/>
              </a:rPr>
              <a:t>DECLARACION DE MISION EN BASE A VALORES</a:t>
            </a:r>
          </a:p>
        </p:txBody>
      </p:sp>
      <p:sp>
        <p:nvSpPr>
          <p:cNvPr id="66563" name="7 Marcador de contenido"/>
          <p:cNvSpPr>
            <a:spLocks noGrp="1"/>
          </p:cNvSpPr>
          <p:nvPr>
            <p:ph sz="quarter" idx="4294967295"/>
          </p:nvPr>
        </p:nvSpPr>
        <p:spPr bwMode="auto">
          <a:xfrm>
            <a:off x="1524000" y="1700808"/>
            <a:ext cx="9144000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s-ES_tradnl" sz="2600" dirty="0">
                <a:solidFill>
                  <a:srgbClr val="002060"/>
                </a:solidFill>
              </a:rPr>
              <a:t>Enumera dos o tres de tus valores destacados como por ejemplo </a:t>
            </a:r>
            <a:r>
              <a:rPr lang="es-ES_tradnl" sz="2600" i="1" dirty="0">
                <a:solidFill>
                  <a:srgbClr val="C00000"/>
                </a:solidFill>
              </a:rPr>
              <a:t>fe, coraje </a:t>
            </a:r>
            <a:r>
              <a:rPr lang="es-ES_tradnl" sz="2600" dirty="0">
                <a:solidFill>
                  <a:srgbClr val="002060"/>
                </a:solidFill>
              </a:rPr>
              <a:t>y</a:t>
            </a:r>
            <a:r>
              <a:rPr lang="es-ES_tradnl" sz="2600" i="1" dirty="0">
                <a:solidFill>
                  <a:srgbClr val="C00000"/>
                </a:solidFill>
              </a:rPr>
              <a:t> entusiasmo</a:t>
            </a:r>
          </a:p>
          <a:p>
            <a:pPr eaLnBrk="1" hangingPunct="1"/>
            <a:r>
              <a:rPr lang="es-ES_tradnl" sz="2600" dirty="0">
                <a:solidFill>
                  <a:srgbClr val="002060"/>
                </a:solidFill>
              </a:rPr>
              <a:t>Enumera una o dos formas en las cuales te gusta expresar esas cualidades cuando interactúas con los demás como </a:t>
            </a:r>
            <a:r>
              <a:rPr lang="es-ES_tradnl" sz="2600" i="1" dirty="0">
                <a:solidFill>
                  <a:srgbClr val="C00000"/>
                </a:solidFill>
              </a:rPr>
              <a:t>inspirar</a:t>
            </a:r>
            <a:r>
              <a:rPr lang="es-ES_tradnl" sz="2600" dirty="0">
                <a:solidFill>
                  <a:srgbClr val="002060"/>
                </a:solidFill>
              </a:rPr>
              <a:t> o </a:t>
            </a:r>
            <a:r>
              <a:rPr lang="es-ES_tradnl" sz="2600" i="1" dirty="0">
                <a:solidFill>
                  <a:srgbClr val="C00000"/>
                </a:solidFill>
              </a:rPr>
              <a:t>desafiar</a:t>
            </a:r>
          </a:p>
          <a:p>
            <a:pPr eaLnBrk="1" hangingPunct="1"/>
            <a:r>
              <a:rPr lang="es-ES_tradnl" sz="2600" dirty="0">
                <a:solidFill>
                  <a:srgbClr val="002060"/>
                </a:solidFill>
              </a:rPr>
              <a:t>Imagina que el mundo es perfecto, que aspecto tiene?  Ejemplo: </a:t>
            </a:r>
            <a:r>
              <a:rPr lang="es-ES_tradnl" sz="2600" i="1" dirty="0">
                <a:solidFill>
                  <a:srgbClr val="C00000"/>
                </a:solidFill>
              </a:rPr>
              <a:t>cada persona operando a su máximo potencial</a:t>
            </a:r>
            <a:r>
              <a:rPr lang="es-ES_tradnl" sz="2600" dirty="0">
                <a:solidFill>
                  <a:srgbClr val="C00000"/>
                </a:solidFill>
              </a:rPr>
              <a:t>.</a:t>
            </a:r>
          </a:p>
          <a:p>
            <a:pPr eaLnBrk="1" hangingPunct="1"/>
            <a:r>
              <a:rPr lang="es-ES_tradnl" sz="2600" dirty="0">
                <a:solidFill>
                  <a:srgbClr val="002060"/>
                </a:solidFill>
              </a:rPr>
              <a:t>Combina los tres primeros puntos y crea una declaración de misión</a:t>
            </a:r>
          </a:p>
          <a:p>
            <a:pPr eaLnBrk="1" hangingPunct="1"/>
            <a:r>
              <a:rPr lang="es-ES_tradnl" sz="2600" dirty="0">
                <a:solidFill>
                  <a:srgbClr val="002060"/>
                </a:solidFill>
              </a:rPr>
              <a:t>Ejemplo: </a:t>
            </a:r>
            <a:r>
              <a:rPr lang="es-ES_tradnl" sz="2600" i="1" dirty="0">
                <a:solidFill>
                  <a:srgbClr val="C00000"/>
                </a:solidFill>
              </a:rPr>
              <a:t>Mi declaración de misión es utilizar mi fe, coraje y entusiasmo a fin de inspirar a los demás para que puedan desarrollar al máximo su potencial</a:t>
            </a:r>
          </a:p>
          <a:p>
            <a:pPr eaLnBrk="1" hangingPunct="1"/>
            <a:endParaRPr lang="es-ES_tradnl" dirty="0"/>
          </a:p>
          <a:p>
            <a:pPr eaLnBrk="1" hangingPunct="1">
              <a:buFont typeface="Wingdings 2" pitchFamily="18" charset="2"/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3601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50" y="1"/>
            <a:ext cx="915125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1676400"/>
            <a:ext cx="5257800" cy="1600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dirty="0">
                <a:solidFill>
                  <a:schemeClr val="bg1"/>
                </a:solidFill>
                <a:latin typeface="Berlin Sans FB" panose="020E0602020502020306" pitchFamily="34" charset="0"/>
              </a:rPr>
              <a:t>La persona más difícil de dirigir siempre es usted mismo</a:t>
            </a:r>
            <a:endParaRPr lang="es-US" sz="3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24200" y="4267200"/>
            <a:ext cx="54864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anose="0208090404030B020404" pitchFamily="18" charset="0"/>
                <a:cs typeface="Arial" charset="0"/>
              </a:rPr>
              <a:t>Aprenda a seguir</a:t>
            </a:r>
          </a:p>
        </p:txBody>
      </p:sp>
    </p:spTree>
    <p:extLst>
      <p:ext uri="{BB962C8B-B14F-4D97-AF65-F5344CB8AC3E}">
        <p14:creationId xmlns:p14="http://schemas.microsoft.com/office/powerpoint/2010/main" val="34574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3" y="-223838"/>
            <a:ext cx="9782175" cy="7305675"/>
          </a:xfrm>
          <a:prstGeom prst="rect">
            <a:avLst/>
          </a:prstGeom>
        </p:spPr>
      </p:pic>
      <p:sp>
        <p:nvSpPr>
          <p:cNvPr id="23555" name="AutoShape 6" descr="data:image/jpg;base64,/9j/4AAQSkZJRgABAQAAAQABAAD/2wCEAAkGBhQSEBUUEBQUFBQUFBQUFBQVFRUUFBUUFBQVFBQUFRUXHCYeFxwjGRQUHy8gIycpLCwsFR4xNTAqNSYrLCkBCQoKDgwOFw8PGCocHBwpLCwpKSkpLCwpLCkpLCktKSk0LCksKSkpKSwpKS4pLCwpLCkuKSksLCwsKSkpKSopKf/AABEIAMIBAwMBIgACEQEDEQH/xAAbAAACAwEBAQAAAAAAAAAAAAABAgADBAUGB//EAEIQAAIBAgMDBwgJAQgDAAAAAAECAAMRBBIhBTFBEyJRYXGRsQYUMnKBocHRFSMzQlJigpLhJAdjg6KywtLwFlNz/8QAGAEBAQEBAQAAAAAAAAAAAAAAAAECAwT/xAArEQEAAgEDAQYGAwEAAAAAAAAAARECEiExEwMiQVFhsTJxgaHB0ZHh8EL/2gAMAwEAAhEDEQA/AO4qyxVgUSwCdGBVY4WACOBAgWOBIBGAgQLCFhEaAuWNaECG0BQIbRrSQBaS0NobQhbQ2htJaALSWhtJaALQWjWktAW0mWNaS0KS0Fo8loFdoCssgtCqyICJYRFIkFZEUiWERSIFREQiWkRCIFREkYiGFIolgEVRLFErIgRwIAIwEBgIwgEYSAgQiSEQJDJDKJaS0kMCSSSQiSSQwqSSSSAQySSoFpLQyQpZLQyQFgtGtBAW0BEYwQpDEMsMUyIrMRhLCIhhVRkjWklUAI4irHEMmEcRRHEg87tvG11xAFN8qZFNsqm7Etc3IvuAj0tqVbasD7BBtsfXfpHxmW8izLf9L1Okdwh+l6vSP2ic/PIzyo6I2xV6V/aIBtqr0r+3+Zzla8sWQtuG2qv5P2/zLU2vU45e4/Oc5V1l4gbTtd+he4/OKdtuOC9zfOZDJAoapiGcuK7oCdKYCFF4WFwTwvv4zVS2piNxameg5Dc9oDSvhPE7T8sqtPGcmqjIrKuUjnNfeQeF7yTNNcvYVcTjCSRiFUHcBSUgabtbkzr4XarBFFQZ3CgMwsoZram1tL9E59PURmB4So6Y2yPwHvEJ20v4W93znNAkIix0xtpOhu4fOMNrp+bu/mckiLKjsfTFPpP7TG+lafSf2n5ThGEQO39K0/xe5vlD9KUvxj3j4Th2iMsDuNtmiN9VB2sBNFKqrqGQhlOoINwR1GeVegOIno9lj6lPVkiZXZoIikRzFMorMQiWmI0Cq0kMkqgscRBHEMnEYRRHEDz22ftj1AeExZpt2p9s3s8BMwEhKtWkaWZZMphFQlitAacmXhA1LDeVB9I0AmpIrRMmsiLvgX3vOe+yqbVQ7U1LDcxAuLToKI2SYyi24lE3aGNeA/GQmWEMJLQCS8ohEUiR3sJQ1WEORJBeG8oIkMghtAQz0GBH1SeqPCcEiehwosi+qvgIU5imNFMBDEMsMQwKzJDaSFKscRFjiVDCOIgjiRHndofbP2/ASkCW44/Wt6xlcEpeTNBAYQSYoWGEQCENuEIjDT3wgwEzQAmFN8sSA6iStUCqWO4Ak+wXhAlWLwwdGXdmBF+2ZlqD0K2dFYfeAax36i+sFenmtqRYg6cbG9jJRpZVA6tYxEAlpLwERrSorrHT2zMdZqr7plLQLaR0lhMzirHzyotBjSpTGvCmqbj2T0VD0V9UeAnnDunpUGg7B4SKkBhgMoUysxzFMBJJDJCkWMIixxKhxGEQRxIPN4v7V/WPjKjDjnsXIF7FjYbzrunGrbWe4vQrDKc2gvfQi2nbJdLGE5cOzARMdLaimpkysG5IVCDbS/3bdOsGH21TZHazA0xdkYWYW6pbOnl5NZEImGttlVCkJUYOoYZVvYHp13y36TTmA6Gp6Kkc7XpHCLg6eXk1VDYd/wDEZG0Ey+eAhtfQuD1WgOPUZbm2Yc3rhNM+S+m+svo/OZ7mHZ+JDgMhuuo7t++EqW7jGMznH0xmu62QgMb+iTuBPCW1a6qMzEAdJIA75Gqk0jHxirWBJAIuLXHEX3XHCU4iqLpfQlxYdPTaEaZBFNQQ54CVEuJmajeanbSV5oRUtAS0CDPDmlEtCIAYbwAx09k9QJ5ienMKEEMWApiGOYhkCySGSVVQjiVrHEIsEYSsGODIPM1tWb1j4zk0cQxxlVSTlWmlhwBPG06r+ke0zk4ai3nVdiDYrTANjY2GtjxiW8arL5Ept/XVTvy0F7eBsJz6mK5XzmqAUC0uTyn0iTxbunYwdA+cVWI0KoAbdA4TlY/DsPPQFPOWmw0OvTbpmZejGYv6R+HU2Dig9BLBhlCqcwtchRqOkdcoxKGnixVZSyGnkBAzFCDc6dfxl/0qlEIjh7hE3IxHo24dksGMcV8jD6t1ujAbmAuQx/7wl8HOImMpmtpslUo1OrUQ3JQg+wcRwMFUg0VS12ZFyi3Vob8Jg5W6YqoAVRgAt9LlRYtadzC+gvqr4CI3XLuR9fwD1+TRc3Si+0kD+Zk2NcLXRdCtSpl6swuvvlmMGepTXgpLn9IsvvMrwWYVKpy2LBSBffYEb5UxjuT5zv8Adl2K9A4c0KhC1GJFQNoxe5swJ3kaW7Iu1cDyXmqVmL0ELB2IIF/uZrcANOwGa9qJTqYdmqKL5bDTnB+AB375bRx2VaFLELflUALNqMw3KwI3nTvmK8Ha5mdUXzNx9PBamz1fELiKVQWylXynMHFubqDYW07hE2qP6nCj89Q9yCZsNhVpY4LhxZDTY1VF8qkeieo7u+bccL4vD9Qqn/KIc6rKPlPtKeUGGL0xlNqiHlKfSSmpA6dJj2lj+VpYZl+/XpadB1uO+827U+2w2tvrHPaMmsx0cGqYk0W0RmXEUeplPPUfLoiV7Ooxi/Df9/tbs4F6tZ2JOWo1NRfQKttw6b8ZowGHdQwY3AY5NbnL1zNsHVK2p1r1dejd0w+T+Kd1qCo2cpVZA1gLhbdE1DHaX3vSnSyzl4OqzYuspc2RUsl9NVFyB/3fOxaecweEZ8VisrlWBADDW1wbacbDwiWeyiKyvya8DWqM1egzXemAUqWF7OLrcbrjSW7PxbvhxcfWg5G03MDvI7Jm8maRSpiEqHNUV1zVPxAjm9nHvmnBG2KrqN1qbfqI1MkOmUR3tuKl06Y1XtXxE9KZ5ql6S+uv+oT0hmnmSAwM4Er5cShjFMIaKYUt5ICZIHK2Tthaw0IzDhe9+sTpgz5DsrDXrUwCRd11BsdWHRPrgMkSiwRrxAYWOnsgeTpA52v06Rq6kjmEA5lJJ15oN2HtGntlB2goqine7MCbAXsB95jwEvbq38L7rwK9o4krRZ6drgXXiNSPgYmJxdRMrWU07LnGuYE72HC27STEKTTOex6QL2hxFBnIW9k0JA3m3AmHTDTUWK4l2q1FW1lVSunE779MqxderTR2uhIC5BY7ywBza9cSgTy9S1rc0Nff6OloPKNj5s9vyj/MJGqjVEVG9DtHaFSlZ8itSsufU51J3kDcRumjz+1daZAyvTzIekg6jusZzPKB6l0pmwo1GpozffuTqOoaS3bR3Gno+HKuON1YWI7N0lt49nGVbc3/AF93QTGhqzIB6Cgs3Qx3L3Sed/XmnbUUw9+02tM2xgELIdajAVah/M50XuiUGvjq3VSpjvsZbYnGImY8obcVWcEBaWcb7hlGvYZbg8U1U5alBkA5wZirDMCLWtx+Uq2y5XD1CDY5DYg2INt4mvZV+RS5uci3J33yjfHikTGi692haYBJAAJ1J6e2ZsfXpUrVauhW4U6k87eAB0zUZzdtUsxoD++U92sSz2e+UWOIxlE1KBqZlZgWpXBABYAWbgDqNDLH5KrWym/KYchuj0l943TL5UC6Uh04il8Zl2njQtfl0uOSfkK46UNird59wmbdscdURMX4rsQlFHr2JUlAatr2GYHnjTfbomzZmFppSUUvRIzA8Tm1ub8Zw9qHnY0/3dIA9RW1xO9s/SjT/wDmn+kSwx2kVjz5ey7zhQwTMMxBIW+pA4znYfZ+StWZatmqgnLYXU7g9r62g2wtuTqjfSe/6W0YTThsMBUepe5e2ttygaAdUqR3cbvn3NsvZoohucXdzmd23sfhxjUMHlq1Kl/Ty6dGUWmkHrgLy0xOeW/qNE2dfWXxnUrbRss4terlGbo1lVHFZxrDDpPjiZlr4huEoatwimtA7ezMXmFjvm4meWpbTFM3m/Z+2eUMlrEuveSJnklV8r8l6ufFUxlIs4JOhAC6/CfUlM+QbF2mtJs2ZQe2ezwvl7h1QmpUFx90aseySGfF68GYdvYxqWGqMhUOFspbcGYhQT339k87jfK5Dlam4KtbKb2vfhbpmPGeUArslJ9VDcow33yghAf1EH9MtkTuq8nsC1NL1GLO/OOgG/UX0vf3CdtTMVGrNSPIqYlMylRxt4y9ZRmjh5TwplFB0aqy5SXKlQb20Fjf3zPtHDVa1EowQMWQixNrA3N79k3pUufaR3S1Yb6k81uw7dwzVaYCekKiMLm246+Msp0jy9RzbKyoF67b5qKwrFJGcxFMGDw7DE1nI5rBApuNbDXThJgsKwxVdyOawphTprlGs6GWSKJzmf4pm8oKBfDuFvew3b940mrZVcFABwAHunL8pMXai6o1mym2tvfOF/Z+z8q+diFtuJ3t0gdgnO92v+ae/nO2wSvJuFLBHDMF1a3SBOiJUxIYG1+F+gbzr7BNs4zpm3N2nUz1aNNVYkOtVjbRVF956ZXgcKKhxSsNHqsp/aNZ3IjRTfVrGoj/AFvJV6n9HVpuPrKVqTG28BhkN+OhncGOpoAjOqkKuhIBtbSaq1IG+gN9+7Xtlb4ZW9JFJ6SoJ98UuXaY5cwy7aa2Hc/l09tpowxACj8q+H8GWVsOGXKwuDpaVBCKo05gQa/muRbu8ZXPV3dPq0xWELdsUmGFG0T9S3Z8ROVgq9jOltQ/Ut7PEThU6tpmR1y92lpTS85QxkJ2wRJY2LSBazTRgTap0ATifSZLXi4jaxPo6dcllvQYnavPNjpJPIvXYneZI1M24mFwanmsLjusZ0dn4RaVQOOdYEAMARroeExYbMDqQRY8LGbExAjVUtSv2lgaNUlsgViLXXm+2w0vOdhtnInDMekzZVxA4SlXkyyhLkxwo3qzqfysR7t0FXltMtd7Dpt8LRhVgzzMStrztDFH7yH9y+Gk0U9p4g6HIP1N/wAZjWtHGIlmVuGta+JJ5rUl1vuY/KN9IYi9jUUeqn/ImZ1xkrOJ1mdUk5Q2VcdiOFa3+GkentbELvem/ahXXtVphOKg5ea17MW6lDbWIvzhRYdAzqe83E5+0/KmqFKtR9Fgxa91sGBCkgWPARBi5n2pXvSYdNvERGd7LE7kfy1zLapRVhu/gaTRsryxoU9OQ39hPZqJ51sNcDra3ujnAZKig68dI0426zlMbPd0/wC0KluFKp1AAHd1S2l5coT9lVH6SZ5Iraoh7fCbRUO+JypiZiHpqPlvQNwVrLY/+pjfr5t5e3lXh95Zh20qg/2zyZxRiGsTJ1GdT1DeVmFJ+2UdoceKy3/yjD2+3p988czGQoD6QB7ReXqJqe0TyioG1q9M/qWMu36BOlan+5RPEJZb207O6QgHeAe0COoanvPpOkd1Smf1L844xKfiU9hBnz0U1/Cv7REOGpn7i9wjqLb3G28WooklgBccR+ITzR2inFl7xOcKCDcq9wiNTF/RHcJOoky6f0glvSXvEofaiX1Yd4mLIOgdwivhlO8DThYDXrjWRLWm0VOoI6tYr7SQb2HfMjUlH3R3RktbcJLFp2kn4hJKs3UO6SLXYpckdcAEz0sQT9068dPjGbF5d4buly5JhoEYGYzjtLqrH2aSHaQA1BDdFpmpSpbSIck51Lad2sQbk2t4WvNJxDcEbvEVMFLyto4mfzg21RuzQ/GK2OIHoNfhp8pKkptEhEyU8S5Hoe+2vtEYVX4oP3CSimu14bTHylTgg9rSxHqcVUe0n4RSUvySjaLfVntHjGPKcCo9h+cy47Pk5xU6jcCPfeWI3WI3IU5oiA88XMUK2l24cAJViEPSfdO8cOs8umKwaotuGabC04OzKZNTViNDuM6xw9/vP7DOOUbueXK/LDaUDBfnqfu/iE4EWsbntZvnM7M1C0xZV9GL+b2M3zjNgV3antLH4xsUJIvvEAcDiO8RVwCDcq91/GK+AU/dXtsI2NjNiEuOcNTbeOEPKp+Je8RVwKA3Ci/ZG81T8K9wjY2A1l4Ed4lRxaDey94lvm69C9wkGGUbgO4RsuynzpDuYGV+eC+gY9imbAsVpbg2ZnrngjHuHjFNRsp5ttOLD4TSREIixzuVq/hPcD77wzoXkmtXotsYw195YdhtHGBUHW7esSY1JSON+2Wy5TusmyyGmDvEEgaYZUPTHLLYcGJPuE2ATJccqOnIfGarxIYCMoihpM8yLLCMsqDRwZA5YQ55XDCLM0ybS9AesPjNFpl2gNF9YeBlx5ax5IWsR1CZ8VUzNeX1Br7Jmb0p6Ija3SfiW7PX6w+qfETpic7A/aHs+InSE4Zzuz2kd5M0maKYTMOdCGMhYxOUkJgNATAbyWhREhgywEShSYbwlICsAAxSY1tIMsoWRhIyxALwqGSAiGBQscSSTplys8mEg3ySTCKG+1/R/umkSSSyGEYSSTIIjCSSSQywySSBxMu09y+sPAySS48rjyoqb/ZM7ekOySSemPhdJ+Jo2f8AaN2fEToPJJPPnyznyiwtJJMsEgEEkCwRJJIDwGCSBGiEwyShL6RCdZJIUYhkklCXhkkmx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S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53200" y="2438400"/>
            <a:ext cx="4267200" cy="3124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742950" indent="-742950" algn="ctr">
              <a:spcBef>
                <a:spcPct val="0"/>
              </a:spcBef>
              <a:defRPr/>
            </a:pPr>
            <a:r>
              <a:rPr lang="en-US" sz="4000" dirty="0">
                <a:solidFill>
                  <a:prstClr val="white"/>
                </a:solidFill>
                <a:latin typeface="Britannic Bold" panose="020B0903060703020204" pitchFamily="34" charset="0"/>
                <a:cs typeface="Arial" charset="0"/>
              </a:rPr>
              <a:t>La decision </a:t>
            </a:r>
            <a:r>
              <a:rPr lang="en-US" sz="4000" dirty="0" err="1">
                <a:solidFill>
                  <a:prstClr val="white"/>
                </a:solidFill>
                <a:latin typeface="Britannic Bold" panose="020B0903060703020204" pitchFamily="34" charset="0"/>
                <a:cs typeface="Arial" charset="0"/>
              </a:rPr>
              <a:t>difícil</a:t>
            </a:r>
            <a:r>
              <a:rPr lang="en-US" sz="4000" dirty="0">
                <a:solidFill>
                  <a:prstClr val="white"/>
                </a:solidFill>
                <a:latin typeface="Britannic Bold" panose="020B0903060703020204" pitchFamily="34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Britannic Bold" panose="020B0903060703020204" pitchFamily="34" charset="0"/>
                <a:cs typeface="Arial" charset="0"/>
              </a:rPr>
              <a:t>demanda</a:t>
            </a:r>
            <a:r>
              <a:rPr lang="en-US" sz="4000" dirty="0">
                <a:solidFill>
                  <a:prstClr val="white"/>
                </a:solidFill>
                <a:latin typeface="Britannic Bold" panose="020B0903060703020204" pitchFamily="34" charset="0"/>
                <a:cs typeface="Arial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Britannic Bold" panose="020B0903060703020204" pitchFamily="34" charset="0"/>
                <a:cs typeface="Arial" charset="0"/>
              </a:rPr>
              <a:t>riesgo</a:t>
            </a:r>
            <a:endParaRPr lang="en-US" sz="4000" dirty="0">
              <a:solidFill>
                <a:prstClr val="white"/>
              </a:solidFill>
              <a:latin typeface="Britannic Bold" panose="020B0903060703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7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74"/>
          <a:stretch/>
        </p:blipFill>
        <p:spPr>
          <a:xfrm>
            <a:off x="1524001" y="1"/>
            <a:ext cx="9153099" cy="6865937"/>
          </a:xfrm>
          <a:prstGeom prst="rect">
            <a:avLst/>
          </a:prstGeom>
        </p:spPr>
      </p:pic>
      <p:sp>
        <p:nvSpPr>
          <p:cNvPr id="24579" name="AutoShape 6" descr="data:image/jpg;base64,/9j/4AAQSkZJRgABAQAAAQABAAD/2wCEAAkGBhQSEBUUEBQUFBQUFBQUFBQVFRUUFBUUFBQVFBQUFRUXHCYeFxwjGRQUHy8gIycpLCwsFR4xNTAqNSYrLCkBCQoKDgwOFw8PGCocHBwpLCwpKSkpLCwpLCkpLCktKSk0LCksKSkpKSwpKS4pLCwpLCkuKSksLCwsKSkpKSopKf/AABEIAMIBAwMBIgACEQEDEQH/xAAbAAACAwEBAQAAAAAAAAAAAAABAgADBAUGB//EAEIQAAIBAgMDBwgJAQgDAAAAAAECAAMRBBIhBTFBEyJRYXGRsQYUMnKBocHRFSMzQlJigpLhJAdjg6KywtLwFlNz/8QAGAEBAQEBAQAAAAAAAAAAAAAAAAECAwT/xAArEQEAAgEDAQYGAwEAAAAAAAAAARECEiExEwMiQVFhsTJxgaHB0ZHh8EL/2gAMAwEAAhEDEQA/AO4qyxVgUSwCdGBVY4WACOBAgWOBIBGAgQLCFhEaAuWNaECG0BQIbRrSQBaS0NobQhbQ2htJaALSWhtJaALQWjWktAW0mWNaS0KS0Fo8loFdoCssgtCqyICJYRFIkFZEUiWERSIFREQiWkRCIFREkYiGFIolgEVRLFErIgRwIAIwEBgIwgEYSAgQiSEQJDJDKJaS0kMCSSSQiSSQwqSSSSAQySSoFpLQyQpZLQyQFgtGtBAW0BEYwQpDEMsMUyIrMRhLCIhhVRkjWklUAI4irHEMmEcRRHEg87tvG11xAFN8qZFNsqm7Etc3IvuAj0tqVbasD7BBtsfXfpHxmW8izLf9L1Okdwh+l6vSP2ic/PIzyo6I2xV6V/aIBtqr0r+3+Zzla8sWQtuG2qv5P2/zLU2vU45e4/Oc5V1l4gbTtd+he4/OKdtuOC9zfOZDJAoapiGcuK7oCdKYCFF4WFwTwvv4zVS2piNxameg5Dc9oDSvhPE7T8sqtPGcmqjIrKuUjnNfeQeF7yTNNcvYVcTjCSRiFUHcBSUgabtbkzr4XarBFFQZ3CgMwsoZram1tL9E59PURmB4So6Y2yPwHvEJ20v4W93znNAkIix0xtpOhu4fOMNrp+bu/mckiLKjsfTFPpP7TG+lafSf2n5ThGEQO39K0/xe5vlD9KUvxj3j4Th2iMsDuNtmiN9VB2sBNFKqrqGQhlOoINwR1GeVegOIno9lj6lPVkiZXZoIikRzFMorMQiWmI0Cq0kMkqgscRBHEMnEYRRHEDz22ftj1AeExZpt2p9s3s8BMwEhKtWkaWZZMphFQlitAacmXhA1LDeVB9I0AmpIrRMmsiLvgX3vOe+yqbVQ7U1LDcxAuLToKI2SYyi24lE3aGNeA/GQmWEMJLQCS8ohEUiR3sJQ1WEORJBeG8oIkMghtAQz0GBH1SeqPCcEiehwosi+qvgIU5imNFMBDEMsMQwKzJDaSFKscRFjiVDCOIgjiRHndofbP2/ASkCW44/Wt6xlcEpeTNBAYQSYoWGEQCENuEIjDT3wgwEzQAmFN8sSA6iStUCqWO4Ak+wXhAlWLwwdGXdmBF+2ZlqD0K2dFYfeAax36i+sFenmtqRYg6cbG9jJRpZVA6tYxEAlpLwERrSorrHT2zMdZqr7plLQLaR0lhMzirHzyotBjSpTGvCmqbj2T0VD0V9UeAnnDunpUGg7B4SKkBhgMoUysxzFMBJJDJCkWMIixxKhxGEQRxIPN4v7V/WPjKjDjnsXIF7FjYbzrunGrbWe4vQrDKc2gvfQi2nbJdLGE5cOzARMdLaimpkysG5IVCDbS/3bdOsGH21TZHazA0xdkYWYW6pbOnl5NZEImGttlVCkJUYOoYZVvYHp13y36TTmA6Gp6Kkc7XpHCLg6eXk1VDYd/wDEZG0Ey+eAhtfQuD1WgOPUZbm2Yc3rhNM+S+m+svo/OZ7mHZ+JDgMhuuo7t++EqW7jGMznH0xmu62QgMb+iTuBPCW1a6qMzEAdJIA75Gqk0jHxirWBJAIuLXHEX3XHCU4iqLpfQlxYdPTaEaZBFNQQ54CVEuJmajeanbSV5oRUtAS0CDPDmlEtCIAYbwAx09k9QJ5ienMKEEMWApiGOYhkCySGSVVQjiVrHEIsEYSsGODIPM1tWb1j4zk0cQxxlVSTlWmlhwBPG06r+ke0zk4ai3nVdiDYrTANjY2GtjxiW8arL5Ept/XVTvy0F7eBsJz6mK5XzmqAUC0uTyn0iTxbunYwdA+cVWI0KoAbdA4TlY/DsPPQFPOWmw0OvTbpmZejGYv6R+HU2Dig9BLBhlCqcwtchRqOkdcoxKGnixVZSyGnkBAzFCDc6dfxl/0qlEIjh7hE3IxHo24dksGMcV8jD6t1ujAbmAuQx/7wl8HOImMpmtpslUo1OrUQ3JQg+wcRwMFUg0VS12ZFyi3Vob8Jg5W6YqoAVRgAt9LlRYtadzC+gvqr4CI3XLuR9fwD1+TRc3Si+0kD+Zk2NcLXRdCtSpl6swuvvlmMGepTXgpLn9IsvvMrwWYVKpy2LBSBffYEb5UxjuT5zv8Adl2K9A4c0KhC1GJFQNoxe5swJ3kaW7Iu1cDyXmqVmL0ELB2IIF/uZrcANOwGa9qJTqYdmqKL5bDTnB+AB375bRx2VaFLELflUALNqMw3KwI3nTvmK8Ha5mdUXzNx9PBamz1fELiKVQWylXynMHFubqDYW07hE2qP6nCj89Q9yCZsNhVpY4LhxZDTY1VF8qkeieo7u+bccL4vD9Qqn/KIc6rKPlPtKeUGGL0xlNqiHlKfSSmpA6dJj2lj+VpYZl+/XpadB1uO+827U+2w2tvrHPaMmsx0cGqYk0W0RmXEUeplPPUfLoiV7Ooxi/Df9/tbs4F6tZ2JOWo1NRfQKttw6b8ZowGHdQwY3AY5NbnL1zNsHVK2p1r1dejd0w+T+Kd1qCo2cpVZA1gLhbdE1DHaX3vSnSyzl4OqzYuspc2RUsl9NVFyB/3fOxaecweEZ8VisrlWBADDW1wbacbDwiWeyiKyvya8DWqM1egzXemAUqWF7OLrcbrjSW7PxbvhxcfWg5G03MDvI7Jm8maRSpiEqHNUV1zVPxAjm9nHvmnBG2KrqN1qbfqI1MkOmUR3tuKl06Y1XtXxE9KZ5ql6S+uv+oT0hmnmSAwM4Er5cShjFMIaKYUt5ICZIHK2Tthaw0IzDhe9+sTpgz5DsrDXrUwCRd11BsdWHRPrgMkSiwRrxAYWOnsgeTpA52v06Rq6kjmEA5lJJ15oN2HtGntlB2goqine7MCbAXsB95jwEvbq38L7rwK9o4krRZ6drgXXiNSPgYmJxdRMrWU07LnGuYE72HC27STEKTTOex6QL2hxFBnIW9k0JA3m3AmHTDTUWK4l2q1FW1lVSunE779MqxderTR2uhIC5BY7ywBza9cSgTy9S1rc0Nff6OloPKNj5s9vyj/MJGqjVEVG9DtHaFSlZ8itSsufU51J3kDcRumjz+1daZAyvTzIekg6jusZzPKB6l0pmwo1GpozffuTqOoaS3bR3Gno+HKuON1YWI7N0lt49nGVbc3/AF93QTGhqzIB6Cgs3Qx3L3Sed/XmnbUUw9+02tM2xgELIdajAVah/M50XuiUGvjq3VSpjvsZbYnGImY8obcVWcEBaWcb7hlGvYZbg8U1U5alBkA5wZirDMCLWtx+Uq2y5XD1CDY5DYg2INt4mvZV+RS5uci3J33yjfHikTGi692haYBJAAJ1J6e2ZsfXpUrVauhW4U6k87eAB0zUZzdtUsxoD++U92sSz2e+UWOIxlE1KBqZlZgWpXBABYAWbgDqNDLH5KrWym/KYchuj0l943TL5UC6Uh04il8Zl2njQtfl0uOSfkK46UNird59wmbdscdURMX4rsQlFHr2JUlAatr2GYHnjTfbomzZmFppSUUvRIzA8Tm1ub8Zw9qHnY0/3dIA9RW1xO9s/SjT/wDmn+kSwx2kVjz5ey7zhQwTMMxBIW+pA4znYfZ+StWZatmqgnLYXU7g9r62g2wtuTqjfSe/6W0YTThsMBUepe5e2ttygaAdUqR3cbvn3NsvZoohucXdzmd23sfhxjUMHlq1Kl/Ty6dGUWmkHrgLy0xOeW/qNE2dfWXxnUrbRss4terlGbo1lVHFZxrDDpPjiZlr4huEoatwimtA7ezMXmFjvm4meWpbTFM3m/Z+2eUMlrEuveSJnklV8r8l6ufFUxlIs4JOhAC6/CfUlM+QbF2mtJs2ZQe2ezwvl7h1QmpUFx90aseySGfF68GYdvYxqWGqMhUOFspbcGYhQT339k87jfK5Dlam4KtbKb2vfhbpmPGeUArslJ9VDcow33yghAf1EH9MtkTuq8nsC1NL1GLO/OOgG/UX0vf3CdtTMVGrNSPIqYlMylRxt4y9ZRmjh5TwplFB0aqy5SXKlQb20Fjf3zPtHDVa1EowQMWQixNrA3N79k3pUufaR3S1Yb6k81uw7dwzVaYCekKiMLm246+Msp0jy9RzbKyoF67b5qKwrFJGcxFMGDw7DE1nI5rBApuNbDXThJgsKwxVdyOawphTprlGs6GWSKJzmf4pm8oKBfDuFvew3b940mrZVcFABwAHunL8pMXai6o1mym2tvfOF/Z+z8q+diFtuJ3t0gdgnO92v+ae/nO2wSvJuFLBHDMF1a3SBOiJUxIYG1+F+gbzr7BNs4zpm3N2nUz1aNNVYkOtVjbRVF956ZXgcKKhxSsNHqsp/aNZ3IjRTfVrGoj/AFvJV6n9HVpuPrKVqTG28BhkN+OhncGOpoAjOqkKuhIBtbSaq1IG+gN9+7Xtlb4ZW9JFJ6SoJ98UuXaY5cwy7aa2Hc/l09tpowxACj8q+H8GWVsOGXKwuDpaVBCKo05gQa/muRbu8ZXPV3dPq0xWELdsUmGFG0T9S3Z8ROVgq9jOltQ/Ut7PEThU6tpmR1y92lpTS85QxkJ2wRJY2LSBazTRgTap0ATifSZLXi4jaxPo6dcllvQYnavPNjpJPIvXYneZI1M24mFwanmsLjusZ0dn4RaVQOOdYEAMARroeExYbMDqQRY8LGbExAjVUtSv2lgaNUlsgViLXXm+2w0vOdhtnInDMekzZVxA4SlXkyyhLkxwo3qzqfysR7t0FXltMtd7Dpt8LRhVgzzMStrztDFH7yH9y+Gk0U9p4g6HIP1N/wAZjWtHGIlmVuGta+JJ5rUl1vuY/KN9IYi9jUUeqn/ImZ1xkrOJ1mdUk5Q2VcdiOFa3+GkentbELvem/ahXXtVphOKg5ea17MW6lDbWIvzhRYdAzqe83E5+0/KmqFKtR9Fgxa91sGBCkgWPARBi5n2pXvSYdNvERGd7LE7kfy1zLapRVhu/gaTRsryxoU9OQ39hPZqJ51sNcDra3ujnAZKig68dI0426zlMbPd0/wC0KluFKp1AAHd1S2l5coT9lVH6SZ5Iraoh7fCbRUO+JypiZiHpqPlvQNwVrLY/+pjfr5t5e3lXh95Zh20qg/2zyZxRiGsTJ1GdT1DeVmFJ+2UdoceKy3/yjD2+3p988czGQoD6QB7ReXqJqe0TyioG1q9M/qWMu36BOlan+5RPEJZb207O6QgHeAe0COoanvPpOkd1Smf1L844xKfiU9hBnz0U1/Cv7REOGpn7i9wjqLb3G28WooklgBccR+ITzR2inFl7xOcKCDcq9wiNTF/RHcJOoky6f0glvSXvEofaiX1Yd4mLIOgdwivhlO8DThYDXrjWRLWm0VOoI6tYr7SQb2HfMjUlH3R3RktbcJLFp2kn4hJKs3UO6SLXYpckdcAEz0sQT9068dPjGbF5d4buly5JhoEYGYzjtLqrH2aSHaQA1BDdFpmpSpbSIck51Lad2sQbk2t4WvNJxDcEbvEVMFLyto4mfzg21RuzQ/GK2OIHoNfhp8pKkptEhEyU8S5Hoe+2vtEYVX4oP3CSimu14bTHylTgg9rSxHqcVUe0n4RSUvySjaLfVntHjGPKcCo9h+cy47Pk5xU6jcCPfeWI3WI3IU5oiA88XMUK2l24cAJViEPSfdO8cOs8umKwaotuGabC04OzKZNTViNDuM6xw9/vP7DOOUbueXK/LDaUDBfnqfu/iE4EWsbntZvnM7M1C0xZV9GL+b2M3zjNgV3antLH4xsUJIvvEAcDiO8RVwCDcq91/GK+AU/dXtsI2NjNiEuOcNTbeOEPKp+Je8RVwKA3Ci/ZG81T8K9wjY2A1l4Ed4lRxaDey94lvm69C9wkGGUbgO4RsuynzpDuYGV+eC+gY9imbAsVpbg2ZnrngjHuHjFNRsp5ttOLD4TSREIixzuVq/hPcD77wzoXkmtXotsYw195YdhtHGBUHW7esSY1JSON+2Wy5TusmyyGmDvEEgaYZUPTHLLYcGJPuE2ATJccqOnIfGarxIYCMoihpM8yLLCMsqDRwZA5YQ55XDCLM0ybS9AesPjNFpl2gNF9YeBlx5ax5IWsR1CZ8VUzNeX1Br7Jmb0p6Ija3SfiW7PX6w+qfETpic7A/aHs+InSE4Zzuz2kd5M0maKYTMOdCGMhYxOUkJgNATAbyWhREhgywEShSYbwlICsAAxSY1tIMsoWRhIyxALwqGSAiGBQscSSTplys8mEg3ySTCKG+1/R/umkSSSyGEYSSTIIjCSSSQywySSBxMu09y+sPAySS48rjyoqb/ZM7ekOySSemPhdJ+Jo2f8AaN2fEToPJJPPnyznyiwtJJMsEgEEkCwRJJIDwGCSBGiEwyShL6RCdZJIUYhkklCXhkkmx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S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86400" y="1981200"/>
            <a:ext cx="4876800" cy="40386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spcBef>
                <a:spcPct val="0"/>
              </a:spcBef>
              <a:defRPr/>
            </a:pPr>
            <a:r>
              <a:rPr lang="en-US" sz="36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Una </a:t>
            </a:r>
            <a:r>
              <a:rPr lang="en-US" sz="3600" b="1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decisión</a:t>
            </a:r>
            <a:r>
              <a:rPr lang="en-US" sz="36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 </a:t>
            </a:r>
            <a:r>
              <a:rPr lang="en-US" sz="3600" b="1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difícil</a:t>
            </a:r>
            <a:r>
              <a:rPr lang="en-US" sz="36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 </a:t>
            </a:r>
            <a:r>
              <a:rPr lang="en-US" sz="3600" b="1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trae</a:t>
            </a:r>
            <a:r>
              <a:rPr lang="en-US" sz="36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 consigo una batalla interior</a:t>
            </a:r>
          </a:p>
        </p:txBody>
      </p:sp>
    </p:spTree>
    <p:extLst>
      <p:ext uri="{BB962C8B-B14F-4D97-AF65-F5344CB8AC3E}">
        <p14:creationId xmlns:p14="http://schemas.microsoft.com/office/powerpoint/2010/main" val="4068675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4173199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456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4109244" y="331381"/>
            <a:ext cx="5903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r>
              <a:rPr lang="es-BO" sz="4400" b="1" dirty="0">
                <a:solidFill>
                  <a:srgbClr val="996633"/>
                </a:solidFill>
                <a:latin typeface="Californian FB" pitchFamily="18" charset="0"/>
              </a:rPr>
              <a:t>L</a:t>
            </a:r>
            <a:r>
              <a:rPr lang="es-BO" altLang="ja-JP" sz="4400" b="1" dirty="0">
                <a:solidFill>
                  <a:srgbClr val="996633"/>
                </a:solidFill>
                <a:latin typeface="Arial"/>
              </a:rPr>
              <a:t>í</a:t>
            </a:r>
            <a:r>
              <a:rPr lang="es-BO" altLang="ja-JP" sz="4400" b="1" dirty="0">
                <a:solidFill>
                  <a:srgbClr val="996633"/>
                </a:solidFill>
                <a:latin typeface="Californian FB" pitchFamily="18" charset="0"/>
              </a:rPr>
              <a:t>der es</a:t>
            </a:r>
            <a:r>
              <a:rPr lang="es-BO" altLang="ja-JP" sz="4400" b="1" dirty="0">
                <a:solidFill>
                  <a:srgbClr val="996633"/>
                </a:solidFill>
                <a:latin typeface="Arial"/>
              </a:rPr>
              <a:t>…</a:t>
            </a:r>
            <a:endParaRPr lang="es-BO" sz="4400" b="1" dirty="0">
              <a:solidFill>
                <a:srgbClr val="996633"/>
              </a:solidFill>
              <a:latin typeface="Californian FB" pitchFamily="18" charset="0"/>
            </a:endParaRPr>
          </a:p>
        </p:txBody>
      </p:sp>
      <p:sp>
        <p:nvSpPr>
          <p:cNvPr id="203779" name="Oval 3"/>
          <p:cNvSpPr>
            <a:spLocks noChangeArrowheads="1"/>
          </p:cNvSpPr>
          <p:nvPr/>
        </p:nvSpPr>
        <p:spPr bwMode="auto">
          <a:xfrm>
            <a:off x="4451350" y="1371600"/>
            <a:ext cx="2057400" cy="2057400"/>
          </a:xfrm>
          <a:prstGeom prst="ellipse">
            <a:avLst/>
          </a:prstGeom>
          <a:gradFill rotWithShape="0">
            <a:gsLst>
              <a:gs pos="0">
                <a:srgbClr val="CC9900"/>
              </a:gs>
              <a:gs pos="100000">
                <a:srgbClr val="CC99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dirty="0">
                <a:solidFill>
                  <a:prstClr val="white"/>
                </a:solidFill>
                <a:latin typeface="Batang" pitchFamily="18" charset="-127"/>
              </a:rPr>
              <a:t>PERSONAS</a:t>
            </a:r>
          </a:p>
        </p:txBody>
      </p:sp>
      <p:sp>
        <p:nvSpPr>
          <p:cNvPr id="203780" name="Oval 4"/>
          <p:cNvSpPr>
            <a:spLocks noChangeArrowheads="1"/>
          </p:cNvSpPr>
          <p:nvPr/>
        </p:nvSpPr>
        <p:spPr bwMode="auto">
          <a:xfrm>
            <a:off x="2927350" y="3733800"/>
            <a:ext cx="2057400" cy="2057400"/>
          </a:xfrm>
          <a:prstGeom prst="ellipse">
            <a:avLst/>
          </a:prstGeom>
          <a:gradFill rotWithShape="0">
            <a:gsLst>
              <a:gs pos="0">
                <a:srgbClr val="669900"/>
              </a:gs>
              <a:gs pos="100000">
                <a:srgbClr val="669900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>
                <a:solidFill>
                  <a:prstClr val="white"/>
                </a:solidFill>
                <a:latin typeface="Batang" pitchFamily="18" charset="-127"/>
              </a:rPr>
              <a:t>PERSONA</a:t>
            </a:r>
          </a:p>
        </p:txBody>
      </p:sp>
      <p:sp>
        <p:nvSpPr>
          <p:cNvPr id="203781" name="Oval 5"/>
          <p:cNvSpPr>
            <a:spLocks noChangeArrowheads="1"/>
          </p:cNvSpPr>
          <p:nvPr/>
        </p:nvSpPr>
        <p:spPr bwMode="auto">
          <a:xfrm>
            <a:off x="6127750" y="3657600"/>
            <a:ext cx="2057400" cy="2057400"/>
          </a:xfrm>
          <a:prstGeom prst="ellipse">
            <a:avLst/>
          </a:pr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>
                <a:solidFill>
                  <a:prstClr val="white"/>
                </a:solidFill>
                <a:latin typeface="Batang" pitchFamily="18" charset="-127"/>
              </a:rPr>
              <a:t>PROPÓSIT</a:t>
            </a:r>
            <a:r>
              <a:rPr lang="es-ES">
                <a:solidFill>
                  <a:prstClr val="white"/>
                </a:solidFill>
                <a:latin typeface="Abadi MT Condensed Extra Bold" pitchFamily="-112" charset="0"/>
              </a:rPr>
              <a:t>O</a:t>
            </a:r>
          </a:p>
          <a:p>
            <a:pPr algn="ctr"/>
            <a:r>
              <a:rPr lang="es-ES">
                <a:solidFill>
                  <a:prstClr val="white"/>
                </a:solidFill>
                <a:latin typeface="Abadi MT Condensed Extra Bold" pitchFamily="-112" charset="0"/>
              </a:rPr>
              <a:t>COM</a:t>
            </a:r>
            <a:r>
              <a:rPr lang="es-ES" altLang="ja-JP">
                <a:solidFill>
                  <a:prstClr val="white"/>
                </a:solidFill>
                <a:latin typeface="Abadi MT Condensed Extra Bold" pitchFamily="-112" charset="0"/>
              </a:rPr>
              <a:t>U</a:t>
            </a:r>
            <a:r>
              <a:rPr lang="es-ES">
                <a:solidFill>
                  <a:prstClr val="white"/>
                </a:solidFill>
                <a:latin typeface="Abadi MT Condensed Extra Bold" pitchFamily="-112" charset="0"/>
              </a:rPr>
              <a:t>N</a:t>
            </a:r>
          </a:p>
        </p:txBody>
      </p:sp>
      <p:sp>
        <p:nvSpPr>
          <p:cNvPr id="203782" name="AutoShape 6"/>
          <p:cNvSpPr>
            <a:spLocks noChangeArrowheads="1"/>
          </p:cNvSpPr>
          <p:nvPr/>
        </p:nvSpPr>
        <p:spPr bwMode="auto">
          <a:xfrm rot="2343673">
            <a:off x="4146550" y="3048000"/>
            <a:ext cx="457200" cy="685800"/>
          </a:xfrm>
          <a:prstGeom prst="upDownArrow">
            <a:avLst>
              <a:gd name="adj1" fmla="val 30556"/>
              <a:gd name="adj2" fmla="val 3680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203783" name="AutoShape 7"/>
          <p:cNvSpPr>
            <a:spLocks noChangeArrowheads="1"/>
          </p:cNvSpPr>
          <p:nvPr/>
        </p:nvSpPr>
        <p:spPr bwMode="auto">
          <a:xfrm rot="5400000">
            <a:off x="5381625" y="4479925"/>
            <a:ext cx="457200" cy="685800"/>
          </a:xfrm>
          <a:prstGeom prst="upDownArrow">
            <a:avLst>
              <a:gd name="adj1" fmla="val 30556"/>
              <a:gd name="adj2" fmla="val 3680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203784" name="AutoShape 8"/>
          <p:cNvSpPr>
            <a:spLocks noChangeArrowheads="1"/>
          </p:cNvSpPr>
          <p:nvPr/>
        </p:nvSpPr>
        <p:spPr bwMode="auto">
          <a:xfrm rot="8061025">
            <a:off x="6307138" y="3052763"/>
            <a:ext cx="457200" cy="685800"/>
          </a:xfrm>
          <a:prstGeom prst="upDownArrow">
            <a:avLst>
              <a:gd name="adj1" fmla="val 30556"/>
              <a:gd name="adj2" fmla="val 3680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 rot="18503159">
            <a:off x="2871717" y="2807826"/>
            <a:ext cx="17876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BO" dirty="0">
                <a:solidFill>
                  <a:srgbClr val="FF0000"/>
                </a:solidFill>
                <a:latin typeface="Futura XBlk BT" pitchFamily="34" charset="0"/>
              </a:rPr>
              <a:t>Influye y Motiva</a:t>
            </a:r>
          </a:p>
        </p:txBody>
      </p:sp>
      <p:sp>
        <p:nvSpPr>
          <p:cNvPr id="203786" name="Text Box 10"/>
          <p:cNvSpPr txBox="1">
            <a:spLocks noChangeArrowheads="1"/>
          </p:cNvSpPr>
          <p:nvPr/>
        </p:nvSpPr>
        <p:spPr bwMode="auto">
          <a:xfrm>
            <a:off x="4578350" y="5445125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BO">
                <a:solidFill>
                  <a:srgbClr val="FF0000"/>
                </a:solidFill>
                <a:latin typeface="Futura XBlk BT" pitchFamily="34" charset="0"/>
              </a:rPr>
              <a:t>Compromiso</a:t>
            </a:r>
          </a:p>
        </p:txBody>
      </p:sp>
      <p:sp>
        <p:nvSpPr>
          <p:cNvPr id="203787" name="Text Box 11"/>
          <p:cNvSpPr txBox="1">
            <a:spLocks noChangeArrowheads="1"/>
          </p:cNvSpPr>
          <p:nvPr/>
        </p:nvSpPr>
        <p:spPr bwMode="auto">
          <a:xfrm rot="3072938">
            <a:off x="6635443" y="2714903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BO">
                <a:solidFill>
                  <a:srgbClr val="FF0000"/>
                </a:solidFill>
                <a:latin typeface="Futura XBlk BT" pitchFamily="34" charset="0"/>
              </a:rPr>
              <a:t>Lograr</a:t>
            </a:r>
          </a:p>
        </p:txBody>
      </p:sp>
    </p:spTree>
    <p:extLst>
      <p:ext uri="{BB962C8B-B14F-4D97-AF65-F5344CB8AC3E}">
        <p14:creationId xmlns:p14="http://schemas.microsoft.com/office/powerpoint/2010/main" val="3167301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animBg="1" autoUpdateAnimBg="0"/>
      <p:bldP spid="203780" grpId="0" animBg="1" autoUpdateAnimBg="0"/>
      <p:bldP spid="203781" grpId="0" animBg="1" autoUpdateAnimBg="0"/>
      <p:bldP spid="203782" grpId="0" animBg="1"/>
      <p:bldP spid="203783" grpId="0" animBg="1"/>
      <p:bldP spid="203784" grpId="0" animBg="1"/>
      <p:bldP spid="203785" grpId="0"/>
      <p:bldP spid="203786" grpId="0"/>
      <p:bldP spid="2037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2572" r="12651"/>
          <a:stretch/>
        </p:blipFill>
        <p:spPr>
          <a:xfrm>
            <a:off x="1524000" y="0"/>
            <a:ext cx="9144000" cy="687517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6200000">
            <a:off x="1685365" y="2286000"/>
            <a:ext cx="3962400" cy="3048000"/>
          </a:xfrm>
          <a:prstGeom prst="rightArrow">
            <a:avLst/>
          </a:prstGeom>
          <a:solidFill>
            <a:srgbClr val="C7AF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8000">
                  <a:noFill/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INFLUENCIA</a:t>
            </a:r>
            <a:endParaRPr lang="es-US" sz="4400" b="1" dirty="0">
              <a:ln w="18000">
                <a:noFill/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6485965" y="2286000"/>
            <a:ext cx="3962400" cy="3048000"/>
          </a:xfrm>
          <a:prstGeom prst="rightArrow">
            <a:avLst/>
          </a:prstGeom>
          <a:solidFill>
            <a:srgbClr val="C7AF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8000">
                  <a:noFill/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LIDERAZGO</a:t>
            </a:r>
            <a:endParaRPr lang="es-US" sz="4400" b="1" dirty="0">
              <a:ln w="18000">
                <a:noFill/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19165" y="3657600"/>
            <a:ext cx="1524000" cy="228600"/>
          </a:xfrm>
          <a:prstGeom prst="roundRect">
            <a:avLst/>
          </a:prstGeom>
          <a:solidFill>
            <a:srgbClr val="C7AF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19165" y="4114800"/>
            <a:ext cx="1524000" cy="228600"/>
          </a:xfrm>
          <a:prstGeom prst="roundRect">
            <a:avLst/>
          </a:prstGeom>
          <a:solidFill>
            <a:srgbClr val="C7AF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457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El </a:t>
            </a:r>
            <a:r>
              <a:rPr lang="en-US" sz="4000" b="1" dirty="0" err="1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objetivo</a:t>
            </a:r>
            <a:r>
              <a:rPr lang="en-US" sz="4000" b="1" dirty="0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es</a:t>
            </a:r>
            <a:r>
              <a:rPr lang="en-US" sz="4000" b="1" dirty="0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4000" b="1" u="sng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AUMENTAR</a:t>
            </a:r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br>
              <a:rPr lang="en-US" sz="4000" b="1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en-US" sz="4000" b="1" dirty="0" err="1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su</a:t>
            </a:r>
            <a:r>
              <a:rPr lang="en-US" sz="4000" b="1" dirty="0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C7AF6A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influencia</a:t>
            </a:r>
            <a:endParaRPr lang="en-US" sz="4000" b="1" dirty="0">
              <a:ln w="11430"/>
              <a:solidFill>
                <a:srgbClr val="C7AF6A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</p:bldLst>
  </p:timing>
</p:sld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Preparacion de un tema">
  <a:themeElements>
    <a:clrScheme name="Preparacion de un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paracion de un tema">
      <a:majorFont>
        <a:latin typeface="Bernard MT Condense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CC0000"/>
          </a:solidFill>
          <a:prstDash val="solid"/>
          <a:round/>
          <a:headEnd type="none" w="med" len="med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CC0000"/>
          </a:solidFill>
          <a:prstDash val="solid"/>
          <a:round/>
          <a:headEnd type="none" w="med" len="med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paracion de un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Integ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1228</Words>
  <Application>Microsoft Office PowerPoint</Application>
  <PresentationFormat>Panorámica</PresentationFormat>
  <Paragraphs>147</Paragraphs>
  <Slides>38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29</vt:i4>
      </vt:variant>
      <vt:variant>
        <vt:lpstr>Tema</vt:lpstr>
      </vt:variant>
      <vt:variant>
        <vt:i4>19</vt:i4>
      </vt:variant>
      <vt:variant>
        <vt:lpstr>Títulos de diapositiva</vt:lpstr>
      </vt:variant>
      <vt:variant>
        <vt:i4>38</vt:i4>
      </vt:variant>
    </vt:vector>
  </HeadingPairs>
  <TitlesOfParts>
    <vt:vector size="86" baseType="lpstr">
      <vt:lpstr>Batang</vt:lpstr>
      <vt:lpstr>Abadi MT Condensed Extra Bold</vt:lpstr>
      <vt:lpstr>Agency FB</vt:lpstr>
      <vt:lpstr>Arial</vt:lpstr>
      <vt:lpstr>Arial Narrow</vt:lpstr>
      <vt:lpstr>Berlin Sans FB</vt:lpstr>
      <vt:lpstr>Bernard MT Condensed</vt:lpstr>
      <vt:lpstr>Britannic Bold</vt:lpstr>
      <vt:lpstr>Calibri</vt:lpstr>
      <vt:lpstr>Calibri Light</vt:lpstr>
      <vt:lpstr>Californian FB</vt:lpstr>
      <vt:lpstr>Cambria</vt:lpstr>
      <vt:lpstr>Cooper Black</vt:lpstr>
      <vt:lpstr>Futura XBlk BT</vt:lpstr>
      <vt:lpstr>Garamond</vt:lpstr>
      <vt:lpstr>Georgia</vt:lpstr>
      <vt:lpstr>Gill Sans</vt:lpstr>
      <vt:lpstr>Gill Sans MT</vt:lpstr>
      <vt:lpstr>Impact</vt:lpstr>
      <vt:lpstr>Lucida Sans</vt:lpstr>
      <vt:lpstr>Optima</vt:lpstr>
      <vt:lpstr>Tahoma</vt:lpstr>
      <vt:lpstr>Times New Roman</vt:lpstr>
      <vt:lpstr>Tw Cen MT</vt:lpstr>
      <vt:lpstr>Tw Cen MT Condensed</vt:lpstr>
      <vt:lpstr>Verdana</vt:lpstr>
      <vt:lpstr>Wingdings</vt:lpstr>
      <vt:lpstr>Wingdings 2</vt:lpstr>
      <vt:lpstr>Wingdings 3</vt:lpstr>
      <vt:lpstr>Tema de Office</vt:lpstr>
      <vt:lpstr>2_Edge</vt:lpstr>
      <vt:lpstr>2_Office Theme</vt:lpstr>
      <vt:lpstr>2_Tema de Office</vt:lpstr>
      <vt:lpstr>3_Tema de Office</vt:lpstr>
      <vt:lpstr>2_HDOfficeLightV0</vt:lpstr>
      <vt:lpstr>1_Civil</vt:lpstr>
      <vt:lpstr>2_LinenBook</vt:lpstr>
      <vt:lpstr>1_Tema de Office</vt:lpstr>
      <vt:lpstr>4_Tema de Office</vt:lpstr>
      <vt:lpstr>Office Theme</vt:lpstr>
      <vt:lpstr>1_Office Theme</vt:lpstr>
      <vt:lpstr>3_Office Theme</vt:lpstr>
      <vt:lpstr>4_Office Theme</vt:lpstr>
      <vt:lpstr>5_Office Theme</vt:lpstr>
      <vt:lpstr>5_Tema de Office</vt:lpstr>
      <vt:lpstr>6_Office Theme</vt:lpstr>
      <vt:lpstr>10_Preparacion de un tema</vt:lpstr>
      <vt:lpstr>Integral</vt:lpstr>
      <vt:lpstr>Presentación de PowerPoint</vt:lpstr>
      <vt:lpstr>Presentación de PowerPoint</vt:lpstr>
      <vt:lpstr>Presentación de PowerPoint</vt:lpstr>
      <vt:lpstr>La persona más difícil de dirigir siempre es usted mismo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Definiciones de Liderazgo</vt:lpstr>
      <vt:lpstr>Carácter</vt:lpstr>
      <vt:lpstr>Presentación de PowerPoint</vt:lpstr>
      <vt:lpstr>Definición de Carácter</vt:lpstr>
      <vt:lpstr>FORMACIÓN DE NUESTRO CARÁCTER </vt:lpstr>
      <vt:lpstr>Caracter</vt:lpstr>
      <vt:lpstr>Sea una persona de Carácter</vt:lpstr>
      <vt:lpstr>Ejemplos de Buen Carácter</vt:lpstr>
      <vt:lpstr>Presentación de PowerPoint</vt:lpstr>
      <vt:lpstr>Presentación de PowerPoint</vt:lpstr>
      <vt:lpstr>El Carácter abarca todo nuestro Ser</vt:lpstr>
      <vt:lpstr>Presentación de PowerPoint</vt:lpstr>
      <vt:lpstr>Presentación de PowerPoint</vt:lpstr>
      <vt:lpstr>Presentación de PowerPoint</vt:lpstr>
      <vt:lpstr>Presentación de PowerPoint</vt:lpstr>
      <vt:lpstr>¿cómo ser un éxito r.e.a.l.? </vt:lpstr>
      <vt:lpstr>actitud</vt:lpstr>
      <vt:lpstr>ACTITUD</vt:lpstr>
      <vt:lpstr>Presentación de PowerPoint</vt:lpstr>
      <vt:lpstr>Presentación de PowerPoint</vt:lpstr>
      <vt:lpstr>Presentación de PowerPoint</vt:lpstr>
      <vt:lpstr>Formando nuestro Carácter  Ser proactivo y no reactivo</vt:lpstr>
      <vt:lpstr>Valores</vt:lpstr>
      <vt:lpstr>Beneficios de los Valores</vt:lpstr>
      <vt:lpstr>Presentación de PowerPoint</vt:lpstr>
      <vt:lpstr>Presentación de PowerPoint</vt:lpstr>
      <vt:lpstr>Valores</vt:lpstr>
      <vt:lpstr>DECLARACION DE MISION EN BASE A VALORES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ÉTICA  PROFESIONAL</dc:title>
  <dc:creator>luis noya nemer</dc:creator>
  <cp:lastModifiedBy>Carlos Duran</cp:lastModifiedBy>
  <cp:revision>72</cp:revision>
  <dcterms:created xsi:type="dcterms:W3CDTF">2016-08-02T22:30:06Z</dcterms:created>
  <dcterms:modified xsi:type="dcterms:W3CDTF">2020-07-29T18:57:04Z</dcterms:modified>
</cp:coreProperties>
</file>