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9.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8" r:id="rId4"/>
    <p:sldMasterId id="2147483717" r:id="rId5"/>
    <p:sldMasterId id="2147483736" r:id="rId6"/>
    <p:sldMasterId id="2147483755" r:id="rId7"/>
    <p:sldMasterId id="2147483774" r:id="rId8"/>
    <p:sldMasterId id="2147483793" r:id="rId9"/>
    <p:sldMasterId id="2147483812" r:id="rId10"/>
  </p:sldMasterIdLst>
  <p:sldIdLst>
    <p:sldId id="257" r:id="rId11"/>
    <p:sldId id="292" r:id="rId12"/>
    <p:sldId id="262" r:id="rId13"/>
    <p:sldId id="263" r:id="rId14"/>
    <p:sldId id="258" r:id="rId15"/>
    <p:sldId id="280" r:id="rId16"/>
    <p:sldId id="259" r:id="rId17"/>
    <p:sldId id="260" r:id="rId18"/>
    <p:sldId id="261" r:id="rId19"/>
    <p:sldId id="264" r:id="rId20"/>
    <p:sldId id="265" r:id="rId21"/>
    <p:sldId id="266" r:id="rId22"/>
    <p:sldId id="267" r:id="rId23"/>
    <p:sldId id="268" r:id="rId24"/>
    <p:sldId id="269" r:id="rId25"/>
    <p:sldId id="270" r:id="rId26"/>
    <p:sldId id="271" r:id="rId27"/>
    <p:sldId id="272" r:id="rId28"/>
    <p:sldId id="274" r:id="rId29"/>
    <p:sldId id="273" r:id="rId30"/>
    <p:sldId id="283" r:id="rId31"/>
    <p:sldId id="284" r:id="rId32"/>
    <p:sldId id="281" r:id="rId33"/>
    <p:sldId id="286" r:id="rId34"/>
    <p:sldId id="287" r:id="rId35"/>
    <p:sldId id="291" r:id="rId36"/>
    <p:sldId id="288" r:id="rId37"/>
    <p:sldId id="289" r:id="rId38"/>
    <p:sldId id="290" r:id="rId39"/>
    <p:sldId id="276" r:id="rId40"/>
    <p:sldId id="278"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F6B"/>
    <a:srgbClr val="20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C8359C68-CA49-46E9-94F6-178AB1464F5E}" type="datetimeFigureOut">
              <a:rPr lang="es-CO" smtClean="0"/>
              <a:t>14/10/2020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38765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8359C68-CA49-46E9-94F6-178AB1464F5E}" type="datetimeFigureOut">
              <a:rPr lang="es-CO" smtClean="0"/>
              <a:t>14/10/2020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113283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36439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780271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31819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993378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537641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3288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0089649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703324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5269948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1726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8359C68-CA49-46E9-94F6-178AB1464F5E}" type="datetimeFigureOut">
              <a:rPr lang="es-CO" smtClean="0"/>
              <a:t>14/10/2020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1941311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637237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318624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843205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449404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6115640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7156558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318440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98054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86938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64123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523409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022848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547093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053741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2182191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015185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94438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456512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83821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446142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1469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146546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266757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32096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4424180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183321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123472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6758156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487333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9916928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634648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27818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9421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6201096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6915609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7912533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2387369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027691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771522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201476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65383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1503902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608822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1225663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6992112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039263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44645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8356046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70988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685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9429C3-E43B-4A4B-805A-2FA861EFF17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7636287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7E9ACC-9BBC-45BC-8007-5B851BD46AF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4976125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AE5004-7F51-494D-BC27-CA16C3CF889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094943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CAFCAD-C77E-4ABA-A834-5A98900A190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899669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390087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C1B394-67B0-4E04-9F9E-1117094E706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5283605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B9CD0A-6104-40A5-AFBC-E42E3D3D71E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1930509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190BC1-6FBA-4BFD-B8D2-E720DF8701FB}"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123566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00A293-9CF1-4B31-BE37-403D7F6EC58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718920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4A136B-C720-4B72-88B5-683D6A00C6D4}"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3729488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636280-DE24-43AB-9FA5-38FE5EA268B4}"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5021163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DD3F9C-4BEE-4F23-873F-205C6E8CDC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42015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6F7D31-9727-4A60-95C4-B78F0777EE2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270287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6C5D49-C539-4687-80EB-01E028DEEBB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4609445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1C6530-BE78-4658-94CA-27898BE83F6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9460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241544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531DCD7-CCBA-4FE4-A4DA-71707E1EB2C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556809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DEAFE7-3C15-425D-9B71-29D4E38A990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281813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ECF778-600E-4062-AD55-247D7B65E575}"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946439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B5069F-73AD-4B7C-B96C-DC1BD860C7C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85508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814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0098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8359C68-CA49-46E9-94F6-178AB1464F5E}" type="datetimeFigureOut">
              <a:rPr lang="es-CO" smtClean="0"/>
              <a:t>14/10/2020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125437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3074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77066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8589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7794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28793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43732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58061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77751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72027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3311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8359C68-CA49-46E9-94F6-178AB1464F5E}" type="datetimeFigureOut">
              <a:rPr lang="es-CO" smtClean="0"/>
              <a:t>14/10/2020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2869939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00065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19082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537606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12096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99180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35429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82767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586063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514546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7050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C8359C68-CA49-46E9-94F6-178AB1464F5E}" type="datetimeFigureOut">
              <a:rPr lang="es-CO" smtClean="0"/>
              <a:t>14/10/2020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1656322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69380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84340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431100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210239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44754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606098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248176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577499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16990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47309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C8359C68-CA49-46E9-94F6-178AB1464F5E}" type="datetimeFigureOut">
              <a:rPr lang="es-CO" smtClean="0"/>
              <a:t>14/10/2020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2706393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643207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106099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15158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394101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80036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447037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770904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926367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19405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5823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C8359C68-CA49-46E9-94F6-178AB1464F5E}" type="datetimeFigureOut">
              <a:rPr lang="es-CO" smtClean="0"/>
              <a:t>14/10/2020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3335618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74074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96536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11436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82781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69672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2234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118930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22452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728473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465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359C68-CA49-46E9-94F6-178AB1464F5E}" type="datetimeFigureOut">
              <a:rPr lang="es-CO" smtClean="0"/>
              <a:t>14/10/2020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1203496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80629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314281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30898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38708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669426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63318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700394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0486353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390340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23607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8359C68-CA49-46E9-94F6-178AB1464F5E}" type="datetimeFigureOut">
              <a:rPr lang="es-CO" smtClean="0"/>
              <a:t>14/10/2020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8123792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991845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276041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C22D42-2B1B-4995-BD41-949D4A90734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97563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197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10EC41-A5D7-45DB-AEEB-01D2FEF894D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81914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2A7AE-9491-4CFC-8016-E4C9612537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3590642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188D2-513F-4E74-B044-E05A0EC81E8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862261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E2109-692F-42CE-946B-11F2C837FF7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111225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320FE2-8763-4E27-90FA-220620C4C4D2}"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81860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5B658B-118A-45C3-A350-0894FF04752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48041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D04B7-74E3-4F80-AD20-6395692DE23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83996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8359C68-CA49-46E9-94F6-178AB1464F5E}" type="datetimeFigureOut">
              <a:rPr lang="es-CO" smtClean="0"/>
              <a:t>14/10/2020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E993CD4-DE53-4D3D-BB65-D98F51ED7A83}" type="slidenum">
              <a:rPr lang="es-CO" smtClean="0"/>
              <a:t>‹Nº›</a:t>
            </a:fld>
            <a:endParaRPr lang="es-CO"/>
          </a:p>
        </p:txBody>
      </p:sp>
    </p:spTree>
    <p:extLst>
      <p:ext uri="{BB962C8B-B14F-4D97-AF65-F5344CB8AC3E}">
        <p14:creationId xmlns:p14="http://schemas.microsoft.com/office/powerpoint/2010/main" val="22582254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23838A-6E2A-46BD-94AF-58294B258F6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5654778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54D16-CAC4-488F-8DED-61DA7232E4C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754438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B9FB1-636A-4C82-981C-64737973A4F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68895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A69D6-E6F6-4F04-95FC-1F1BD656C3B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10959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F2BB2-57F9-43B4-AA81-CFC962E596E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650020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11F7F9-9816-4A1A-8308-24160C3CB2A8}"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75434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F1F11-8655-4106-865A-24BD484A205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8361734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4D1D23-9A76-422F-9268-289D510005D1}"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4032679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81200"/>
            <a:ext cx="538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384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232CA58-CF83-4F94-B030-13350A6257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45732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9812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4114800"/>
            <a:ext cx="109728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E347D8-28B7-4E72-B0FC-4D104F4124D9}"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7005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19" Type="http://schemas.openxmlformats.org/officeDocument/2006/relationships/theme" Target="../theme/theme10.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theme" Target="../theme/theme7.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theme" Target="../theme/theme9.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59C68-CA49-46E9-94F6-178AB1464F5E}" type="datetimeFigureOut">
              <a:rPr lang="es-CO" smtClean="0"/>
              <a:t>14/10/2020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93CD4-DE53-4D3D-BB65-D98F51ED7A83}" type="slidenum">
              <a:rPr lang="es-CO" smtClean="0"/>
              <a:t>‹Nº›</a:t>
            </a:fld>
            <a:endParaRPr lang="es-CO"/>
          </a:p>
        </p:txBody>
      </p:sp>
    </p:spTree>
    <p:extLst>
      <p:ext uri="{BB962C8B-B14F-4D97-AF65-F5344CB8AC3E}">
        <p14:creationId xmlns:p14="http://schemas.microsoft.com/office/powerpoint/2010/main" val="189383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D5D156C7-A900-44C6-8C7A-60173CF510BF}"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282459659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4291383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5619762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2438095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182625008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10542751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402662859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166479109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AA0E1CCB-568D-4805-A0D3-BF9AA923E925}"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201216210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3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wiki/Imperio_brit%C3%A1nico" TargetMode="External"/><Relationship Id="rId2" Type="http://schemas.openxmlformats.org/officeDocument/2006/relationships/hyperlink" Target="https://es.wikipedia.org/wiki/Gestapo" TargetMode="External"/><Relationship Id="rId1" Type="http://schemas.openxmlformats.org/officeDocument/2006/relationships/slideLayout" Target="../slideLayouts/slideLayout1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6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140515" y="533472"/>
            <a:ext cx="10515600" cy="1325563"/>
          </a:xfrm>
        </p:spPr>
        <p:txBody>
          <a:bodyPr>
            <a:noAutofit/>
          </a:bodyPr>
          <a:lstStyle/>
          <a:p>
            <a:r>
              <a:rPr lang="es-CO" sz="5400" dirty="0">
                <a:solidFill>
                  <a:srgbClr val="235F6B"/>
                </a:solidFill>
                <a:latin typeface="Arial Black" panose="020B0A04020102020204" pitchFamily="34" charset="0"/>
                <a:cs typeface="Arial" panose="020B0604020202020204" pitchFamily="34" charset="0"/>
              </a:rPr>
              <a:t>Liderazgo y Oratoria </a:t>
            </a:r>
          </a:p>
        </p:txBody>
      </p:sp>
      <p:pic>
        <p:nvPicPr>
          <p:cNvPr id="9" name="Imagen 8"/>
          <p:cNvPicPr>
            <a:picLocks noChangeAspect="1"/>
          </p:cNvPicPr>
          <p:nvPr/>
        </p:nvPicPr>
        <p:blipFill>
          <a:blip r:embed="rId2"/>
          <a:stretch>
            <a:fillRect/>
          </a:stretch>
        </p:blipFill>
        <p:spPr>
          <a:xfrm>
            <a:off x="3771900" y="2228850"/>
            <a:ext cx="3966210" cy="4549140"/>
          </a:xfrm>
          <a:prstGeom prst="rect">
            <a:avLst/>
          </a:prstGeom>
        </p:spPr>
      </p:pic>
    </p:spTree>
    <p:extLst>
      <p:ext uri="{BB962C8B-B14F-4D97-AF65-F5344CB8AC3E}">
        <p14:creationId xmlns:p14="http://schemas.microsoft.com/office/powerpoint/2010/main" val="314145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omu1.jpg"/>
          <p:cNvPicPr>
            <a:picLocks noChangeAspect="1"/>
          </p:cNvPicPr>
          <p:nvPr/>
        </p:nvPicPr>
        <p:blipFill>
          <a:blip r:embed="rId2" cstate="print"/>
          <a:srcRect t="8843"/>
          <a:stretch>
            <a:fillRect/>
          </a:stretch>
        </p:blipFill>
        <p:spPr>
          <a:xfrm>
            <a:off x="5447945" y="2424314"/>
            <a:ext cx="5449813" cy="3545588"/>
          </a:xfrm>
          <a:prstGeom prst="rect">
            <a:avLst/>
          </a:prstGeom>
          <a:effectLst>
            <a:softEdge rad="635000"/>
          </a:effectLst>
        </p:spPr>
      </p:pic>
      <p:sp>
        <p:nvSpPr>
          <p:cNvPr id="164867" name="Rectangle 3"/>
          <p:cNvSpPr>
            <a:spLocks noGrp="1" noChangeArrowheads="1"/>
          </p:cNvSpPr>
          <p:nvPr>
            <p:ph type="body" sz="half" idx="1"/>
          </p:nvPr>
        </p:nvSpPr>
        <p:spPr>
          <a:xfrm>
            <a:off x="1019000" y="2297752"/>
            <a:ext cx="5832475" cy="4114800"/>
          </a:xfrm>
        </p:spPr>
        <p:txBody>
          <a:bodyPr/>
          <a:lstStyle/>
          <a:p>
            <a:pPr eaLnBrk="1" hangingPunct="1">
              <a:buClrTx/>
              <a:buFont typeface="Wingdings" panose="05000000000000000000" pitchFamily="2" charset="2"/>
              <a:buChar char="Ø"/>
              <a:defRPr/>
            </a:pPr>
            <a:r>
              <a:rPr lang="es-UY" sz="3600" b="1" dirty="0">
                <a:solidFill>
                  <a:schemeClr val="accent6">
                    <a:lumMod val="50000"/>
                  </a:schemeClr>
                </a:solidFill>
                <a:effectLst/>
              </a:rPr>
              <a:t>Informar</a:t>
            </a:r>
          </a:p>
          <a:p>
            <a:pPr eaLnBrk="1" hangingPunct="1">
              <a:buClrTx/>
              <a:buFont typeface="Wingdings" panose="05000000000000000000" pitchFamily="2" charset="2"/>
              <a:buChar char="Ø"/>
              <a:defRPr/>
            </a:pPr>
            <a:r>
              <a:rPr lang="es-UY" sz="3600" b="1" dirty="0">
                <a:solidFill>
                  <a:schemeClr val="accent6">
                    <a:lumMod val="50000"/>
                  </a:schemeClr>
                </a:solidFill>
                <a:effectLst/>
              </a:rPr>
              <a:t>Impresionar</a:t>
            </a:r>
          </a:p>
          <a:p>
            <a:pPr eaLnBrk="1" hangingPunct="1">
              <a:buClrTx/>
              <a:buFont typeface="Wingdings" panose="05000000000000000000" pitchFamily="2" charset="2"/>
              <a:buChar char="Ø"/>
              <a:defRPr/>
            </a:pPr>
            <a:r>
              <a:rPr lang="es-UY" sz="3600" b="1" dirty="0">
                <a:solidFill>
                  <a:schemeClr val="accent6">
                    <a:lumMod val="50000"/>
                  </a:schemeClr>
                </a:solidFill>
                <a:effectLst/>
              </a:rPr>
              <a:t>Convencer</a:t>
            </a:r>
          </a:p>
          <a:p>
            <a:pPr eaLnBrk="1" hangingPunct="1">
              <a:buClrTx/>
              <a:buFont typeface="Wingdings" panose="05000000000000000000" pitchFamily="2" charset="2"/>
              <a:buChar char="Ø"/>
              <a:defRPr/>
            </a:pPr>
            <a:r>
              <a:rPr lang="es-UY" sz="3600" b="1" dirty="0">
                <a:solidFill>
                  <a:schemeClr val="accent6">
                    <a:lumMod val="50000"/>
                  </a:schemeClr>
                </a:solidFill>
                <a:effectLst/>
              </a:rPr>
              <a:t>Entretener</a:t>
            </a:r>
          </a:p>
          <a:p>
            <a:pPr eaLnBrk="1" hangingPunct="1">
              <a:buClrTx/>
              <a:buFont typeface="Wingdings" panose="05000000000000000000" pitchFamily="2" charset="2"/>
              <a:buChar char="Ø"/>
              <a:defRPr/>
            </a:pPr>
            <a:r>
              <a:rPr lang="es-UY" sz="3600" b="1" dirty="0">
                <a:solidFill>
                  <a:schemeClr val="accent6">
                    <a:lumMod val="50000"/>
                  </a:schemeClr>
                </a:solidFill>
                <a:effectLst/>
              </a:rPr>
              <a:t>Motivar a la acción</a:t>
            </a:r>
            <a:endParaRPr lang="en-US" sz="3600" b="1" dirty="0">
              <a:solidFill>
                <a:schemeClr val="accent6">
                  <a:lumMod val="50000"/>
                </a:schemeClr>
              </a:solidFill>
              <a:effectLst/>
            </a:endParaRPr>
          </a:p>
        </p:txBody>
      </p:sp>
      <p:pic>
        <p:nvPicPr>
          <p:cNvPr id="6" name="5 Imagen" descr="c4.jpg"/>
          <p:cNvPicPr>
            <a:picLocks noChangeAspect="1"/>
          </p:cNvPicPr>
          <p:nvPr/>
        </p:nvPicPr>
        <p:blipFill>
          <a:blip r:embed="rId3" cstate="print"/>
          <a:srcRect l="31614" t="11777" b="19241"/>
          <a:stretch>
            <a:fillRect/>
          </a:stretch>
        </p:blipFill>
        <p:spPr>
          <a:xfrm>
            <a:off x="8688288" y="18864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7" name="6 Rectángulo"/>
          <p:cNvSpPr/>
          <p:nvPr/>
        </p:nvSpPr>
        <p:spPr>
          <a:xfrm>
            <a:off x="2271434" y="404664"/>
            <a:ext cx="6353022" cy="1569660"/>
          </a:xfrm>
          <a:prstGeom prst="rect">
            <a:avLst/>
          </a:prstGeom>
          <a:noFill/>
        </p:spPr>
        <p:txBody>
          <a:bodyPr wrap="none">
            <a:spAutoFit/>
          </a:bodyPr>
          <a:lstStyle/>
          <a:p>
            <a:pPr algn="ctr" fontAlgn="base">
              <a:spcBef>
                <a:spcPct val="0"/>
              </a:spcBef>
              <a:spcAft>
                <a:spcPct val="0"/>
              </a:spcAft>
              <a:defRPr/>
            </a:pPr>
            <a:r>
              <a:rPr lang="es-UY" sz="4800" b="1" dirty="0">
                <a:ln w="17780" cmpd="sng">
                  <a:solidFill>
                    <a:srgbClr val="FFFFFF"/>
                  </a:solidFill>
                  <a:prstDash val="solid"/>
                  <a:miter lim="800000"/>
                </a:ln>
                <a:solidFill>
                  <a:srgbClr val="00101A"/>
                </a:solidFill>
                <a:effectLst>
                  <a:outerShdw blurRad="38100" dist="38100" dir="2700000" algn="tl">
                    <a:srgbClr val="000000">
                      <a:alpha val="43137"/>
                    </a:srgbClr>
                  </a:outerShdw>
                </a:effectLst>
              </a:rPr>
              <a:t>Posibles propósitos </a:t>
            </a:r>
          </a:p>
          <a:p>
            <a:pPr algn="ctr" fontAlgn="base">
              <a:spcBef>
                <a:spcPct val="0"/>
              </a:spcBef>
              <a:spcAft>
                <a:spcPct val="0"/>
              </a:spcAft>
              <a:defRPr/>
            </a:pPr>
            <a:r>
              <a:rPr lang="es-UY" sz="4800" b="1" dirty="0">
                <a:ln w="17780" cmpd="sng">
                  <a:solidFill>
                    <a:srgbClr val="FFFFFF"/>
                  </a:solidFill>
                  <a:prstDash val="solid"/>
                  <a:miter lim="800000"/>
                </a:ln>
                <a:solidFill>
                  <a:srgbClr val="00101A"/>
                </a:solidFill>
                <a:effectLst>
                  <a:outerShdw blurRad="38100" dist="38100" dir="2700000" algn="tl">
                    <a:srgbClr val="000000">
                      <a:alpha val="43137"/>
                    </a:srgbClr>
                  </a:outerShdw>
                </a:effectLst>
              </a:rPr>
              <a:t>en la Oratoria</a:t>
            </a:r>
            <a:endParaRPr lang="es-ES" sz="4800" b="1" dirty="0">
              <a:ln w="17780" cmpd="sng">
                <a:solidFill>
                  <a:srgbClr val="FFFFFF"/>
                </a:solidFill>
                <a:prstDash val="solid"/>
                <a:miter lim="800000"/>
              </a:ln>
              <a:solidFill>
                <a:srgbClr val="00101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105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74825" y="549275"/>
            <a:ext cx="8229600" cy="1371600"/>
          </a:xfrm>
        </p:spPr>
        <p:txBody>
          <a:bodyPr/>
          <a:lstStyle/>
          <a:p>
            <a:pPr eaLnBrk="1" hangingPunct="1"/>
            <a:r>
              <a:rPr lang="es-UY" altLang="es-CO" sz="4000" b="1" u="sng">
                <a:solidFill>
                  <a:schemeClr val="tx1"/>
                </a:solidFill>
                <a:effectLst/>
              </a:rPr>
              <a:t>Tres Componentes</a:t>
            </a:r>
            <a:br>
              <a:rPr lang="es-UY" altLang="es-CO" sz="4000" b="1" u="sng">
                <a:solidFill>
                  <a:schemeClr val="tx1"/>
                </a:solidFill>
                <a:effectLst/>
              </a:rPr>
            </a:br>
            <a:r>
              <a:rPr lang="es-UY" altLang="es-CO" sz="4000" b="1" u="sng">
                <a:solidFill>
                  <a:schemeClr val="tx1"/>
                </a:solidFill>
                <a:effectLst/>
              </a:rPr>
              <a:t> a la  manera de Dios</a:t>
            </a:r>
            <a:endParaRPr lang="en-US" altLang="es-CO" sz="4000" b="1" u="sng">
              <a:solidFill>
                <a:schemeClr val="tx1"/>
              </a:solidFill>
              <a:effectLst/>
            </a:endParaRPr>
          </a:p>
        </p:txBody>
      </p:sp>
      <p:sp>
        <p:nvSpPr>
          <p:cNvPr id="28675" name="Rectangle 3"/>
          <p:cNvSpPr>
            <a:spLocks noGrp="1" noChangeArrowheads="1"/>
          </p:cNvSpPr>
          <p:nvPr>
            <p:ph type="body" idx="1"/>
          </p:nvPr>
        </p:nvSpPr>
        <p:spPr>
          <a:xfrm>
            <a:off x="5375275" y="2492375"/>
            <a:ext cx="5041900" cy="4032250"/>
          </a:xfrm>
        </p:spPr>
        <p:txBody>
          <a:bodyPr/>
          <a:lstStyle/>
          <a:p>
            <a:pPr algn="ctr" eaLnBrk="1" hangingPunct="1">
              <a:buClr>
                <a:srgbClr val="00101A"/>
              </a:buClr>
              <a:buFont typeface="Wingdings" panose="05000000000000000000" pitchFamily="2" charset="2"/>
              <a:buChar char="Ø"/>
            </a:pPr>
            <a:r>
              <a:rPr lang="es-UY" altLang="es-CO" b="1">
                <a:effectLst/>
              </a:rPr>
              <a:t>El Mensajero</a:t>
            </a:r>
          </a:p>
          <a:p>
            <a:pPr algn="ctr" eaLnBrk="1" hangingPunct="1">
              <a:buClr>
                <a:srgbClr val="00101A"/>
              </a:buClr>
              <a:buFont typeface="Wingdings" panose="05000000000000000000" pitchFamily="2" charset="2"/>
              <a:buChar char="Ø"/>
            </a:pPr>
            <a:endParaRPr lang="es-UY" altLang="es-CO" b="1">
              <a:effectLst/>
            </a:endParaRPr>
          </a:p>
          <a:p>
            <a:pPr algn="ctr" eaLnBrk="1" hangingPunct="1">
              <a:buClr>
                <a:srgbClr val="00101A"/>
              </a:buClr>
              <a:buFont typeface="Wingdings" panose="05000000000000000000" pitchFamily="2" charset="2"/>
              <a:buChar char="Ø"/>
            </a:pPr>
            <a:r>
              <a:rPr lang="es-UY" altLang="es-CO" b="1">
                <a:effectLst/>
              </a:rPr>
              <a:t>El Mensaje</a:t>
            </a:r>
          </a:p>
          <a:p>
            <a:pPr algn="ctr" eaLnBrk="1" hangingPunct="1">
              <a:buClr>
                <a:srgbClr val="00101A"/>
              </a:buClr>
              <a:buFont typeface="Wingdings" panose="05000000000000000000" pitchFamily="2" charset="2"/>
              <a:buChar char="Ø"/>
            </a:pPr>
            <a:endParaRPr lang="es-UY" altLang="es-CO" b="1">
              <a:effectLst/>
            </a:endParaRPr>
          </a:p>
          <a:p>
            <a:pPr algn="ctr" eaLnBrk="1" hangingPunct="1">
              <a:buClr>
                <a:srgbClr val="00101A"/>
              </a:buClr>
              <a:buFont typeface="Wingdings" panose="05000000000000000000" pitchFamily="2" charset="2"/>
              <a:buChar char="Ø"/>
            </a:pPr>
            <a:r>
              <a:rPr lang="es-UY" altLang="es-CO" b="1">
                <a:effectLst/>
              </a:rPr>
              <a:t>El Método</a:t>
            </a:r>
            <a:endParaRPr lang="en-US" altLang="es-CO" b="1">
              <a:effectLst/>
            </a:endParaRPr>
          </a:p>
        </p:txBody>
      </p:sp>
      <p:pic>
        <p:nvPicPr>
          <p:cNvPr id="4" name="3 Imagen" descr="c4.jpg"/>
          <p:cNvPicPr>
            <a:picLocks noChangeAspect="1"/>
          </p:cNvPicPr>
          <p:nvPr/>
        </p:nvPicPr>
        <p:blipFill>
          <a:blip r:embed="rId2"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pic>
        <p:nvPicPr>
          <p:cNvPr id="6" name="5 Imagen" descr="creación 1.jpg"/>
          <p:cNvPicPr>
            <a:picLocks noChangeAspect="1"/>
          </p:cNvPicPr>
          <p:nvPr/>
        </p:nvPicPr>
        <p:blipFill>
          <a:blip r:embed="rId3" cstate="print"/>
          <a:stretch>
            <a:fillRect/>
          </a:stretch>
        </p:blipFill>
        <p:spPr>
          <a:xfrm>
            <a:off x="1524000" y="1412776"/>
            <a:ext cx="5292080" cy="5359068"/>
          </a:xfrm>
          <a:prstGeom prst="rect">
            <a:avLst/>
          </a:prstGeom>
          <a:effectLst>
            <a:softEdge rad="635000"/>
          </a:effectLst>
        </p:spPr>
      </p:pic>
    </p:spTree>
    <p:extLst>
      <p:ext uri="{BB962C8B-B14F-4D97-AF65-F5344CB8AC3E}">
        <p14:creationId xmlns:p14="http://schemas.microsoft.com/office/powerpoint/2010/main" val="12783956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comu.jpg"/>
          <p:cNvPicPr>
            <a:picLocks noChangeAspect="1"/>
          </p:cNvPicPr>
          <p:nvPr/>
        </p:nvPicPr>
        <p:blipFill>
          <a:blip r:embed="rId2" cstate="print">
            <a:lum bright="40000" contrast="30000"/>
          </a:blip>
          <a:srcRect t="18386"/>
          <a:stretch>
            <a:fillRect/>
          </a:stretch>
        </p:blipFill>
        <p:spPr>
          <a:xfrm rot="5400000">
            <a:off x="5551376" y="1741376"/>
            <a:ext cx="1844824" cy="8388424"/>
          </a:xfrm>
          <a:prstGeom prst="rect">
            <a:avLst/>
          </a:prstGeom>
          <a:effectLst>
            <a:softEdge rad="635000"/>
          </a:effectLst>
        </p:spPr>
      </p:pic>
      <p:pic>
        <p:nvPicPr>
          <p:cNvPr id="12" name="11 Imagen" descr="comu.jpg"/>
          <p:cNvPicPr>
            <a:picLocks noChangeAspect="1"/>
          </p:cNvPicPr>
          <p:nvPr/>
        </p:nvPicPr>
        <p:blipFill>
          <a:blip r:embed="rId2" cstate="print">
            <a:lum bright="40000" contrast="30000"/>
          </a:blip>
          <a:srcRect t="18386"/>
          <a:stretch>
            <a:fillRect/>
          </a:stretch>
        </p:blipFill>
        <p:spPr>
          <a:xfrm>
            <a:off x="1524000" y="0"/>
            <a:ext cx="1835696" cy="6910128"/>
          </a:xfrm>
          <a:prstGeom prst="rect">
            <a:avLst/>
          </a:prstGeom>
          <a:effectLst>
            <a:softEdge rad="635000"/>
          </a:effectLst>
        </p:spPr>
      </p:pic>
      <p:pic>
        <p:nvPicPr>
          <p:cNvPr id="6" name="5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112642" name="Rectangle 2"/>
          <p:cNvSpPr>
            <a:spLocks noGrp="1" noChangeArrowheads="1"/>
          </p:cNvSpPr>
          <p:nvPr>
            <p:ph type="title"/>
          </p:nvPr>
        </p:nvSpPr>
        <p:spPr>
          <a:xfrm>
            <a:off x="1524000" y="260350"/>
            <a:ext cx="8820150" cy="1557338"/>
          </a:xfrm>
        </p:spPr>
        <p:txBody>
          <a:bodyPr/>
          <a:lstStyle/>
          <a:p>
            <a:pPr eaLnBrk="1" hangingPunct="1">
              <a:defRPr/>
            </a:pPr>
            <a:r>
              <a:rPr lang="es-UY" sz="5400" dirty="0"/>
              <a:t>D</a:t>
            </a:r>
            <a:r>
              <a:rPr lang="es-UY" dirty="0"/>
              <a:t>inámica de la </a:t>
            </a:r>
            <a:r>
              <a:rPr lang="es-UY" sz="6000" dirty="0"/>
              <a:t>C</a:t>
            </a:r>
            <a:r>
              <a:rPr lang="es-UY" dirty="0"/>
              <a:t>omunicación y </a:t>
            </a:r>
            <a:br>
              <a:rPr lang="es-UY" dirty="0"/>
            </a:br>
            <a:r>
              <a:rPr lang="es-UY" dirty="0"/>
              <a:t>la  Oratoria</a:t>
            </a:r>
            <a:endParaRPr lang="en-US" dirty="0"/>
          </a:p>
        </p:txBody>
      </p:sp>
      <p:grpSp>
        <p:nvGrpSpPr>
          <p:cNvPr id="29702" name="9 Grupo"/>
          <p:cNvGrpSpPr>
            <a:grpSpLocks/>
          </p:cNvGrpSpPr>
          <p:nvPr/>
        </p:nvGrpSpPr>
        <p:grpSpPr bwMode="auto">
          <a:xfrm>
            <a:off x="3432175" y="1844676"/>
            <a:ext cx="5360988" cy="2087563"/>
            <a:chOff x="1763688" y="2133675"/>
            <a:chExt cx="5361358" cy="2087414"/>
          </a:xfrm>
        </p:grpSpPr>
        <p:sp>
          <p:nvSpPr>
            <p:cNvPr id="17411" name="Oval 3"/>
            <p:cNvSpPr>
              <a:spLocks noChangeArrowheads="1"/>
            </p:cNvSpPr>
            <p:nvPr/>
          </p:nvSpPr>
          <p:spPr bwMode="auto">
            <a:xfrm>
              <a:off x="1763688" y="2133675"/>
              <a:ext cx="2208365" cy="2087414"/>
            </a:xfrm>
            <a:prstGeom prst="ellipse">
              <a:avLst/>
            </a:prstGeom>
            <a:solidFill>
              <a:schemeClr val="accent4">
                <a:lumMod val="50000"/>
              </a:schemeClr>
            </a:solidFill>
            <a:ln w="9525">
              <a:solidFill>
                <a:schemeClr val="tx1"/>
              </a:solidFill>
              <a:round/>
              <a:headEnd/>
              <a:tailEnd/>
            </a:ln>
          </p:spPr>
          <p:txBody>
            <a:bodyPr wrap="none" anchor="ctr"/>
            <a:lstStyle/>
            <a:p>
              <a:pPr algn="ctr" fontAlgn="base">
                <a:spcBef>
                  <a:spcPct val="0"/>
                </a:spcBef>
                <a:spcAft>
                  <a:spcPct val="0"/>
                </a:spcAft>
                <a:defRPr/>
              </a:pPr>
              <a:r>
                <a:rPr lang="es-UY" sz="2100" b="1" dirty="0">
                  <a:solidFill>
                    <a:srgbClr val="FFCC00"/>
                  </a:solidFill>
                  <a:latin typeface="Times New Roman" pitchFamily="18" charset="0"/>
                </a:rPr>
                <a:t>Mensajero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17412" name="AutoShape 4"/>
            <p:cNvSpPr>
              <a:spLocks noChangeArrowheads="1"/>
            </p:cNvSpPr>
            <p:nvPr/>
          </p:nvSpPr>
          <p:spPr bwMode="auto">
            <a:xfrm>
              <a:off x="3238578" y="2687673"/>
              <a:ext cx="1946409" cy="906397"/>
            </a:xfrm>
            <a:prstGeom prst="flowChartProcess">
              <a:avLst/>
            </a:prstGeom>
            <a:solidFill>
              <a:schemeClr val="accent4">
                <a:lumMod val="5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Mensaje</a:t>
              </a:r>
              <a:endParaRPr lang="en-US" sz="2000" b="1" dirty="0">
                <a:solidFill>
                  <a:srgbClr val="FFCC00"/>
                </a:solidFill>
                <a:latin typeface="Times New Roman" pitchFamily="18" charset="0"/>
              </a:endParaRPr>
            </a:p>
          </p:txBody>
        </p:sp>
        <p:sp>
          <p:nvSpPr>
            <p:cNvPr id="17413" name="AutoShape 6"/>
            <p:cNvSpPr>
              <a:spLocks noChangeArrowheads="1"/>
            </p:cNvSpPr>
            <p:nvPr/>
          </p:nvSpPr>
          <p:spPr bwMode="auto">
            <a:xfrm>
              <a:off x="4788085" y="2708309"/>
              <a:ext cx="2336961" cy="819092"/>
            </a:xfrm>
            <a:prstGeom prst="rightArrow">
              <a:avLst>
                <a:gd name="adj1" fmla="val 50000"/>
                <a:gd name="adj2" fmla="val 66565"/>
              </a:avLst>
            </a:prstGeom>
            <a:solidFill>
              <a:schemeClr val="accent4">
                <a:lumMod val="5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Método</a:t>
              </a:r>
              <a:endParaRPr lang="en-US" sz="2000" b="1" dirty="0">
                <a:solidFill>
                  <a:srgbClr val="FFCC00"/>
                </a:solidFill>
                <a:latin typeface="Times New Roman" pitchFamily="18" charset="0"/>
              </a:endParaRPr>
            </a:p>
          </p:txBody>
        </p:sp>
      </p:grpSp>
      <p:grpSp>
        <p:nvGrpSpPr>
          <p:cNvPr id="29703" name="10 Grupo"/>
          <p:cNvGrpSpPr>
            <a:grpSpLocks/>
          </p:cNvGrpSpPr>
          <p:nvPr/>
        </p:nvGrpSpPr>
        <p:grpSpPr bwMode="auto">
          <a:xfrm>
            <a:off x="3432176" y="4437064"/>
            <a:ext cx="5616576" cy="2016125"/>
            <a:chOff x="2123728" y="4365104"/>
            <a:chExt cx="4321175" cy="1655763"/>
          </a:xfrm>
        </p:grpSpPr>
        <p:sp>
          <p:nvSpPr>
            <p:cNvPr id="29704" name="Oval 3"/>
            <p:cNvSpPr>
              <a:spLocks noChangeArrowheads="1"/>
            </p:cNvSpPr>
            <p:nvPr/>
          </p:nvSpPr>
          <p:spPr bwMode="auto">
            <a:xfrm>
              <a:off x="2123728" y="4365104"/>
              <a:ext cx="1560513" cy="1655763"/>
            </a:xfrm>
            <a:prstGeom prst="ellipse">
              <a:avLst/>
            </a:prstGeom>
            <a:solidFill>
              <a:srgbClr val="800000"/>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fontAlgn="base">
                <a:spcBef>
                  <a:spcPct val="0"/>
                </a:spcBef>
                <a:spcAft>
                  <a:spcPct val="0"/>
                </a:spcAft>
                <a:buClrTx/>
                <a:buSzTx/>
                <a:buFontTx/>
                <a:buNone/>
              </a:pPr>
              <a:r>
                <a:rPr lang="es-UY" altLang="es-CO" sz="2000" b="1" dirty="0" err="1">
                  <a:solidFill>
                    <a:srgbClr val="FFCC00"/>
                  </a:solidFill>
                  <a:latin typeface="Times New Roman" panose="02020603050405020304" pitchFamily="18" charset="0"/>
                </a:rPr>
                <a:t>Ethos</a:t>
              </a:r>
              <a:r>
                <a:rPr lang="es-UY" altLang="es-CO" sz="1800" dirty="0">
                  <a:solidFill>
                    <a:srgbClr val="003366"/>
                  </a:solidFill>
                  <a:latin typeface="Times New Roman" panose="02020603050405020304" pitchFamily="18" charset="0"/>
                </a:rPr>
                <a:t>	</a:t>
              </a:r>
              <a:endParaRPr lang="en-US" altLang="es-CO" sz="1800" dirty="0">
                <a:solidFill>
                  <a:srgbClr val="003366"/>
                </a:solidFill>
                <a:latin typeface="Times New Roman" panose="02020603050405020304" pitchFamily="18" charset="0"/>
              </a:endParaRPr>
            </a:p>
          </p:txBody>
        </p:sp>
        <p:sp>
          <p:nvSpPr>
            <p:cNvPr id="29705" name="AutoShape 4"/>
            <p:cNvSpPr>
              <a:spLocks noChangeArrowheads="1"/>
            </p:cNvSpPr>
            <p:nvPr/>
          </p:nvSpPr>
          <p:spPr bwMode="auto">
            <a:xfrm>
              <a:off x="3276253" y="4868342"/>
              <a:ext cx="1655763" cy="720725"/>
            </a:xfrm>
            <a:prstGeom prst="flowChartProcess">
              <a:avLst/>
            </a:prstGeom>
            <a:solidFill>
              <a:srgbClr val="8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fontAlgn="base">
                <a:spcBef>
                  <a:spcPct val="0"/>
                </a:spcBef>
                <a:spcAft>
                  <a:spcPct val="0"/>
                </a:spcAft>
                <a:buClrTx/>
                <a:buSzTx/>
                <a:buFontTx/>
                <a:buNone/>
              </a:pPr>
              <a:r>
                <a:rPr lang="es-UY" altLang="es-CO" sz="2000" b="1">
                  <a:solidFill>
                    <a:srgbClr val="FFCC00"/>
                  </a:solidFill>
                  <a:latin typeface="Times New Roman" panose="02020603050405020304" pitchFamily="18" charset="0"/>
                </a:rPr>
                <a:t>Logos</a:t>
              </a:r>
              <a:endParaRPr lang="en-US" altLang="es-CO" sz="2000" b="1">
                <a:solidFill>
                  <a:srgbClr val="FFCC00"/>
                </a:solidFill>
                <a:latin typeface="Times New Roman" panose="02020603050405020304" pitchFamily="18" charset="0"/>
              </a:endParaRPr>
            </a:p>
          </p:txBody>
        </p:sp>
        <p:sp>
          <p:nvSpPr>
            <p:cNvPr id="29706" name="AutoShape 5"/>
            <p:cNvSpPr>
              <a:spLocks noChangeArrowheads="1"/>
            </p:cNvSpPr>
            <p:nvPr/>
          </p:nvSpPr>
          <p:spPr bwMode="auto">
            <a:xfrm>
              <a:off x="4716116" y="4939779"/>
              <a:ext cx="1728787" cy="649288"/>
            </a:xfrm>
            <a:prstGeom prst="rightArrow">
              <a:avLst>
                <a:gd name="adj1" fmla="val 50000"/>
                <a:gd name="adj2" fmla="val 66565"/>
              </a:avLst>
            </a:prstGeom>
            <a:solidFill>
              <a:srgbClr val="8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fontAlgn="base">
                <a:spcBef>
                  <a:spcPct val="0"/>
                </a:spcBef>
                <a:spcAft>
                  <a:spcPct val="0"/>
                </a:spcAft>
                <a:buClrTx/>
                <a:buSzTx/>
                <a:buFontTx/>
                <a:buNone/>
              </a:pPr>
              <a:r>
                <a:rPr lang="es-UY" altLang="es-CO" sz="2000" b="1">
                  <a:solidFill>
                    <a:srgbClr val="FFCC00"/>
                  </a:solidFill>
                  <a:latin typeface="Times New Roman" panose="02020603050405020304" pitchFamily="18" charset="0"/>
                </a:rPr>
                <a:t>Pathos</a:t>
              </a:r>
              <a:endParaRPr lang="en-US" altLang="es-CO" sz="2000" b="1">
                <a:solidFill>
                  <a:srgbClr val="FFCC00"/>
                </a:solidFill>
                <a:latin typeface="Times New Roman" panose="02020603050405020304" pitchFamily="18" charset="0"/>
              </a:endParaRPr>
            </a:p>
          </p:txBody>
        </p:sp>
      </p:grpSp>
    </p:spTree>
    <p:extLst>
      <p:ext uri="{BB962C8B-B14F-4D97-AF65-F5344CB8AC3E}">
        <p14:creationId xmlns:p14="http://schemas.microsoft.com/office/powerpoint/2010/main" val="32130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4.jpg"/>
          <p:cNvPicPr>
            <a:picLocks noChangeAspect="1"/>
          </p:cNvPicPr>
          <p:nvPr/>
        </p:nvPicPr>
        <p:blipFill>
          <a:blip r:embed="rId2"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pic>
        <p:nvPicPr>
          <p:cNvPr id="5" name="4 Imagen" descr="c4.jpg"/>
          <p:cNvPicPr>
            <a:picLocks noChangeAspect="1"/>
          </p:cNvPicPr>
          <p:nvPr/>
        </p:nvPicPr>
        <p:blipFill>
          <a:blip r:embed="rId2" cstate="print"/>
          <a:srcRect l="29830"/>
          <a:stretch>
            <a:fillRect/>
          </a:stretch>
        </p:blipFill>
        <p:spPr>
          <a:xfrm flipH="1">
            <a:off x="1524000" y="908720"/>
            <a:ext cx="4644008" cy="5949280"/>
          </a:xfrm>
          <a:prstGeom prst="rect">
            <a:avLst/>
          </a:prstGeom>
          <a:effectLst>
            <a:softEdge rad="635000"/>
          </a:effectLst>
        </p:spPr>
      </p:pic>
      <p:sp>
        <p:nvSpPr>
          <p:cNvPr id="105475" name="Rectangle 3"/>
          <p:cNvSpPr>
            <a:spLocks noGrp="1" noChangeArrowheads="1"/>
          </p:cNvSpPr>
          <p:nvPr>
            <p:ph type="body" idx="1"/>
          </p:nvPr>
        </p:nvSpPr>
        <p:spPr>
          <a:xfrm>
            <a:off x="5375275" y="1628775"/>
            <a:ext cx="4787900" cy="4248150"/>
          </a:xfrm>
        </p:spPr>
        <p:txBody>
          <a:bodyPr/>
          <a:lstStyle/>
          <a:p>
            <a:pPr algn="r" eaLnBrk="1" hangingPunct="1">
              <a:buFont typeface="Wingdings" panose="05000000000000000000" pitchFamily="2" charset="2"/>
              <a:buNone/>
              <a:defRPr/>
            </a:pPr>
            <a:r>
              <a:rPr lang="es-UY" b="1" dirty="0"/>
              <a:t> </a:t>
            </a:r>
            <a:r>
              <a:rPr lang="es-UY" sz="2800" b="1" dirty="0">
                <a:effectLst/>
              </a:rPr>
              <a:t>“Los cristianos tenemos que encarnar las buenas nuevas antes de compartir  las buenas nuevas. Las palabras del Evangelio tienen que ser primero encarnadas antes que sean verbalizadas”</a:t>
            </a:r>
          </a:p>
          <a:p>
            <a:pPr algn="r" eaLnBrk="1" hangingPunct="1">
              <a:buFont typeface="Wingdings" panose="05000000000000000000" pitchFamily="2" charset="2"/>
              <a:buNone/>
              <a:defRPr/>
            </a:pPr>
            <a:r>
              <a:rPr lang="es-UY" sz="2800" b="1" dirty="0">
                <a:effectLst/>
              </a:rPr>
              <a:t>(</a:t>
            </a:r>
            <a:r>
              <a:rPr lang="es-UY" sz="2800" b="1" dirty="0" err="1">
                <a:effectLst/>
              </a:rPr>
              <a:t>Joe</a:t>
            </a:r>
            <a:r>
              <a:rPr lang="es-UY" sz="2800" b="1" dirty="0">
                <a:effectLst/>
              </a:rPr>
              <a:t> </a:t>
            </a:r>
            <a:r>
              <a:rPr lang="es-UY" sz="2800" b="1" dirty="0" err="1">
                <a:effectLst/>
              </a:rPr>
              <a:t>Aldrich</a:t>
            </a:r>
            <a:r>
              <a:rPr lang="es-UY" b="1" dirty="0">
                <a:effectLst/>
              </a:rPr>
              <a:t>)</a:t>
            </a:r>
            <a:endParaRPr lang="en-US" b="1" dirty="0">
              <a:effectLst/>
            </a:endParaRPr>
          </a:p>
        </p:txBody>
      </p:sp>
      <p:sp>
        <p:nvSpPr>
          <p:cNvPr id="6" name="5 Rectángulo"/>
          <p:cNvSpPr/>
          <p:nvPr/>
        </p:nvSpPr>
        <p:spPr>
          <a:xfrm>
            <a:off x="1775520" y="260649"/>
            <a:ext cx="7717176"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UY" sz="48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E</a:t>
            </a:r>
            <a:r>
              <a:rPr lang="es-UY" sz="4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l </a:t>
            </a:r>
            <a:r>
              <a:rPr lang="es-UY" sz="48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M</a:t>
            </a:r>
            <a:r>
              <a:rPr lang="es-UY" sz="4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ensajero es el </a:t>
            </a:r>
            <a:r>
              <a:rPr lang="es-UY" sz="48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M</a:t>
            </a:r>
            <a:r>
              <a:rPr lang="es-UY" sz="4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rPr>
              <a:t>ensaje</a:t>
            </a:r>
            <a:endParaRPr lang="es-ES" sz="4000" b="1" spc="50"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0892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omu5.jpg"/>
          <p:cNvPicPr>
            <a:picLocks noChangeAspect="1"/>
          </p:cNvPicPr>
          <p:nvPr/>
        </p:nvPicPr>
        <p:blipFill>
          <a:blip r:embed="rId2" cstate="print"/>
          <a:srcRect t="9219" b="14656"/>
          <a:stretch>
            <a:fillRect/>
          </a:stretch>
        </p:blipFill>
        <p:spPr>
          <a:xfrm>
            <a:off x="1775520" y="1700808"/>
            <a:ext cx="4716016" cy="4824536"/>
          </a:xfrm>
          <a:prstGeom prst="rect">
            <a:avLst/>
          </a:prstGeom>
          <a:effectLst>
            <a:softEdge rad="635000"/>
          </a:effectLst>
        </p:spPr>
      </p:pic>
      <p:sp>
        <p:nvSpPr>
          <p:cNvPr id="33795" name="Rectangle 4"/>
          <p:cNvSpPr>
            <a:spLocks noGrp="1" noChangeArrowheads="1"/>
          </p:cNvSpPr>
          <p:nvPr>
            <p:ph type="body" sz="half" idx="1"/>
          </p:nvPr>
        </p:nvSpPr>
        <p:spPr>
          <a:xfrm>
            <a:off x="5087938" y="1916113"/>
            <a:ext cx="5148262" cy="3384550"/>
          </a:xfrm>
        </p:spPr>
        <p:txBody>
          <a:bodyPr/>
          <a:lstStyle/>
          <a:p>
            <a:pPr algn="r" eaLnBrk="1" hangingPunct="1">
              <a:buFont typeface="Wingdings" panose="05000000000000000000" pitchFamily="2" charset="2"/>
              <a:buNone/>
            </a:pPr>
            <a:r>
              <a:rPr lang="es-UY" altLang="es-CO" sz="3600" b="1">
                <a:solidFill>
                  <a:srgbClr val="162B42"/>
                </a:solidFill>
                <a:effectLst/>
              </a:rPr>
              <a:t>Si para el mensajero</a:t>
            </a:r>
          </a:p>
          <a:p>
            <a:pPr algn="r" eaLnBrk="1" hangingPunct="1">
              <a:buFont typeface="Wingdings" panose="05000000000000000000" pitchFamily="2" charset="2"/>
              <a:buNone/>
            </a:pPr>
            <a:r>
              <a:rPr lang="es-UY" altLang="es-CO" sz="3600" b="1">
                <a:solidFill>
                  <a:srgbClr val="162B42"/>
                </a:solidFill>
                <a:effectLst/>
              </a:rPr>
              <a:t> es esencial la </a:t>
            </a:r>
            <a:r>
              <a:rPr lang="es-UY" altLang="es-CO" sz="3600" b="1" u="sng">
                <a:solidFill>
                  <a:srgbClr val="162B42"/>
                </a:solidFill>
                <a:effectLst/>
              </a:rPr>
              <a:t>credibilidad,</a:t>
            </a:r>
          </a:p>
          <a:p>
            <a:pPr algn="r" eaLnBrk="1" hangingPunct="1">
              <a:buFont typeface="Wingdings" panose="05000000000000000000" pitchFamily="2" charset="2"/>
              <a:buNone/>
            </a:pPr>
            <a:r>
              <a:rPr lang="es-UY" altLang="es-CO" sz="3600" b="1">
                <a:solidFill>
                  <a:srgbClr val="162B42"/>
                </a:solidFill>
                <a:effectLst/>
              </a:rPr>
              <a:t> para el mensaje</a:t>
            </a:r>
          </a:p>
          <a:p>
            <a:pPr algn="r" eaLnBrk="1" hangingPunct="1">
              <a:buFont typeface="Wingdings" panose="05000000000000000000" pitchFamily="2" charset="2"/>
              <a:buNone/>
            </a:pPr>
            <a:r>
              <a:rPr lang="es-UY" altLang="es-CO" sz="3600" b="1">
                <a:solidFill>
                  <a:srgbClr val="162B42"/>
                </a:solidFill>
                <a:effectLst/>
              </a:rPr>
              <a:t> es fundamental</a:t>
            </a:r>
          </a:p>
          <a:p>
            <a:pPr algn="r" eaLnBrk="1" hangingPunct="1">
              <a:buFont typeface="Wingdings" panose="05000000000000000000" pitchFamily="2" charset="2"/>
              <a:buNone/>
            </a:pPr>
            <a:r>
              <a:rPr lang="es-UY" altLang="es-CO" sz="3600" b="1">
                <a:solidFill>
                  <a:srgbClr val="162B42"/>
                </a:solidFill>
                <a:effectLst/>
              </a:rPr>
              <a:t> </a:t>
            </a:r>
            <a:r>
              <a:rPr lang="es-UY" altLang="es-CO" sz="3600" b="1" u="sng">
                <a:solidFill>
                  <a:srgbClr val="162B42"/>
                </a:solidFill>
                <a:effectLst/>
              </a:rPr>
              <a:t>la claridad</a:t>
            </a:r>
            <a:r>
              <a:rPr lang="es-UY" altLang="es-CO" sz="3600" b="1">
                <a:solidFill>
                  <a:srgbClr val="162B42"/>
                </a:solidFill>
                <a:effectLst/>
              </a:rPr>
              <a:t>.</a:t>
            </a:r>
            <a:endParaRPr lang="en-US" altLang="es-CO" sz="3600" b="1">
              <a:solidFill>
                <a:srgbClr val="162B42"/>
              </a:solidFill>
              <a:effectLst/>
            </a:endParaRPr>
          </a:p>
        </p:txBody>
      </p:sp>
      <p:pic>
        <p:nvPicPr>
          <p:cNvPr id="5" name="4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8" name="7 Rectángulo"/>
          <p:cNvSpPr/>
          <p:nvPr/>
        </p:nvSpPr>
        <p:spPr>
          <a:xfrm>
            <a:off x="1775521" y="548680"/>
            <a:ext cx="765946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UY" sz="5400" b="1" spc="50" dirty="0">
                <a:ln w="11430"/>
                <a:solidFill>
                  <a:srgbClr val="001522"/>
                </a:solidFill>
                <a:effectLst>
                  <a:outerShdw blurRad="76200" dist="50800" dir="5400000" algn="tl" rotWithShape="0">
                    <a:srgbClr val="000000">
                      <a:alpha val="65000"/>
                    </a:srgbClr>
                  </a:outerShdw>
                </a:effectLst>
              </a:rPr>
              <a:t>Mensajero y Mensaje</a:t>
            </a:r>
            <a:endParaRPr lang="es-ES" sz="5400" b="1" spc="50" dirty="0">
              <a:ln w="11430"/>
              <a:solidFill>
                <a:srgbClr val="001522"/>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503144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4.jpg"/>
          <p:cNvPicPr>
            <a:picLocks noChangeAspect="1"/>
          </p:cNvPicPr>
          <p:nvPr/>
        </p:nvPicPr>
        <p:blipFill>
          <a:blip r:embed="rId2"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pic>
        <p:nvPicPr>
          <p:cNvPr id="11" name="10 Imagen" descr="comu.jpg"/>
          <p:cNvPicPr>
            <a:picLocks noChangeAspect="1"/>
          </p:cNvPicPr>
          <p:nvPr/>
        </p:nvPicPr>
        <p:blipFill>
          <a:blip r:embed="rId3" cstate="print"/>
          <a:srcRect l="69418" r="3398"/>
          <a:stretch>
            <a:fillRect/>
          </a:stretch>
        </p:blipFill>
        <p:spPr>
          <a:xfrm rot="5400000">
            <a:off x="6113748" y="2303748"/>
            <a:ext cx="1512168" cy="7596336"/>
          </a:xfrm>
          <a:prstGeom prst="rect">
            <a:avLst/>
          </a:prstGeom>
          <a:effectLst>
            <a:softEdge rad="635000"/>
          </a:effectLst>
        </p:spPr>
      </p:pic>
      <p:pic>
        <p:nvPicPr>
          <p:cNvPr id="12" name="11 Imagen" descr="comu.jpg"/>
          <p:cNvPicPr>
            <a:picLocks noChangeAspect="1"/>
          </p:cNvPicPr>
          <p:nvPr/>
        </p:nvPicPr>
        <p:blipFill>
          <a:blip r:embed="rId3" cstate="print"/>
          <a:srcRect l="69418" r="3398"/>
          <a:stretch>
            <a:fillRect/>
          </a:stretch>
        </p:blipFill>
        <p:spPr>
          <a:xfrm>
            <a:off x="1524000" y="0"/>
            <a:ext cx="1512168" cy="6858000"/>
          </a:xfrm>
          <a:prstGeom prst="rect">
            <a:avLst/>
          </a:prstGeom>
          <a:effectLst>
            <a:softEdge rad="635000"/>
          </a:effectLst>
        </p:spPr>
      </p:pic>
      <p:sp>
        <p:nvSpPr>
          <p:cNvPr id="118786" name="Rectangle 2"/>
          <p:cNvSpPr>
            <a:spLocks noGrp="1" noChangeArrowheads="1"/>
          </p:cNvSpPr>
          <p:nvPr>
            <p:ph type="title"/>
          </p:nvPr>
        </p:nvSpPr>
        <p:spPr>
          <a:xfrm>
            <a:off x="1524000" y="260350"/>
            <a:ext cx="8229600" cy="1371600"/>
          </a:xfrm>
        </p:spPr>
        <p:txBody>
          <a:bodyPr/>
          <a:lstStyle/>
          <a:p>
            <a:pPr eaLnBrk="1" hangingPunct="1">
              <a:defRPr/>
            </a:pPr>
            <a:r>
              <a:rPr lang="es-UY" dirty="0"/>
              <a:t>Dinámica de Comunicación y Oratoria</a:t>
            </a:r>
            <a:endParaRPr lang="en-US" dirty="0"/>
          </a:p>
        </p:txBody>
      </p:sp>
      <p:grpSp>
        <p:nvGrpSpPr>
          <p:cNvPr id="2" name="9 Grupo"/>
          <p:cNvGrpSpPr/>
          <p:nvPr/>
        </p:nvGrpSpPr>
        <p:grpSpPr>
          <a:xfrm>
            <a:off x="2495600" y="2204864"/>
            <a:ext cx="6241554" cy="2905222"/>
            <a:chOff x="1187450" y="2852738"/>
            <a:chExt cx="5881688" cy="2557101"/>
          </a:xfrm>
          <a:solidFill>
            <a:srgbClr val="003366"/>
          </a:solidFill>
        </p:grpSpPr>
        <p:sp>
          <p:nvSpPr>
            <p:cNvPr id="27651" name="Oval 3"/>
            <p:cNvSpPr>
              <a:spLocks noChangeArrowheads="1"/>
            </p:cNvSpPr>
            <p:nvPr/>
          </p:nvSpPr>
          <p:spPr bwMode="auto">
            <a:xfrm>
              <a:off x="2341007" y="2852738"/>
              <a:ext cx="1343581"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sz="2000" b="1" dirty="0" err="1">
                  <a:solidFill>
                    <a:srgbClr val="FFCC00"/>
                  </a:solidFill>
                  <a:latin typeface="Times New Roman" pitchFamily="18" charset="0"/>
                </a:rPr>
                <a:t>Mensajeroo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27652" name="AutoShape 4"/>
            <p:cNvSpPr>
              <a:spLocks noChangeArrowheads="1"/>
            </p:cNvSpPr>
            <p:nvPr/>
          </p:nvSpPr>
          <p:spPr bwMode="auto">
            <a:xfrm>
              <a:off x="3492500" y="3141663"/>
              <a:ext cx="1347788" cy="466725"/>
            </a:xfrm>
            <a:prstGeom prst="flowChartProcess">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Mensaje</a:t>
              </a:r>
              <a:endParaRPr lang="en-US" b="1" dirty="0">
                <a:solidFill>
                  <a:srgbClr val="FFCC00"/>
                </a:solidFill>
                <a:latin typeface="Times New Roman" pitchFamily="18" charset="0"/>
              </a:endParaRPr>
            </a:p>
          </p:txBody>
        </p:sp>
        <p:sp>
          <p:nvSpPr>
            <p:cNvPr id="27653" name="Oval 5"/>
            <p:cNvSpPr>
              <a:spLocks noChangeArrowheads="1"/>
            </p:cNvSpPr>
            <p:nvPr/>
          </p:nvSpPr>
          <p:spPr bwMode="auto">
            <a:xfrm>
              <a:off x="6011863" y="2852738"/>
              <a:ext cx="1057275"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Oyente</a:t>
              </a:r>
              <a:endParaRPr lang="en-US" b="1" dirty="0">
                <a:solidFill>
                  <a:srgbClr val="FFCC00"/>
                </a:solidFill>
                <a:latin typeface="Times New Roman" pitchFamily="18" charset="0"/>
              </a:endParaRPr>
            </a:p>
          </p:txBody>
        </p:sp>
        <p:sp>
          <p:nvSpPr>
            <p:cNvPr id="27654" name="AutoShape 6"/>
            <p:cNvSpPr>
              <a:spLocks noChangeArrowheads="1"/>
            </p:cNvSpPr>
            <p:nvPr/>
          </p:nvSpPr>
          <p:spPr bwMode="auto">
            <a:xfrm>
              <a:off x="4643438" y="3141663"/>
              <a:ext cx="1439862" cy="504825"/>
            </a:xfrm>
            <a:prstGeom prst="rightArrow">
              <a:avLst>
                <a:gd name="adj1" fmla="val 50000"/>
                <a:gd name="adj2" fmla="val 71305"/>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Método</a:t>
              </a:r>
              <a:endParaRPr lang="en-US" b="1">
                <a:solidFill>
                  <a:srgbClr val="FFCC00"/>
                </a:solidFill>
                <a:latin typeface="Times New Roman" pitchFamily="18" charset="0"/>
              </a:endParaRPr>
            </a:p>
          </p:txBody>
        </p:sp>
        <p:sp>
          <p:nvSpPr>
            <p:cNvPr id="27655" name="AutoShape 7"/>
            <p:cNvSpPr>
              <a:spLocks noChangeArrowheads="1"/>
            </p:cNvSpPr>
            <p:nvPr/>
          </p:nvSpPr>
          <p:spPr bwMode="auto">
            <a:xfrm rot="18105793" flipV="1">
              <a:off x="1721644" y="4418806"/>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sp>
          <p:nvSpPr>
            <p:cNvPr id="118792" name="Rectangle 8"/>
            <p:cNvSpPr>
              <a:spLocks noChangeArrowheads="1"/>
            </p:cNvSpPr>
            <p:nvPr/>
          </p:nvSpPr>
          <p:spPr bwMode="auto">
            <a:xfrm>
              <a:off x="1187450" y="5084763"/>
              <a:ext cx="1354386" cy="325076"/>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Credibilidad</a:t>
              </a:r>
              <a:endParaRPr lang="en-US" b="1" dirty="0">
                <a:solidFill>
                  <a:srgbClr val="FFCC00"/>
                </a:solidFill>
                <a:effectLst>
                  <a:outerShdw blurRad="38100" dist="38100" dir="2700000" algn="tl">
                    <a:srgbClr val="000000"/>
                  </a:outerShdw>
                </a:effectLst>
                <a:latin typeface="Times New Roman" pitchFamily="18" charset="0"/>
              </a:endParaRPr>
            </a:p>
          </p:txBody>
        </p:sp>
      </p:grpSp>
    </p:spTree>
    <p:extLst>
      <p:ext uri="{BB962C8B-B14F-4D97-AF65-F5344CB8AC3E}">
        <p14:creationId xmlns:p14="http://schemas.microsoft.com/office/powerpoint/2010/main" val="327461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4.jpg"/>
          <p:cNvPicPr>
            <a:picLocks noChangeAspect="1"/>
          </p:cNvPicPr>
          <p:nvPr/>
        </p:nvPicPr>
        <p:blipFill>
          <a:blip r:embed="rId2"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pic>
        <p:nvPicPr>
          <p:cNvPr id="14" name="13 Imagen" descr="comu.jpg"/>
          <p:cNvPicPr>
            <a:picLocks noChangeAspect="1"/>
          </p:cNvPicPr>
          <p:nvPr/>
        </p:nvPicPr>
        <p:blipFill>
          <a:blip r:embed="rId3" cstate="print"/>
          <a:srcRect l="69418" r="3398"/>
          <a:stretch>
            <a:fillRect/>
          </a:stretch>
        </p:blipFill>
        <p:spPr>
          <a:xfrm rot="5400000">
            <a:off x="6113748" y="2303748"/>
            <a:ext cx="1512168" cy="7596336"/>
          </a:xfrm>
          <a:prstGeom prst="rect">
            <a:avLst/>
          </a:prstGeom>
          <a:effectLst>
            <a:softEdge rad="635000"/>
          </a:effectLst>
        </p:spPr>
      </p:pic>
      <p:sp>
        <p:nvSpPr>
          <p:cNvPr id="106507" name="Rectangle 11"/>
          <p:cNvSpPr>
            <a:spLocks noGrp="1" noChangeArrowheads="1"/>
          </p:cNvSpPr>
          <p:nvPr>
            <p:ph type="title"/>
          </p:nvPr>
        </p:nvSpPr>
        <p:spPr>
          <a:xfrm>
            <a:off x="1703388" y="333375"/>
            <a:ext cx="8229600" cy="1371600"/>
          </a:xfrm>
        </p:spPr>
        <p:txBody>
          <a:bodyPr/>
          <a:lstStyle/>
          <a:p>
            <a:pPr eaLnBrk="1" hangingPunct="1">
              <a:defRPr/>
            </a:pPr>
            <a:r>
              <a:rPr lang="es-UY" dirty="0"/>
              <a:t>Dinámica de Comunicación y Oratoria</a:t>
            </a:r>
            <a:endParaRPr lang="en-US" dirty="0"/>
          </a:p>
        </p:txBody>
      </p:sp>
      <p:grpSp>
        <p:nvGrpSpPr>
          <p:cNvPr id="2" name="11 Grupo"/>
          <p:cNvGrpSpPr/>
          <p:nvPr/>
        </p:nvGrpSpPr>
        <p:grpSpPr>
          <a:xfrm>
            <a:off x="2711450" y="2348880"/>
            <a:ext cx="6552902" cy="3476046"/>
            <a:chOff x="1187450" y="2852738"/>
            <a:chExt cx="5881688" cy="2980506"/>
          </a:xfrm>
          <a:solidFill>
            <a:srgbClr val="003366"/>
          </a:solidFill>
        </p:grpSpPr>
        <p:sp>
          <p:nvSpPr>
            <p:cNvPr id="28675" name="Oval 5"/>
            <p:cNvSpPr>
              <a:spLocks noChangeArrowheads="1"/>
            </p:cNvSpPr>
            <p:nvPr/>
          </p:nvSpPr>
          <p:spPr bwMode="auto">
            <a:xfrm>
              <a:off x="2286354" y="2852738"/>
              <a:ext cx="1398234"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Mensajero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28676" name="AutoShape 9"/>
            <p:cNvSpPr>
              <a:spLocks noChangeArrowheads="1"/>
            </p:cNvSpPr>
            <p:nvPr/>
          </p:nvSpPr>
          <p:spPr bwMode="auto">
            <a:xfrm>
              <a:off x="3492500" y="3141663"/>
              <a:ext cx="1347788" cy="466725"/>
            </a:xfrm>
            <a:prstGeom prst="flowChartProcess">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Mensaje</a:t>
              </a:r>
              <a:endParaRPr lang="en-US" b="1" dirty="0">
                <a:solidFill>
                  <a:srgbClr val="FFCC00"/>
                </a:solidFill>
                <a:latin typeface="Times New Roman" pitchFamily="18" charset="0"/>
              </a:endParaRPr>
            </a:p>
          </p:txBody>
        </p:sp>
        <p:sp>
          <p:nvSpPr>
            <p:cNvPr id="28677" name="Oval 10"/>
            <p:cNvSpPr>
              <a:spLocks noChangeArrowheads="1"/>
            </p:cNvSpPr>
            <p:nvPr/>
          </p:nvSpPr>
          <p:spPr bwMode="auto">
            <a:xfrm>
              <a:off x="6011863" y="2852738"/>
              <a:ext cx="1057275"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Oyente</a:t>
              </a:r>
              <a:endParaRPr lang="en-US" b="1" dirty="0">
                <a:solidFill>
                  <a:srgbClr val="FFCC00"/>
                </a:solidFill>
                <a:latin typeface="Times New Roman" pitchFamily="18" charset="0"/>
              </a:endParaRPr>
            </a:p>
          </p:txBody>
        </p:sp>
        <p:sp>
          <p:nvSpPr>
            <p:cNvPr id="28678" name="AutoShape 8"/>
            <p:cNvSpPr>
              <a:spLocks noChangeArrowheads="1"/>
            </p:cNvSpPr>
            <p:nvPr/>
          </p:nvSpPr>
          <p:spPr bwMode="auto">
            <a:xfrm>
              <a:off x="4643438" y="3141663"/>
              <a:ext cx="1439862" cy="504825"/>
            </a:xfrm>
            <a:prstGeom prst="rightArrow">
              <a:avLst>
                <a:gd name="adj1" fmla="val 50000"/>
                <a:gd name="adj2" fmla="val 71305"/>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Método</a:t>
              </a:r>
              <a:endParaRPr lang="en-US" b="1" dirty="0">
                <a:solidFill>
                  <a:srgbClr val="FFCC00"/>
                </a:solidFill>
                <a:latin typeface="Times New Roman" pitchFamily="18" charset="0"/>
              </a:endParaRPr>
            </a:p>
          </p:txBody>
        </p:sp>
        <p:sp>
          <p:nvSpPr>
            <p:cNvPr id="28679" name="AutoShape 17"/>
            <p:cNvSpPr>
              <a:spLocks noChangeArrowheads="1"/>
            </p:cNvSpPr>
            <p:nvPr/>
          </p:nvSpPr>
          <p:spPr bwMode="auto">
            <a:xfrm rot="18105793" flipV="1">
              <a:off x="1721644" y="4418806"/>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sp>
          <p:nvSpPr>
            <p:cNvPr id="106514" name="Rectangle 18"/>
            <p:cNvSpPr>
              <a:spLocks noChangeArrowheads="1"/>
            </p:cNvSpPr>
            <p:nvPr/>
          </p:nvSpPr>
          <p:spPr bwMode="auto">
            <a:xfrm>
              <a:off x="1187450" y="5084763"/>
              <a:ext cx="1290035" cy="31668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Credibilidad</a:t>
              </a:r>
              <a:endParaRPr lang="en-US" b="1">
                <a:solidFill>
                  <a:srgbClr val="FFCC00"/>
                </a:solidFill>
                <a:effectLst>
                  <a:outerShdw blurRad="38100" dist="38100" dir="2700000" algn="tl">
                    <a:srgbClr val="000000"/>
                  </a:outerShdw>
                </a:effectLst>
                <a:latin typeface="Times New Roman" pitchFamily="18" charset="0"/>
              </a:endParaRPr>
            </a:p>
          </p:txBody>
        </p:sp>
        <p:sp>
          <p:nvSpPr>
            <p:cNvPr id="28681" name="AutoShape 20"/>
            <p:cNvSpPr>
              <a:spLocks noChangeArrowheads="1"/>
            </p:cNvSpPr>
            <p:nvPr/>
          </p:nvSpPr>
          <p:spPr bwMode="auto">
            <a:xfrm>
              <a:off x="4140200" y="3860800"/>
              <a:ext cx="71438" cy="1512888"/>
            </a:xfrm>
            <a:prstGeom prst="upArrow">
              <a:avLst>
                <a:gd name="adj1" fmla="val 50000"/>
                <a:gd name="adj2" fmla="val 52944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106517" name="Rectangle 21"/>
            <p:cNvSpPr>
              <a:spLocks noChangeArrowheads="1"/>
            </p:cNvSpPr>
            <p:nvPr/>
          </p:nvSpPr>
          <p:spPr bwMode="auto">
            <a:xfrm>
              <a:off x="3635375" y="5516563"/>
              <a:ext cx="959973" cy="31668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Claridad</a:t>
              </a:r>
              <a:endParaRPr lang="en-US" b="1" dirty="0">
                <a:solidFill>
                  <a:srgbClr val="FFCC00"/>
                </a:solidFill>
                <a:effectLst>
                  <a:outerShdw blurRad="38100" dist="38100" dir="2700000" algn="tl">
                    <a:srgbClr val="000000"/>
                  </a:outerShdw>
                </a:effectLst>
                <a:latin typeface="Times New Roman" pitchFamily="18" charset="0"/>
              </a:endParaRPr>
            </a:p>
          </p:txBody>
        </p:sp>
      </p:grpSp>
      <p:pic>
        <p:nvPicPr>
          <p:cNvPr id="13" name="12 Imagen" descr="comu.jpg"/>
          <p:cNvPicPr>
            <a:picLocks noChangeAspect="1"/>
          </p:cNvPicPr>
          <p:nvPr/>
        </p:nvPicPr>
        <p:blipFill>
          <a:blip r:embed="rId3" cstate="print"/>
          <a:srcRect l="69418" r="3398"/>
          <a:stretch>
            <a:fillRect/>
          </a:stretch>
        </p:blipFill>
        <p:spPr>
          <a:xfrm>
            <a:off x="1524000" y="0"/>
            <a:ext cx="1512168" cy="6858000"/>
          </a:xfrm>
          <a:prstGeom prst="rect">
            <a:avLst/>
          </a:prstGeom>
          <a:effectLst>
            <a:softEdge rad="635000"/>
          </a:effectLst>
        </p:spPr>
      </p:pic>
    </p:spTree>
    <p:extLst>
      <p:ext uri="{BB962C8B-B14F-4D97-AF65-F5344CB8AC3E}">
        <p14:creationId xmlns:p14="http://schemas.microsoft.com/office/powerpoint/2010/main" val="66511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omu.jpg"/>
          <p:cNvPicPr>
            <a:picLocks noChangeAspect="1"/>
          </p:cNvPicPr>
          <p:nvPr/>
        </p:nvPicPr>
        <p:blipFill>
          <a:blip r:embed="rId2" cstate="print"/>
          <a:srcRect l="69418" r="3398"/>
          <a:stretch>
            <a:fillRect/>
          </a:stretch>
        </p:blipFill>
        <p:spPr>
          <a:xfrm rot="5400000">
            <a:off x="6113748" y="2303748"/>
            <a:ext cx="1512168" cy="7596336"/>
          </a:xfrm>
          <a:prstGeom prst="rect">
            <a:avLst/>
          </a:prstGeom>
          <a:effectLst>
            <a:softEdge rad="635000"/>
          </a:effectLst>
        </p:spPr>
      </p:pic>
      <p:pic>
        <p:nvPicPr>
          <p:cNvPr id="16" name="15 Imagen" descr="comu.jpg"/>
          <p:cNvPicPr>
            <a:picLocks noChangeAspect="1"/>
          </p:cNvPicPr>
          <p:nvPr/>
        </p:nvPicPr>
        <p:blipFill>
          <a:blip r:embed="rId2" cstate="print"/>
          <a:srcRect l="69418" r="3398"/>
          <a:stretch>
            <a:fillRect/>
          </a:stretch>
        </p:blipFill>
        <p:spPr>
          <a:xfrm>
            <a:off x="1524000" y="0"/>
            <a:ext cx="1512168" cy="6858000"/>
          </a:xfrm>
          <a:prstGeom prst="rect">
            <a:avLst/>
          </a:prstGeom>
          <a:effectLst>
            <a:softEdge rad="635000"/>
          </a:effectLst>
        </p:spPr>
      </p:pic>
      <p:pic>
        <p:nvPicPr>
          <p:cNvPr id="13" name="12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114690" name="Rectangle 2"/>
          <p:cNvSpPr>
            <a:spLocks noGrp="1" noChangeArrowheads="1"/>
          </p:cNvSpPr>
          <p:nvPr>
            <p:ph type="title"/>
          </p:nvPr>
        </p:nvSpPr>
        <p:spPr>
          <a:xfrm>
            <a:off x="1524000" y="260350"/>
            <a:ext cx="8229600" cy="1371600"/>
          </a:xfrm>
        </p:spPr>
        <p:txBody>
          <a:bodyPr/>
          <a:lstStyle/>
          <a:p>
            <a:pPr eaLnBrk="1" hangingPunct="1">
              <a:defRPr/>
            </a:pPr>
            <a:r>
              <a:rPr lang="es-UY" dirty="0"/>
              <a:t>Dinámica de Comunicación y Oratoria</a:t>
            </a:r>
            <a:endParaRPr lang="en-US" dirty="0"/>
          </a:p>
        </p:txBody>
      </p:sp>
      <p:grpSp>
        <p:nvGrpSpPr>
          <p:cNvPr id="2" name="13 Grupo"/>
          <p:cNvGrpSpPr/>
          <p:nvPr/>
        </p:nvGrpSpPr>
        <p:grpSpPr>
          <a:xfrm>
            <a:off x="2207568" y="2132857"/>
            <a:ext cx="6984776" cy="3850537"/>
            <a:chOff x="1187450" y="2852738"/>
            <a:chExt cx="5881688" cy="2946439"/>
          </a:xfrm>
          <a:solidFill>
            <a:srgbClr val="003366"/>
          </a:solidFill>
        </p:grpSpPr>
        <p:sp>
          <p:nvSpPr>
            <p:cNvPr id="29699" name="Oval 3"/>
            <p:cNvSpPr>
              <a:spLocks noChangeArrowheads="1"/>
            </p:cNvSpPr>
            <p:nvPr/>
          </p:nvSpPr>
          <p:spPr bwMode="auto">
            <a:xfrm>
              <a:off x="2278897" y="2852738"/>
              <a:ext cx="1405691"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Mensajero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29700" name="AutoShape 4"/>
            <p:cNvSpPr>
              <a:spLocks noChangeArrowheads="1"/>
            </p:cNvSpPr>
            <p:nvPr/>
          </p:nvSpPr>
          <p:spPr bwMode="auto">
            <a:xfrm>
              <a:off x="3492500" y="3141663"/>
              <a:ext cx="1347788" cy="466725"/>
            </a:xfrm>
            <a:prstGeom prst="flowChartProcess">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Mensaje</a:t>
              </a:r>
              <a:endParaRPr lang="en-US" b="1">
                <a:solidFill>
                  <a:srgbClr val="FFCC00"/>
                </a:solidFill>
                <a:latin typeface="Times New Roman" pitchFamily="18" charset="0"/>
              </a:endParaRPr>
            </a:p>
          </p:txBody>
        </p:sp>
        <p:sp>
          <p:nvSpPr>
            <p:cNvPr id="29701" name="Oval 5"/>
            <p:cNvSpPr>
              <a:spLocks noChangeArrowheads="1"/>
            </p:cNvSpPr>
            <p:nvPr/>
          </p:nvSpPr>
          <p:spPr bwMode="auto">
            <a:xfrm>
              <a:off x="6011863" y="2852738"/>
              <a:ext cx="1057275"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Oyente</a:t>
              </a:r>
              <a:endParaRPr lang="en-US" b="1">
                <a:solidFill>
                  <a:srgbClr val="FFCC00"/>
                </a:solidFill>
                <a:latin typeface="Times New Roman" pitchFamily="18" charset="0"/>
              </a:endParaRPr>
            </a:p>
          </p:txBody>
        </p:sp>
        <p:sp>
          <p:nvSpPr>
            <p:cNvPr id="29702" name="AutoShape 6"/>
            <p:cNvSpPr>
              <a:spLocks noChangeArrowheads="1"/>
            </p:cNvSpPr>
            <p:nvPr/>
          </p:nvSpPr>
          <p:spPr bwMode="auto">
            <a:xfrm>
              <a:off x="4643438" y="3141663"/>
              <a:ext cx="1439862" cy="504825"/>
            </a:xfrm>
            <a:prstGeom prst="rightArrow">
              <a:avLst>
                <a:gd name="adj1" fmla="val 50000"/>
                <a:gd name="adj2" fmla="val 71305"/>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Método</a:t>
              </a:r>
              <a:endParaRPr lang="en-US" b="1">
                <a:solidFill>
                  <a:srgbClr val="FFCC00"/>
                </a:solidFill>
                <a:latin typeface="Times New Roman" pitchFamily="18" charset="0"/>
              </a:endParaRPr>
            </a:p>
          </p:txBody>
        </p:sp>
        <p:sp>
          <p:nvSpPr>
            <p:cNvPr id="29703" name="AutoShape 7"/>
            <p:cNvSpPr>
              <a:spLocks noChangeArrowheads="1"/>
            </p:cNvSpPr>
            <p:nvPr/>
          </p:nvSpPr>
          <p:spPr bwMode="auto">
            <a:xfrm rot="18105793" flipV="1">
              <a:off x="1721644" y="4418806"/>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sp>
          <p:nvSpPr>
            <p:cNvPr id="114696" name="Rectangle 8"/>
            <p:cNvSpPr>
              <a:spLocks noChangeArrowheads="1"/>
            </p:cNvSpPr>
            <p:nvPr/>
          </p:nvSpPr>
          <p:spPr bwMode="auto">
            <a:xfrm>
              <a:off x="1187450" y="5084763"/>
              <a:ext cx="1210271" cy="282614"/>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Credibilidad</a:t>
              </a:r>
              <a:endParaRPr lang="en-US" b="1" dirty="0">
                <a:solidFill>
                  <a:srgbClr val="FFCC00"/>
                </a:solidFill>
                <a:effectLst>
                  <a:outerShdw blurRad="38100" dist="38100" dir="2700000" algn="tl">
                    <a:srgbClr val="000000"/>
                  </a:outerShdw>
                </a:effectLst>
                <a:latin typeface="Times New Roman" pitchFamily="18" charset="0"/>
              </a:endParaRPr>
            </a:p>
          </p:txBody>
        </p:sp>
        <p:sp>
          <p:nvSpPr>
            <p:cNvPr id="29705" name="AutoShape 9"/>
            <p:cNvSpPr>
              <a:spLocks noChangeArrowheads="1"/>
            </p:cNvSpPr>
            <p:nvPr/>
          </p:nvSpPr>
          <p:spPr bwMode="auto">
            <a:xfrm>
              <a:off x="4140200" y="3860800"/>
              <a:ext cx="71438" cy="1512888"/>
            </a:xfrm>
            <a:prstGeom prst="upArrow">
              <a:avLst>
                <a:gd name="adj1" fmla="val 50000"/>
                <a:gd name="adj2" fmla="val 52944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114698" name="Rectangle 10"/>
            <p:cNvSpPr>
              <a:spLocks noChangeArrowheads="1"/>
            </p:cNvSpPr>
            <p:nvPr/>
          </p:nvSpPr>
          <p:spPr bwMode="auto">
            <a:xfrm>
              <a:off x="3492500" y="5516563"/>
              <a:ext cx="900617" cy="282614"/>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Claridad</a:t>
              </a:r>
              <a:endParaRPr lang="en-US" b="1">
                <a:solidFill>
                  <a:srgbClr val="FFCC00"/>
                </a:solidFill>
                <a:effectLst>
                  <a:outerShdw blurRad="38100" dist="38100" dir="2700000" algn="tl">
                    <a:srgbClr val="000000"/>
                  </a:outerShdw>
                </a:effectLst>
                <a:latin typeface="Times New Roman" pitchFamily="18" charset="0"/>
              </a:endParaRPr>
            </a:p>
          </p:txBody>
        </p:sp>
        <p:sp>
          <p:nvSpPr>
            <p:cNvPr id="29707" name="AutoShape 11"/>
            <p:cNvSpPr>
              <a:spLocks noChangeArrowheads="1"/>
            </p:cNvSpPr>
            <p:nvPr/>
          </p:nvSpPr>
          <p:spPr bwMode="auto">
            <a:xfrm flipH="1">
              <a:off x="5435600" y="3860800"/>
              <a:ext cx="73025" cy="1511300"/>
            </a:xfrm>
            <a:prstGeom prst="upArrow">
              <a:avLst>
                <a:gd name="adj1" fmla="val 50000"/>
                <a:gd name="adj2" fmla="val 51739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114700" name="Rectangle 12"/>
            <p:cNvSpPr>
              <a:spLocks noChangeArrowheads="1"/>
            </p:cNvSpPr>
            <p:nvPr/>
          </p:nvSpPr>
          <p:spPr bwMode="auto">
            <a:xfrm>
              <a:off x="5003800" y="5516563"/>
              <a:ext cx="846622" cy="282614"/>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Impacto</a:t>
              </a:r>
              <a:endParaRPr lang="en-US" b="1">
                <a:solidFill>
                  <a:srgbClr val="FFCC00"/>
                </a:solidFill>
                <a:effectLst>
                  <a:outerShdw blurRad="38100" dist="38100" dir="2700000" algn="tl">
                    <a:srgbClr val="000000"/>
                  </a:outerShdw>
                </a:effectLst>
                <a:latin typeface="Times New Roman" pitchFamily="18" charset="0"/>
              </a:endParaRPr>
            </a:p>
          </p:txBody>
        </p:sp>
      </p:grpSp>
    </p:spTree>
    <p:extLst>
      <p:ext uri="{BB962C8B-B14F-4D97-AF65-F5344CB8AC3E}">
        <p14:creationId xmlns:p14="http://schemas.microsoft.com/office/powerpoint/2010/main" val="82820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descr="comu.jpg"/>
          <p:cNvPicPr>
            <a:picLocks noChangeAspect="1"/>
          </p:cNvPicPr>
          <p:nvPr/>
        </p:nvPicPr>
        <p:blipFill>
          <a:blip r:embed="rId2" cstate="print"/>
          <a:srcRect l="69418" r="3398"/>
          <a:stretch>
            <a:fillRect/>
          </a:stretch>
        </p:blipFill>
        <p:spPr>
          <a:xfrm>
            <a:off x="1524000" y="0"/>
            <a:ext cx="1512168" cy="6858000"/>
          </a:xfrm>
          <a:prstGeom prst="rect">
            <a:avLst/>
          </a:prstGeom>
          <a:effectLst>
            <a:softEdge rad="635000"/>
          </a:effectLst>
        </p:spPr>
      </p:pic>
      <p:sp>
        <p:nvSpPr>
          <p:cNvPr id="117762" name="Rectangle 2"/>
          <p:cNvSpPr>
            <a:spLocks noGrp="1" noChangeArrowheads="1"/>
          </p:cNvSpPr>
          <p:nvPr>
            <p:ph type="title"/>
          </p:nvPr>
        </p:nvSpPr>
        <p:spPr>
          <a:xfrm>
            <a:off x="446535" y="382427"/>
            <a:ext cx="10972800" cy="1371600"/>
          </a:xfrm>
        </p:spPr>
        <p:txBody>
          <a:bodyPr/>
          <a:lstStyle/>
          <a:p>
            <a:pPr eaLnBrk="1" hangingPunct="1">
              <a:defRPr/>
            </a:pPr>
            <a:r>
              <a:rPr lang="es-UY" dirty="0"/>
              <a:t>Dinámica de Comunicación y </a:t>
            </a:r>
            <a:br>
              <a:rPr lang="es-UY" dirty="0"/>
            </a:br>
            <a:r>
              <a:rPr lang="es-UY" dirty="0"/>
              <a:t>Oratoria</a:t>
            </a:r>
            <a:endParaRPr lang="en-US" dirty="0"/>
          </a:p>
        </p:txBody>
      </p:sp>
      <p:pic>
        <p:nvPicPr>
          <p:cNvPr id="15" name="14 Imagen" descr="c4.jpg"/>
          <p:cNvPicPr>
            <a:picLocks noChangeAspect="1"/>
          </p:cNvPicPr>
          <p:nvPr/>
        </p:nvPicPr>
        <p:blipFill>
          <a:blip r:embed="rId3" cstate="print"/>
          <a:srcRect l="31614" t="11777" b="19241"/>
          <a:stretch>
            <a:fillRect/>
          </a:stretch>
        </p:blipFill>
        <p:spPr>
          <a:xfrm>
            <a:off x="10229399" y="46071"/>
            <a:ext cx="1763688" cy="1285696"/>
          </a:xfrm>
          <a:prstGeom prst="ellipse">
            <a:avLst/>
          </a:prstGeom>
          <a:ln>
            <a:noFill/>
          </a:ln>
          <a:effectLst>
            <a:outerShdw blurRad="152400" dist="317500" dir="5400000" sx="90000" sy="-19000" rotWithShape="0">
              <a:prstClr val="black">
                <a:alpha val="15000"/>
              </a:prstClr>
            </a:outerShdw>
            <a:softEdge rad="112500"/>
          </a:effectLst>
        </p:spPr>
      </p:pic>
      <p:grpSp>
        <p:nvGrpSpPr>
          <p:cNvPr id="2" name="24 Grupo"/>
          <p:cNvGrpSpPr/>
          <p:nvPr/>
        </p:nvGrpSpPr>
        <p:grpSpPr>
          <a:xfrm>
            <a:off x="2567609" y="2060848"/>
            <a:ext cx="7362651" cy="3030116"/>
            <a:chOff x="1187624" y="2853159"/>
            <a:chExt cx="7362651" cy="3030116"/>
          </a:xfrm>
          <a:solidFill>
            <a:schemeClr val="accent6">
              <a:lumMod val="50000"/>
            </a:schemeClr>
          </a:solidFill>
        </p:grpSpPr>
        <p:sp>
          <p:nvSpPr>
            <p:cNvPr id="117770" name="Rectangle 10"/>
            <p:cNvSpPr>
              <a:spLocks noChangeArrowheads="1"/>
            </p:cNvSpPr>
            <p:nvPr/>
          </p:nvSpPr>
          <p:spPr bwMode="auto">
            <a:xfrm>
              <a:off x="3492500" y="5516563"/>
              <a:ext cx="1060450" cy="366712"/>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Claridad</a:t>
              </a:r>
              <a:endParaRPr lang="en-US" b="1">
                <a:solidFill>
                  <a:srgbClr val="FFCC00"/>
                </a:solidFill>
                <a:effectLst>
                  <a:outerShdw blurRad="38100" dist="38100" dir="2700000" algn="tl">
                    <a:srgbClr val="000000"/>
                  </a:outerShdw>
                </a:effectLst>
                <a:latin typeface="Times New Roman" pitchFamily="18" charset="0"/>
              </a:endParaRPr>
            </a:p>
          </p:txBody>
        </p:sp>
        <p:sp>
          <p:nvSpPr>
            <p:cNvPr id="117772" name="Rectangle 12"/>
            <p:cNvSpPr>
              <a:spLocks noChangeArrowheads="1"/>
            </p:cNvSpPr>
            <p:nvPr/>
          </p:nvSpPr>
          <p:spPr bwMode="auto">
            <a:xfrm>
              <a:off x="5003800" y="5516563"/>
              <a:ext cx="996950" cy="366712"/>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Impacto</a:t>
              </a:r>
              <a:endParaRPr lang="en-US" b="1">
                <a:solidFill>
                  <a:srgbClr val="FFCC00"/>
                </a:solidFill>
                <a:effectLst>
                  <a:outerShdw blurRad="38100" dist="38100" dir="2700000" algn="tl">
                    <a:srgbClr val="000000"/>
                  </a:outerShdw>
                </a:effectLst>
                <a:latin typeface="Times New Roman" pitchFamily="18" charset="0"/>
              </a:endParaRPr>
            </a:p>
          </p:txBody>
        </p:sp>
        <p:sp>
          <p:nvSpPr>
            <p:cNvPr id="117774" name="Rectangle 14"/>
            <p:cNvSpPr>
              <a:spLocks noChangeArrowheads="1"/>
            </p:cNvSpPr>
            <p:nvPr/>
          </p:nvSpPr>
          <p:spPr bwMode="auto">
            <a:xfrm>
              <a:off x="7019925" y="5157788"/>
              <a:ext cx="1530350" cy="366712"/>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Identificación</a:t>
              </a:r>
              <a:endParaRPr lang="en-US" b="1">
                <a:solidFill>
                  <a:srgbClr val="FFCC00"/>
                </a:solidFill>
                <a:effectLst>
                  <a:outerShdw blurRad="38100" dist="38100" dir="2700000" algn="tl">
                    <a:srgbClr val="000000"/>
                  </a:outerShdw>
                </a:effectLst>
                <a:latin typeface="Times New Roman" pitchFamily="18" charset="0"/>
              </a:endParaRPr>
            </a:p>
          </p:txBody>
        </p:sp>
        <p:sp>
          <p:nvSpPr>
            <p:cNvPr id="16" name="Oval 3"/>
            <p:cNvSpPr>
              <a:spLocks noChangeArrowheads="1"/>
            </p:cNvSpPr>
            <p:nvPr/>
          </p:nvSpPr>
          <p:spPr bwMode="auto">
            <a:xfrm>
              <a:off x="2123729" y="2853159"/>
              <a:ext cx="1368152"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Mensajero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17" name="AutoShape 4"/>
            <p:cNvSpPr>
              <a:spLocks noChangeArrowheads="1"/>
            </p:cNvSpPr>
            <p:nvPr/>
          </p:nvSpPr>
          <p:spPr bwMode="auto">
            <a:xfrm>
              <a:off x="3492674" y="3142084"/>
              <a:ext cx="1347788" cy="466725"/>
            </a:xfrm>
            <a:prstGeom prst="flowChartProcess">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Mensaje</a:t>
              </a:r>
              <a:endParaRPr lang="en-US" b="1">
                <a:solidFill>
                  <a:srgbClr val="FFCC00"/>
                </a:solidFill>
                <a:latin typeface="Times New Roman" pitchFamily="18" charset="0"/>
              </a:endParaRPr>
            </a:p>
          </p:txBody>
        </p:sp>
        <p:sp>
          <p:nvSpPr>
            <p:cNvPr id="18" name="Oval 5"/>
            <p:cNvSpPr>
              <a:spLocks noChangeArrowheads="1"/>
            </p:cNvSpPr>
            <p:nvPr/>
          </p:nvSpPr>
          <p:spPr bwMode="auto">
            <a:xfrm>
              <a:off x="6012037" y="2853159"/>
              <a:ext cx="1057275"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Oyente</a:t>
              </a:r>
              <a:endParaRPr lang="en-US" b="1">
                <a:solidFill>
                  <a:srgbClr val="FFCC00"/>
                </a:solidFill>
                <a:latin typeface="Times New Roman" pitchFamily="18" charset="0"/>
              </a:endParaRPr>
            </a:p>
          </p:txBody>
        </p:sp>
        <p:sp>
          <p:nvSpPr>
            <p:cNvPr id="19" name="AutoShape 6"/>
            <p:cNvSpPr>
              <a:spLocks noChangeArrowheads="1"/>
            </p:cNvSpPr>
            <p:nvPr/>
          </p:nvSpPr>
          <p:spPr bwMode="auto">
            <a:xfrm>
              <a:off x="4643612" y="3142084"/>
              <a:ext cx="1439862" cy="504825"/>
            </a:xfrm>
            <a:prstGeom prst="rightArrow">
              <a:avLst>
                <a:gd name="adj1" fmla="val 50000"/>
                <a:gd name="adj2" fmla="val 71305"/>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Método</a:t>
              </a:r>
              <a:endParaRPr lang="en-US" b="1">
                <a:solidFill>
                  <a:srgbClr val="FFCC00"/>
                </a:solidFill>
                <a:latin typeface="Times New Roman" pitchFamily="18" charset="0"/>
              </a:endParaRPr>
            </a:p>
          </p:txBody>
        </p:sp>
        <p:sp>
          <p:nvSpPr>
            <p:cNvPr id="20" name="AutoShape 7"/>
            <p:cNvSpPr>
              <a:spLocks noChangeArrowheads="1"/>
            </p:cNvSpPr>
            <p:nvPr/>
          </p:nvSpPr>
          <p:spPr bwMode="auto">
            <a:xfrm rot="18105793" flipV="1">
              <a:off x="1721818" y="4419227"/>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sp>
          <p:nvSpPr>
            <p:cNvPr id="21" name="Rectangle 8"/>
            <p:cNvSpPr>
              <a:spLocks noChangeArrowheads="1"/>
            </p:cNvSpPr>
            <p:nvPr/>
          </p:nvSpPr>
          <p:spPr bwMode="auto">
            <a:xfrm>
              <a:off x="1187624" y="5085184"/>
              <a:ext cx="1428750" cy="366712"/>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Credibilidad</a:t>
              </a:r>
              <a:endParaRPr lang="en-US" b="1">
                <a:solidFill>
                  <a:srgbClr val="FFCC00"/>
                </a:solidFill>
                <a:effectLst>
                  <a:outerShdw blurRad="38100" dist="38100" dir="2700000" algn="tl">
                    <a:srgbClr val="000000"/>
                  </a:outerShdw>
                </a:effectLst>
                <a:latin typeface="Times New Roman" pitchFamily="18" charset="0"/>
              </a:endParaRPr>
            </a:p>
          </p:txBody>
        </p:sp>
        <p:sp>
          <p:nvSpPr>
            <p:cNvPr id="22" name="AutoShape 9"/>
            <p:cNvSpPr>
              <a:spLocks noChangeArrowheads="1"/>
            </p:cNvSpPr>
            <p:nvPr/>
          </p:nvSpPr>
          <p:spPr bwMode="auto">
            <a:xfrm>
              <a:off x="4140374" y="3861221"/>
              <a:ext cx="71438" cy="1512888"/>
            </a:xfrm>
            <a:prstGeom prst="upArrow">
              <a:avLst>
                <a:gd name="adj1" fmla="val 50000"/>
                <a:gd name="adj2" fmla="val 52944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23" name="AutoShape 11"/>
            <p:cNvSpPr>
              <a:spLocks noChangeArrowheads="1"/>
            </p:cNvSpPr>
            <p:nvPr/>
          </p:nvSpPr>
          <p:spPr bwMode="auto">
            <a:xfrm flipH="1">
              <a:off x="5435774" y="3861221"/>
              <a:ext cx="73025" cy="1511300"/>
            </a:xfrm>
            <a:prstGeom prst="upArrow">
              <a:avLst>
                <a:gd name="adj1" fmla="val 50000"/>
                <a:gd name="adj2" fmla="val 51739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24" name="AutoShape 13"/>
            <p:cNvSpPr>
              <a:spLocks noChangeArrowheads="1"/>
            </p:cNvSpPr>
            <p:nvPr/>
          </p:nvSpPr>
          <p:spPr bwMode="auto">
            <a:xfrm rot="14611586" flipV="1">
              <a:off x="6552581" y="4473202"/>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grpSp>
      <p:pic>
        <p:nvPicPr>
          <p:cNvPr id="26" name="25 Imagen" descr="comu.jpg"/>
          <p:cNvPicPr>
            <a:picLocks noChangeAspect="1"/>
          </p:cNvPicPr>
          <p:nvPr/>
        </p:nvPicPr>
        <p:blipFill>
          <a:blip r:embed="rId2" cstate="print"/>
          <a:srcRect l="69418" r="3398"/>
          <a:stretch>
            <a:fillRect/>
          </a:stretch>
        </p:blipFill>
        <p:spPr>
          <a:xfrm rot="5400000">
            <a:off x="6113748" y="2303748"/>
            <a:ext cx="1512168" cy="7596336"/>
          </a:xfrm>
          <a:prstGeom prst="rect">
            <a:avLst/>
          </a:prstGeom>
          <a:effectLst>
            <a:softEdge rad="635000"/>
          </a:effectLst>
        </p:spPr>
      </p:pic>
    </p:spTree>
    <p:extLst>
      <p:ext uri="{BB962C8B-B14F-4D97-AF65-F5344CB8AC3E}">
        <p14:creationId xmlns:p14="http://schemas.microsoft.com/office/powerpoint/2010/main" val="328705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9.jpg"/>
          <p:cNvPicPr>
            <a:picLocks noChangeAspect="1"/>
          </p:cNvPicPr>
          <p:nvPr/>
        </p:nvPicPr>
        <p:blipFill>
          <a:blip r:embed="rId2" cstate="print"/>
          <a:srcRect t="7379"/>
          <a:stretch>
            <a:fillRect/>
          </a:stretch>
        </p:blipFill>
        <p:spPr>
          <a:xfrm>
            <a:off x="1524000" y="2132856"/>
            <a:ext cx="4043578" cy="4725144"/>
          </a:xfrm>
          <a:prstGeom prst="ellipse">
            <a:avLst/>
          </a:prstGeom>
          <a:ln>
            <a:noFill/>
          </a:ln>
          <a:effectLst>
            <a:softEdge rad="317500"/>
          </a:effectLst>
        </p:spPr>
      </p:pic>
      <p:sp>
        <p:nvSpPr>
          <p:cNvPr id="39939" name="Rectangle 3"/>
          <p:cNvSpPr>
            <a:spLocks noGrp="1" noChangeArrowheads="1"/>
          </p:cNvSpPr>
          <p:nvPr>
            <p:ph type="body" idx="1"/>
          </p:nvPr>
        </p:nvSpPr>
        <p:spPr>
          <a:xfrm>
            <a:off x="1774826" y="1844676"/>
            <a:ext cx="8424863" cy="4530725"/>
          </a:xfrm>
        </p:spPr>
        <p:txBody>
          <a:bodyPr/>
          <a:lstStyle/>
          <a:p>
            <a:pPr algn="r" eaLnBrk="1" hangingPunct="1">
              <a:buClr>
                <a:srgbClr val="001432"/>
              </a:buClr>
              <a:buFont typeface="Wingdings" panose="05000000000000000000" pitchFamily="2" charset="2"/>
              <a:buChar char="ü"/>
            </a:pPr>
            <a:r>
              <a:rPr lang="es-UY" altLang="es-CO" sz="4000" b="1">
                <a:solidFill>
                  <a:srgbClr val="003366"/>
                </a:solidFill>
                <a:effectLst/>
              </a:rPr>
              <a:t>M</a:t>
            </a:r>
            <a:r>
              <a:rPr lang="es-UY" altLang="es-CO" b="1">
                <a:solidFill>
                  <a:srgbClr val="003366"/>
                </a:solidFill>
                <a:effectLst/>
              </a:rPr>
              <a:t>ENSAJERO - </a:t>
            </a:r>
            <a:r>
              <a:rPr lang="es-UY" altLang="es-CO" sz="4000" b="1" u="sng">
                <a:solidFill>
                  <a:srgbClr val="003366"/>
                </a:solidFill>
                <a:effectLst/>
              </a:rPr>
              <a:t>C</a:t>
            </a:r>
            <a:r>
              <a:rPr lang="es-UY" altLang="es-CO" b="1" u="sng">
                <a:solidFill>
                  <a:srgbClr val="003366"/>
                </a:solidFill>
                <a:effectLst/>
              </a:rPr>
              <a:t>REDIBILIDAD</a:t>
            </a:r>
          </a:p>
          <a:p>
            <a:pPr algn="r" eaLnBrk="1" hangingPunct="1">
              <a:buClr>
                <a:srgbClr val="001432"/>
              </a:buClr>
              <a:buFont typeface="Wingdings" panose="05000000000000000000" pitchFamily="2" charset="2"/>
              <a:buChar char="ü"/>
            </a:pPr>
            <a:endParaRPr lang="es-UY" altLang="es-CO" b="1">
              <a:solidFill>
                <a:srgbClr val="003366"/>
              </a:solidFill>
              <a:effectLst/>
            </a:endParaRPr>
          </a:p>
          <a:p>
            <a:pPr algn="r" eaLnBrk="1" hangingPunct="1">
              <a:buClr>
                <a:srgbClr val="001432"/>
              </a:buClr>
              <a:buFont typeface="Wingdings" panose="05000000000000000000" pitchFamily="2" charset="2"/>
              <a:buChar char="ü"/>
            </a:pPr>
            <a:r>
              <a:rPr lang="es-UY" altLang="es-CO" sz="4000" b="1">
                <a:solidFill>
                  <a:srgbClr val="003366"/>
                </a:solidFill>
                <a:effectLst/>
              </a:rPr>
              <a:t>M</a:t>
            </a:r>
            <a:r>
              <a:rPr lang="es-UY" altLang="es-CO" b="1">
                <a:solidFill>
                  <a:srgbClr val="003366"/>
                </a:solidFill>
                <a:effectLst/>
              </a:rPr>
              <a:t>ENSAJE - </a:t>
            </a:r>
            <a:r>
              <a:rPr lang="es-UY" altLang="es-CO" sz="4000" b="1" u="sng">
                <a:solidFill>
                  <a:srgbClr val="003366"/>
                </a:solidFill>
                <a:effectLst/>
              </a:rPr>
              <a:t>C</a:t>
            </a:r>
            <a:r>
              <a:rPr lang="es-UY" altLang="es-CO" b="1" u="sng">
                <a:solidFill>
                  <a:srgbClr val="003366"/>
                </a:solidFill>
                <a:effectLst/>
              </a:rPr>
              <a:t>LARIDAD</a:t>
            </a:r>
          </a:p>
          <a:p>
            <a:pPr algn="r" eaLnBrk="1" hangingPunct="1">
              <a:buClr>
                <a:srgbClr val="001432"/>
              </a:buClr>
              <a:buFont typeface="Wingdings" panose="05000000000000000000" pitchFamily="2" charset="2"/>
              <a:buChar char="ü"/>
            </a:pPr>
            <a:endParaRPr lang="es-UY" altLang="es-CO" b="1">
              <a:solidFill>
                <a:srgbClr val="003366"/>
              </a:solidFill>
              <a:effectLst/>
            </a:endParaRPr>
          </a:p>
          <a:p>
            <a:pPr algn="r" eaLnBrk="1" hangingPunct="1">
              <a:buClr>
                <a:srgbClr val="001432"/>
              </a:buClr>
              <a:buFont typeface="Wingdings" panose="05000000000000000000" pitchFamily="2" charset="2"/>
              <a:buChar char="ü"/>
            </a:pPr>
            <a:r>
              <a:rPr lang="es-UY" altLang="es-CO" sz="4000" b="1">
                <a:solidFill>
                  <a:srgbClr val="003366"/>
                </a:solidFill>
                <a:effectLst/>
              </a:rPr>
              <a:t>M</a:t>
            </a:r>
            <a:r>
              <a:rPr lang="es-UY" altLang="es-CO" b="1">
                <a:solidFill>
                  <a:srgbClr val="003366"/>
                </a:solidFill>
                <a:effectLst/>
              </a:rPr>
              <a:t>ÉTODO - </a:t>
            </a:r>
            <a:r>
              <a:rPr lang="es-UY" altLang="es-CO" sz="4000" b="1" u="sng">
                <a:solidFill>
                  <a:srgbClr val="003366"/>
                </a:solidFill>
                <a:effectLst/>
              </a:rPr>
              <a:t>I</a:t>
            </a:r>
            <a:r>
              <a:rPr lang="es-UY" altLang="es-CO" b="1" u="sng">
                <a:solidFill>
                  <a:srgbClr val="003366"/>
                </a:solidFill>
                <a:effectLst/>
              </a:rPr>
              <a:t>MPACTO</a:t>
            </a:r>
          </a:p>
          <a:p>
            <a:pPr algn="r" eaLnBrk="1" hangingPunct="1">
              <a:buClr>
                <a:srgbClr val="001432"/>
              </a:buClr>
              <a:buFont typeface="Wingdings" panose="05000000000000000000" pitchFamily="2" charset="2"/>
              <a:buChar char="ü"/>
            </a:pPr>
            <a:endParaRPr lang="es-UY" altLang="es-CO" b="1">
              <a:solidFill>
                <a:srgbClr val="003366"/>
              </a:solidFill>
              <a:effectLst/>
            </a:endParaRPr>
          </a:p>
          <a:p>
            <a:pPr algn="r" eaLnBrk="1" hangingPunct="1">
              <a:buClr>
                <a:srgbClr val="001432"/>
              </a:buClr>
              <a:buFont typeface="Wingdings" panose="05000000000000000000" pitchFamily="2" charset="2"/>
              <a:buChar char="ü"/>
            </a:pPr>
            <a:r>
              <a:rPr lang="es-UY" altLang="es-CO" sz="4000" b="1">
                <a:solidFill>
                  <a:srgbClr val="003366"/>
                </a:solidFill>
                <a:effectLst/>
              </a:rPr>
              <a:t>O</a:t>
            </a:r>
            <a:r>
              <a:rPr lang="es-UY" altLang="es-CO" b="1">
                <a:solidFill>
                  <a:srgbClr val="003366"/>
                </a:solidFill>
                <a:effectLst/>
              </a:rPr>
              <a:t>YENTE - </a:t>
            </a:r>
            <a:r>
              <a:rPr lang="es-UY" altLang="es-CO" sz="4000" b="1" u="sng">
                <a:solidFill>
                  <a:srgbClr val="003366"/>
                </a:solidFill>
                <a:effectLst/>
              </a:rPr>
              <a:t>I</a:t>
            </a:r>
            <a:r>
              <a:rPr lang="es-UY" altLang="es-CO" b="1" u="sng">
                <a:solidFill>
                  <a:srgbClr val="003366"/>
                </a:solidFill>
                <a:effectLst/>
              </a:rPr>
              <a:t>DENTIFICACIÓN</a:t>
            </a:r>
            <a:endParaRPr lang="en-US" altLang="es-CO" b="1" u="sng">
              <a:solidFill>
                <a:srgbClr val="003366"/>
              </a:solidFill>
              <a:effectLst/>
            </a:endParaRPr>
          </a:p>
        </p:txBody>
      </p:sp>
      <p:pic>
        <p:nvPicPr>
          <p:cNvPr id="4" name="3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5" name="4 Rectángulo"/>
          <p:cNvSpPr/>
          <p:nvPr/>
        </p:nvSpPr>
        <p:spPr>
          <a:xfrm>
            <a:off x="1524001" y="1"/>
            <a:ext cx="6401111" cy="138499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s-ES" sz="4000" b="1" spc="50" dirty="0">
                <a:ln w="11430"/>
                <a:solidFill>
                  <a:srgbClr val="001432"/>
                </a:solidFill>
              </a:rPr>
              <a:t>R</a:t>
            </a:r>
            <a:r>
              <a:rPr lang="es-ES" sz="3200" b="1" spc="50" dirty="0">
                <a:ln w="11430"/>
                <a:solidFill>
                  <a:srgbClr val="001432"/>
                </a:solidFill>
              </a:rPr>
              <a:t>ESUMIENDO</a:t>
            </a:r>
          </a:p>
          <a:p>
            <a:pPr fontAlgn="base">
              <a:spcBef>
                <a:spcPct val="0"/>
              </a:spcBef>
              <a:spcAft>
                <a:spcPct val="0"/>
              </a:spcAft>
              <a:defRPr/>
            </a:pPr>
            <a:r>
              <a:rPr lang="es-ES" sz="3200" b="1" spc="50" dirty="0">
                <a:ln w="11430"/>
                <a:solidFill>
                  <a:srgbClr val="001432"/>
                </a:solidFill>
              </a:rPr>
              <a:t> </a:t>
            </a:r>
            <a:r>
              <a:rPr lang="es-ES" sz="4400" b="1" spc="50" dirty="0">
                <a:ln w="11430"/>
                <a:solidFill>
                  <a:srgbClr val="001432"/>
                </a:solidFill>
              </a:rPr>
              <a:t>L</a:t>
            </a:r>
            <a:r>
              <a:rPr lang="es-ES" sz="3200" b="1" spc="50" dirty="0">
                <a:ln w="11430"/>
                <a:solidFill>
                  <a:srgbClr val="001432"/>
                </a:solidFill>
              </a:rPr>
              <a:t>A </a:t>
            </a:r>
            <a:r>
              <a:rPr lang="es-ES" sz="4400" b="1" spc="50" dirty="0">
                <a:ln w="11430"/>
                <a:solidFill>
                  <a:srgbClr val="001432"/>
                </a:solidFill>
              </a:rPr>
              <a:t>M</a:t>
            </a:r>
            <a:r>
              <a:rPr lang="es-ES" sz="3200" b="1" spc="50" dirty="0">
                <a:ln w="11430"/>
                <a:solidFill>
                  <a:srgbClr val="001432"/>
                </a:solidFill>
              </a:rPr>
              <a:t>EJOR </a:t>
            </a:r>
            <a:r>
              <a:rPr lang="es-ES" sz="4400" b="1" u="sng" spc="50" dirty="0">
                <a:ln w="11430"/>
                <a:solidFill>
                  <a:srgbClr val="001432"/>
                </a:solidFill>
              </a:rPr>
              <a:t>C</a:t>
            </a:r>
            <a:r>
              <a:rPr lang="es-ES" sz="3200" b="1" u="sng" spc="50" dirty="0">
                <a:ln w="11430"/>
                <a:solidFill>
                  <a:srgbClr val="001432"/>
                </a:solidFill>
              </a:rPr>
              <a:t>OMUNICACION</a:t>
            </a:r>
          </a:p>
        </p:txBody>
      </p:sp>
    </p:spTree>
    <p:extLst>
      <p:ext uri="{BB962C8B-B14F-4D97-AF65-F5344CB8AC3E}">
        <p14:creationId xmlns:p14="http://schemas.microsoft.com/office/powerpoint/2010/main" val="86002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E10599-3CFE-451F-9A4C-8F81CED2DE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140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descr="comu.jpg"/>
          <p:cNvPicPr>
            <a:picLocks noChangeAspect="1"/>
          </p:cNvPicPr>
          <p:nvPr/>
        </p:nvPicPr>
        <p:blipFill>
          <a:blip r:embed="rId2" cstate="print"/>
          <a:srcRect l="69418" r="3398"/>
          <a:stretch>
            <a:fillRect/>
          </a:stretch>
        </p:blipFill>
        <p:spPr>
          <a:xfrm rot="5400000">
            <a:off x="6113748" y="2303748"/>
            <a:ext cx="1512168" cy="7596336"/>
          </a:xfrm>
          <a:prstGeom prst="rect">
            <a:avLst/>
          </a:prstGeom>
          <a:effectLst>
            <a:softEdge rad="635000"/>
          </a:effectLst>
        </p:spPr>
      </p:pic>
      <p:pic>
        <p:nvPicPr>
          <p:cNvPr id="35" name="34 Imagen" descr="comu.jpg"/>
          <p:cNvPicPr>
            <a:picLocks noChangeAspect="1"/>
          </p:cNvPicPr>
          <p:nvPr/>
        </p:nvPicPr>
        <p:blipFill>
          <a:blip r:embed="rId2" cstate="print"/>
          <a:srcRect l="69418" r="3398"/>
          <a:stretch>
            <a:fillRect/>
          </a:stretch>
        </p:blipFill>
        <p:spPr>
          <a:xfrm>
            <a:off x="1524000" y="0"/>
            <a:ext cx="1512168" cy="6858000"/>
          </a:xfrm>
          <a:prstGeom prst="rect">
            <a:avLst/>
          </a:prstGeom>
          <a:effectLst>
            <a:softEdge rad="635000"/>
          </a:effectLst>
        </p:spPr>
      </p:pic>
      <p:pic>
        <p:nvPicPr>
          <p:cNvPr id="15" name="14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124930" name="Rectangle 2"/>
          <p:cNvSpPr>
            <a:spLocks noGrp="1" noChangeArrowheads="1"/>
          </p:cNvSpPr>
          <p:nvPr>
            <p:ph type="title"/>
          </p:nvPr>
        </p:nvSpPr>
        <p:spPr>
          <a:xfrm>
            <a:off x="1167878" y="335878"/>
            <a:ext cx="8229600" cy="1371600"/>
          </a:xfrm>
        </p:spPr>
        <p:txBody>
          <a:bodyPr/>
          <a:lstStyle/>
          <a:p>
            <a:pPr eaLnBrk="1" hangingPunct="1">
              <a:defRPr/>
            </a:pPr>
            <a:r>
              <a:rPr lang="es-UY" dirty="0"/>
              <a:t>Dinámica de Comunicación y Oratoria</a:t>
            </a:r>
            <a:endParaRPr lang="en-US" dirty="0"/>
          </a:p>
        </p:txBody>
      </p:sp>
      <p:grpSp>
        <p:nvGrpSpPr>
          <p:cNvPr id="2" name="32 Grupo"/>
          <p:cNvGrpSpPr/>
          <p:nvPr/>
        </p:nvGrpSpPr>
        <p:grpSpPr>
          <a:xfrm>
            <a:off x="2207568" y="1844824"/>
            <a:ext cx="7352402" cy="4337666"/>
            <a:chOff x="1187698" y="2853407"/>
            <a:chExt cx="6853013" cy="3384196"/>
          </a:xfrm>
          <a:solidFill>
            <a:schemeClr val="accent6">
              <a:lumMod val="50000"/>
            </a:schemeClr>
          </a:solidFill>
        </p:grpSpPr>
        <p:sp>
          <p:nvSpPr>
            <p:cNvPr id="124942" name="Rectangle 14"/>
            <p:cNvSpPr>
              <a:spLocks noChangeArrowheads="1"/>
            </p:cNvSpPr>
            <p:nvPr/>
          </p:nvSpPr>
          <p:spPr bwMode="auto">
            <a:xfrm>
              <a:off x="7019925" y="5157788"/>
              <a:ext cx="1020786" cy="72037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Revelado</a:t>
              </a:r>
            </a:p>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  por el </a:t>
              </a:r>
            </a:p>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 Espíritu</a:t>
              </a:r>
              <a:endParaRPr lang="en-US" b="1">
                <a:solidFill>
                  <a:srgbClr val="FFCC00"/>
                </a:solidFill>
                <a:effectLst>
                  <a:outerShdw blurRad="38100" dist="38100" dir="2700000" algn="tl">
                    <a:srgbClr val="000000"/>
                  </a:outerShdw>
                </a:effectLst>
                <a:latin typeface="Times New Roman" pitchFamily="18" charset="0"/>
              </a:endParaRPr>
            </a:p>
          </p:txBody>
        </p:sp>
        <p:sp>
          <p:nvSpPr>
            <p:cNvPr id="16" name="Oval 3"/>
            <p:cNvSpPr>
              <a:spLocks noChangeArrowheads="1"/>
            </p:cNvSpPr>
            <p:nvPr/>
          </p:nvSpPr>
          <p:spPr bwMode="auto">
            <a:xfrm>
              <a:off x="2194454" y="2853407"/>
              <a:ext cx="1490382"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sz="2000" b="1" dirty="0">
                  <a:solidFill>
                    <a:srgbClr val="FFCC00"/>
                  </a:solidFill>
                  <a:latin typeface="Times New Roman" pitchFamily="18" charset="0"/>
                </a:rPr>
                <a:t>Mensajero</a:t>
              </a:r>
              <a:r>
                <a:rPr lang="es-UY" dirty="0">
                  <a:solidFill>
                    <a:srgbClr val="003366"/>
                  </a:solidFill>
                  <a:latin typeface="Times New Roman" pitchFamily="18" charset="0"/>
                </a:rPr>
                <a:t>	</a:t>
              </a:r>
              <a:endParaRPr lang="en-US" dirty="0">
                <a:solidFill>
                  <a:srgbClr val="003366"/>
                </a:solidFill>
                <a:latin typeface="Times New Roman" pitchFamily="18" charset="0"/>
              </a:endParaRPr>
            </a:p>
          </p:txBody>
        </p:sp>
        <p:sp>
          <p:nvSpPr>
            <p:cNvPr id="17" name="AutoShape 4"/>
            <p:cNvSpPr>
              <a:spLocks noChangeArrowheads="1"/>
            </p:cNvSpPr>
            <p:nvPr/>
          </p:nvSpPr>
          <p:spPr bwMode="auto">
            <a:xfrm>
              <a:off x="3492748" y="3142332"/>
              <a:ext cx="1347788" cy="466725"/>
            </a:xfrm>
            <a:prstGeom prst="flowChartProcess">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Mensaje</a:t>
              </a:r>
              <a:endParaRPr lang="en-US" b="1" dirty="0">
                <a:solidFill>
                  <a:srgbClr val="FFCC00"/>
                </a:solidFill>
                <a:latin typeface="Times New Roman" pitchFamily="18" charset="0"/>
              </a:endParaRPr>
            </a:p>
          </p:txBody>
        </p:sp>
        <p:sp>
          <p:nvSpPr>
            <p:cNvPr id="18" name="Oval 5"/>
            <p:cNvSpPr>
              <a:spLocks noChangeArrowheads="1"/>
            </p:cNvSpPr>
            <p:nvPr/>
          </p:nvSpPr>
          <p:spPr bwMode="auto">
            <a:xfrm>
              <a:off x="6012111" y="2853407"/>
              <a:ext cx="1057275" cy="1008062"/>
            </a:xfrm>
            <a:prstGeom prst="ellipse">
              <a:avLst/>
            </a:prstGeom>
            <a:grpFill/>
            <a:ln w="9525">
              <a:solidFill>
                <a:schemeClr val="tx1"/>
              </a:solidFill>
              <a:round/>
              <a:headEnd/>
              <a:tailEnd/>
            </a:ln>
          </p:spPr>
          <p:txBody>
            <a:bodyPr wrap="none" anchor="ctr"/>
            <a:lstStyle/>
            <a:p>
              <a:pPr algn="ctr" fontAlgn="base">
                <a:spcBef>
                  <a:spcPct val="0"/>
                </a:spcBef>
                <a:spcAft>
                  <a:spcPct val="0"/>
                </a:spcAft>
                <a:defRPr/>
              </a:pPr>
              <a:r>
                <a:rPr lang="es-UY" b="1" dirty="0">
                  <a:solidFill>
                    <a:srgbClr val="FFCC00"/>
                  </a:solidFill>
                  <a:latin typeface="Times New Roman" pitchFamily="18" charset="0"/>
                </a:rPr>
                <a:t>Oyente</a:t>
              </a:r>
              <a:endParaRPr lang="en-US" b="1" dirty="0">
                <a:solidFill>
                  <a:srgbClr val="FFCC00"/>
                </a:solidFill>
                <a:latin typeface="Times New Roman" pitchFamily="18" charset="0"/>
              </a:endParaRPr>
            </a:p>
          </p:txBody>
        </p:sp>
        <p:sp>
          <p:nvSpPr>
            <p:cNvPr id="19" name="AutoShape 6"/>
            <p:cNvSpPr>
              <a:spLocks noChangeArrowheads="1"/>
            </p:cNvSpPr>
            <p:nvPr/>
          </p:nvSpPr>
          <p:spPr bwMode="auto">
            <a:xfrm>
              <a:off x="4643686" y="3142332"/>
              <a:ext cx="1439862" cy="504825"/>
            </a:xfrm>
            <a:prstGeom prst="rightArrow">
              <a:avLst>
                <a:gd name="adj1" fmla="val 50000"/>
                <a:gd name="adj2" fmla="val 71305"/>
              </a:avLst>
            </a:prstGeom>
            <a:grpFill/>
            <a:ln w="9525">
              <a:solidFill>
                <a:schemeClr val="tx1"/>
              </a:solidFill>
              <a:miter lim="800000"/>
              <a:headEnd/>
              <a:tailEnd/>
            </a:ln>
          </p:spPr>
          <p:txBody>
            <a:bodyPr wrap="none" anchor="ctr"/>
            <a:lstStyle/>
            <a:p>
              <a:pPr algn="ctr" fontAlgn="base">
                <a:spcBef>
                  <a:spcPct val="0"/>
                </a:spcBef>
                <a:spcAft>
                  <a:spcPct val="0"/>
                </a:spcAft>
                <a:defRPr/>
              </a:pPr>
              <a:r>
                <a:rPr lang="es-UY" b="1">
                  <a:solidFill>
                    <a:srgbClr val="FFCC00"/>
                  </a:solidFill>
                  <a:latin typeface="Times New Roman" pitchFamily="18" charset="0"/>
                </a:rPr>
                <a:t>Método</a:t>
              </a:r>
              <a:endParaRPr lang="en-US" b="1">
                <a:solidFill>
                  <a:srgbClr val="FFCC00"/>
                </a:solidFill>
                <a:latin typeface="Times New Roman" pitchFamily="18" charset="0"/>
              </a:endParaRPr>
            </a:p>
          </p:txBody>
        </p:sp>
        <p:sp>
          <p:nvSpPr>
            <p:cNvPr id="20" name="AutoShape 7"/>
            <p:cNvSpPr>
              <a:spLocks noChangeArrowheads="1"/>
            </p:cNvSpPr>
            <p:nvPr/>
          </p:nvSpPr>
          <p:spPr bwMode="auto">
            <a:xfrm rot="18105793" flipV="1">
              <a:off x="1721892" y="4419475"/>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sp>
          <p:nvSpPr>
            <p:cNvPr id="21" name="Rectangle 8"/>
            <p:cNvSpPr>
              <a:spLocks noChangeArrowheads="1"/>
            </p:cNvSpPr>
            <p:nvPr/>
          </p:nvSpPr>
          <p:spPr bwMode="auto">
            <a:xfrm>
              <a:off x="1187698" y="5085432"/>
              <a:ext cx="1494901" cy="72037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Transformado</a:t>
              </a:r>
            </a:p>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    por el </a:t>
              </a:r>
            </a:p>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   Espíritu</a:t>
              </a:r>
              <a:endParaRPr lang="en-US" b="1" dirty="0">
                <a:solidFill>
                  <a:srgbClr val="FFCC00"/>
                </a:solidFill>
                <a:effectLst>
                  <a:outerShdw blurRad="38100" dist="38100" dir="2700000" algn="tl">
                    <a:srgbClr val="000000"/>
                  </a:outerShdw>
                </a:effectLst>
                <a:latin typeface="Times New Roman" pitchFamily="18" charset="0"/>
              </a:endParaRPr>
            </a:p>
          </p:txBody>
        </p:sp>
        <p:sp>
          <p:nvSpPr>
            <p:cNvPr id="22" name="AutoShape 9"/>
            <p:cNvSpPr>
              <a:spLocks noChangeArrowheads="1"/>
            </p:cNvSpPr>
            <p:nvPr/>
          </p:nvSpPr>
          <p:spPr bwMode="auto">
            <a:xfrm>
              <a:off x="4140448" y="3861469"/>
              <a:ext cx="71438" cy="1512888"/>
            </a:xfrm>
            <a:prstGeom prst="upArrow">
              <a:avLst>
                <a:gd name="adj1" fmla="val 50000"/>
                <a:gd name="adj2" fmla="val 52944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23" name="Rectangle 10"/>
            <p:cNvSpPr>
              <a:spLocks noChangeArrowheads="1"/>
            </p:cNvSpPr>
            <p:nvPr/>
          </p:nvSpPr>
          <p:spPr bwMode="auto">
            <a:xfrm>
              <a:off x="3492748" y="5517232"/>
              <a:ext cx="1122386" cy="72037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Inspirado </a:t>
              </a:r>
            </a:p>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  por el</a:t>
              </a:r>
            </a:p>
            <a:p>
              <a:pPr fontAlgn="base">
                <a:spcBef>
                  <a:spcPct val="0"/>
                </a:spcBef>
                <a:spcAft>
                  <a:spcPct val="0"/>
                </a:spcAft>
                <a:defRPr/>
              </a:pPr>
              <a:r>
                <a:rPr lang="es-UY" b="1">
                  <a:solidFill>
                    <a:srgbClr val="FFCC00"/>
                  </a:solidFill>
                  <a:effectLst>
                    <a:outerShdw blurRad="38100" dist="38100" dir="2700000" algn="tl">
                      <a:srgbClr val="000000"/>
                    </a:outerShdw>
                  </a:effectLst>
                  <a:latin typeface="Times New Roman" pitchFamily="18" charset="0"/>
                </a:rPr>
                <a:t> Espíritu</a:t>
              </a:r>
              <a:endParaRPr lang="en-US" b="1">
                <a:solidFill>
                  <a:srgbClr val="FFCC00"/>
                </a:solidFill>
                <a:effectLst>
                  <a:outerShdw blurRad="38100" dist="38100" dir="2700000" algn="tl">
                    <a:srgbClr val="000000"/>
                  </a:outerShdw>
                </a:effectLst>
                <a:latin typeface="Times New Roman" pitchFamily="18" charset="0"/>
              </a:endParaRPr>
            </a:p>
          </p:txBody>
        </p:sp>
        <p:sp>
          <p:nvSpPr>
            <p:cNvPr id="24" name="AutoShape 11"/>
            <p:cNvSpPr>
              <a:spLocks noChangeArrowheads="1"/>
            </p:cNvSpPr>
            <p:nvPr/>
          </p:nvSpPr>
          <p:spPr bwMode="auto">
            <a:xfrm flipH="1">
              <a:off x="5435848" y="3861469"/>
              <a:ext cx="73025" cy="1511300"/>
            </a:xfrm>
            <a:prstGeom prst="upArrow">
              <a:avLst>
                <a:gd name="adj1" fmla="val 50000"/>
                <a:gd name="adj2" fmla="val 517391"/>
              </a:avLst>
            </a:prstGeom>
            <a:grpFill/>
            <a:ln w="9525">
              <a:solidFill>
                <a:schemeClr val="tx1"/>
              </a:solidFill>
              <a:miter lim="800000"/>
              <a:headEnd/>
              <a:tailEnd/>
            </a:ln>
          </p:spPr>
          <p:txBody>
            <a:bodyPr vert="eaVert" wrap="none" anchor="ctr"/>
            <a:lstStyle/>
            <a:p>
              <a:pPr fontAlgn="base">
                <a:spcBef>
                  <a:spcPct val="0"/>
                </a:spcBef>
                <a:spcAft>
                  <a:spcPct val="0"/>
                </a:spcAft>
                <a:defRPr/>
              </a:pPr>
              <a:endParaRPr lang="es-ES">
                <a:solidFill>
                  <a:srgbClr val="003366"/>
                </a:solidFill>
              </a:endParaRPr>
            </a:p>
          </p:txBody>
        </p:sp>
        <p:sp>
          <p:nvSpPr>
            <p:cNvPr id="25" name="Rectangle 12"/>
            <p:cNvSpPr>
              <a:spLocks noChangeArrowheads="1"/>
            </p:cNvSpPr>
            <p:nvPr/>
          </p:nvSpPr>
          <p:spPr bwMode="auto">
            <a:xfrm>
              <a:off x="5004048" y="5517232"/>
              <a:ext cx="1122386" cy="720371"/>
            </a:xfrm>
            <a:prstGeom prst="rect">
              <a:avLst/>
            </a:prstGeom>
            <a:grpFill/>
            <a:ln w="9525">
              <a:noFill/>
              <a:miter lim="800000"/>
              <a:headEnd/>
              <a:tailEnd/>
            </a:ln>
            <a:effectLst/>
          </p:spPr>
          <p:txBody>
            <a:bodyPr wrap="none">
              <a:spAutoFit/>
            </a:bodyPr>
            <a:lstStyle/>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Enseñado </a:t>
              </a:r>
            </a:p>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  por el </a:t>
              </a:r>
            </a:p>
            <a:p>
              <a:pPr fontAlgn="base">
                <a:spcBef>
                  <a:spcPct val="0"/>
                </a:spcBef>
                <a:spcAft>
                  <a:spcPct val="0"/>
                </a:spcAft>
                <a:defRPr/>
              </a:pPr>
              <a:r>
                <a:rPr lang="es-UY" b="1" dirty="0">
                  <a:solidFill>
                    <a:srgbClr val="FFCC00"/>
                  </a:solidFill>
                  <a:effectLst>
                    <a:outerShdw blurRad="38100" dist="38100" dir="2700000" algn="tl">
                      <a:srgbClr val="000000"/>
                    </a:outerShdw>
                  </a:effectLst>
                  <a:latin typeface="Times New Roman" pitchFamily="18" charset="0"/>
                </a:rPr>
                <a:t> Espíritu</a:t>
              </a:r>
              <a:endParaRPr lang="en-US" b="1" dirty="0">
                <a:solidFill>
                  <a:srgbClr val="FFCC00"/>
                </a:solidFill>
                <a:effectLst>
                  <a:outerShdw blurRad="38100" dist="38100" dir="2700000" algn="tl">
                    <a:srgbClr val="000000"/>
                  </a:outerShdw>
                </a:effectLst>
                <a:latin typeface="Times New Roman" pitchFamily="18" charset="0"/>
              </a:endParaRPr>
            </a:p>
          </p:txBody>
        </p:sp>
        <p:sp>
          <p:nvSpPr>
            <p:cNvPr id="26" name="AutoShape 13"/>
            <p:cNvSpPr>
              <a:spLocks noChangeArrowheads="1"/>
            </p:cNvSpPr>
            <p:nvPr/>
          </p:nvSpPr>
          <p:spPr bwMode="auto">
            <a:xfrm rot="14611586" flipV="1">
              <a:off x="6552655" y="4473450"/>
              <a:ext cx="1296988" cy="73025"/>
            </a:xfrm>
            <a:prstGeom prst="rightArrow">
              <a:avLst>
                <a:gd name="adj1" fmla="val 50000"/>
                <a:gd name="adj2" fmla="val 444022"/>
              </a:avLst>
            </a:prstGeom>
            <a:grpFill/>
            <a:ln w="9525">
              <a:solidFill>
                <a:schemeClr val="tx1"/>
              </a:solidFill>
              <a:miter lim="800000"/>
              <a:headEnd/>
              <a:tailEnd/>
            </a:ln>
          </p:spPr>
          <p:txBody>
            <a:bodyPr wrap="none" anchor="ctr"/>
            <a:lstStyle/>
            <a:p>
              <a:pPr fontAlgn="base">
                <a:spcBef>
                  <a:spcPct val="0"/>
                </a:spcBef>
                <a:spcAft>
                  <a:spcPct val="0"/>
                </a:spcAft>
                <a:defRPr/>
              </a:pPr>
              <a:endParaRPr lang="es-ES">
                <a:solidFill>
                  <a:srgbClr val="003366"/>
                </a:solidFill>
              </a:endParaRPr>
            </a:p>
          </p:txBody>
        </p:sp>
      </p:grpSp>
    </p:spTree>
    <p:extLst>
      <p:ext uri="{BB962C8B-B14F-4D97-AF65-F5344CB8AC3E}">
        <p14:creationId xmlns:p14="http://schemas.microsoft.com/office/powerpoint/2010/main" val="1549055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p:txBody>
          <a:bodyPr/>
          <a:lstStyle/>
          <a:p>
            <a:pPr marL="0" indent="0">
              <a:buNone/>
            </a:pPr>
            <a:r>
              <a:rPr lang="es-CO" sz="2700" dirty="0">
                <a:solidFill>
                  <a:srgbClr val="000000"/>
                </a:solidFill>
                <a:latin typeface="Georgia" panose="02040502050405020303" pitchFamily="18" charset="0"/>
              </a:rPr>
              <a:t>Tiempo atrás, en el siglo cuarto AC, el filósofo Griego Aristóteles articuló tres partes distintas para una efectiva comunicación. Las tres palabras Griegas que usó han sido asimiladas por el Idioma Español de hoy y son dignas de ser aprendidas: </a:t>
            </a:r>
          </a:p>
          <a:p>
            <a:r>
              <a:rPr lang="es-CO" sz="2700" dirty="0">
                <a:solidFill>
                  <a:srgbClr val="FF0000"/>
                </a:solidFill>
                <a:latin typeface="Georgia" panose="02040502050405020303" pitchFamily="18" charset="0"/>
              </a:rPr>
              <a:t>Logos</a:t>
            </a:r>
            <a:r>
              <a:rPr lang="es-CO" sz="2700" dirty="0">
                <a:solidFill>
                  <a:srgbClr val="000000"/>
                </a:solidFill>
                <a:latin typeface="Georgia" panose="02040502050405020303" pitchFamily="18" charset="0"/>
              </a:rPr>
              <a:t> – Las palabras del mensaje. Esta es la misma palabra Griega que Juan usa para el nombre de Cristo como “El Verbo” (</a:t>
            </a:r>
            <a:r>
              <a:rPr lang="es-CO" sz="2700" b="1" dirty="0">
                <a:solidFill>
                  <a:srgbClr val="000000"/>
                </a:solidFill>
                <a:latin typeface="Arial" panose="020B0604020202020204" pitchFamily="34" charset="0"/>
              </a:rPr>
              <a:t>Juan 1:14</a:t>
            </a:r>
            <a:r>
              <a:rPr lang="es-CO" sz="2700" dirty="0">
                <a:solidFill>
                  <a:srgbClr val="000000"/>
                </a:solidFill>
                <a:latin typeface="Georgia" panose="02040502050405020303" pitchFamily="18" charset="0"/>
              </a:rPr>
              <a:t>), y este término es a menudo usado en el Nuevo Testamento Griego para la Biblia como la “Palabra” de Dios (por ejemplo, </a:t>
            </a:r>
            <a:r>
              <a:rPr lang="es-CO" sz="2700" b="1" dirty="0">
                <a:solidFill>
                  <a:srgbClr val="000000"/>
                </a:solidFill>
                <a:latin typeface="Arial" panose="020B0604020202020204" pitchFamily="34" charset="0"/>
              </a:rPr>
              <a:t>Efesios 6:17</a:t>
            </a:r>
            <a:r>
              <a:rPr lang="es-CO" sz="2700" dirty="0">
                <a:solidFill>
                  <a:srgbClr val="000000"/>
                </a:solidFill>
                <a:latin typeface="Georgia" panose="02040502050405020303" pitchFamily="18" charset="0"/>
              </a:rPr>
              <a:t>). </a:t>
            </a:r>
          </a:p>
          <a:p>
            <a:r>
              <a:rPr lang="es-CO" sz="2700" dirty="0">
                <a:solidFill>
                  <a:srgbClr val="FF0000"/>
                </a:solidFill>
                <a:latin typeface="Georgia" panose="02040502050405020303" pitchFamily="18" charset="0"/>
              </a:rPr>
              <a:t>Pathos</a:t>
            </a:r>
            <a:r>
              <a:rPr lang="es-CO" sz="2700" dirty="0">
                <a:solidFill>
                  <a:srgbClr val="000000"/>
                </a:solidFill>
                <a:latin typeface="Georgia" panose="02040502050405020303" pitchFamily="18" charset="0"/>
              </a:rPr>
              <a:t> - La emoción del mensaje. Esta es la pasión detrás de las palabras, los sentimientos que el orador transmite, y la identificación que los oyentes tienen con el orador. </a:t>
            </a:r>
          </a:p>
          <a:p>
            <a:r>
              <a:rPr lang="es-CO" sz="2700" dirty="0" err="1">
                <a:solidFill>
                  <a:srgbClr val="FF0000"/>
                </a:solidFill>
                <a:latin typeface="Georgia" panose="02040502050405020303" pitchFamily="18" charset="0"/>
              </a:rPr>
              <a:t>Ethos</a:t>
            </a:r>
            <a:r>
              <a:rPr lang="es-CO" sz="2700" dirty="0">
                <a:solidFill>
                  <a:srgbClr val="000000"/>
                </a:solidFill>
                <a:latin typeface="Georgia" panose="02040502050405020303" pitchFamily="18" charset="0"/>
              </a:rPr>
              <a:t> - El carácter del orador. Este es el trasfondo y el estilo de vida detrás del mensaje. Interesantemente, Aristóteles consideró el </a:t>
            </a:r>
            <a:r>
              <a:rPr lang="es-CO" sz="2700" dirty="0" err="1">
                <a:solidFill>
                  <a:srgbClr val="000000"/>
                </a:solidFill>
                <a:latin typeface="Georgia" panose="02040502050405020303" pitchFamily="18" charset="0"/>
              </a:rPr>
              <a:t>ethos</a:t>
            </a:r>
            <a:r>
              <a:rPr lang="es-CO" sz="2700" dirty="0">
                <a:solidFill>
                  <a:srgbClr val="000000"/>
                </a:solidFill>
                <a:latin typeface="Georgia" panose="02040502050405020303" pitchFamily="18" charset="0"/>
              </a:rPr>
              <a:t> como el más importante de los tres. </a:t>
            </a:r>
            <a:endParaRPr lang="es-CO" sz="2700" dirty="0"/>
          </a:p>
        </p:txBody>
      </p:sp>
    </p:spTree>
    <p:extLst>
      <p:ext uri="{BB962C8B-B14F-4D97-AF65-F5344CB8AC3E}">
        <p14:creationId xmlns:p14="http://schemas.microsoft.com/office/powerpoint/2010/main" val="1606940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p:txBody>
          <a:bodyPr/>
          <a:lstStyle/>
          <a:p>
            <a:pPr marL="0" indent="0">
              <a:buNone/>
            </a:pPr>
            <a:r>
              <a:rPr lang="es-CO" dirty="0"/>
              <a:t>Cuando el </a:t>
            </a:r>
            <a:r>
              <a:rPr lang="es-CO" dirty="0" err="1"/>
              <a:t>Ethos</a:t>
            </a:r>
            <a:r>
              <a:rPr lang="es-CO" dirty="0"/>
              <a:t>, el Pathos y el Logos están en concordancia, entonces el resultado es una comunicación efectiva de la Palabra de Dios.</a:t>
            </a:r>
          </a:p>
          <a:p>
            <a:pPr marL="0" indent="0">
              <a:buNone/>
            </a:pPr>
            <a:endParaRPr lang="es-CO" dirty="0"/>
          </a:p>
          <a:p>
            <a:pPr marL="0" indent="0">
              <a:buNone/>
            </a:pPr>
            <a:r>
              <a:rPr lang="es-CO" dirty="0"/>
              <a:t>Estos tres aspectos en la comunicación de la Palabra de Dios pueden ser resumidos en:</a:t>
            </a:r>
          </a:p>
          <a:p>
            <a:pPr marL="0" indent="0">
              <a:buNone/>
            </a:pPr>
            <a:endParaRPr lang="es-CO" dirty="0"/>
          </a:p>
          <a:p>
            <a:r>
              <a:rPr lang="es-CO" dirty="0" err="1"/>
              <a:t>Ethos</a:t>
            </a:r>
            <a:r>
              <a:rPr lang="es-CO" dirty="0"/>
              <a:t> – vivir la Palabra de Dios</a:t>
            </a:r>
          </a:p>
          <a:p>
            <a:r>
              <a:rPr lang="es-CO" dirty="0"/>
              <a:t>Pathos – amar la Palabra de Dios</a:t>
            </a:r>
          </a:p>
          <a:p>
            <a:r>
              <a:rPr lang="es-CO" dirty="0"/>
              <a:t>Logos – hablar la Palabra de Dios</a:t>
            </a:r>
          </a:p>
        </p:txBody>
      </p:sp>
    </p:spTree>
    <p:extLst>
      <p:ext uri="{BB962C8B-B14F-4D97-AF65-F5344CB8AC3E}">
        <p14:creationId xmlns:p14="http://schemas.microsoft.com/office/powerpoint/2010/main" val="143429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259644" y="214489"/>
            <a:ext cx="11322756" cy="5881511"/>
          </a:xfrm>
        </p:spPr>
        <p:txBody>
          <a:bodyPr/>
          <a:lstStyle/>
          <a:p>
            <a:pPr marL="0" indent="0">
              <a:buNone/>
            </a:pPr>
            <a:r>
              <a:rPr lang="es-CO" dirty="0">
                <a:solidFill>
                  <a:srgbClr val="000000"/>
                </a:solidFill>
                <a:latin typeface="Georgia" panose="02040502050405020303" pitchFamily="18" charset="0"/>
              </a:rPr>
              <a:t>Estos tres pasos son: </a:t>
            </a:r>
          </a:p>
          <a:p>
            <a:r>
              <a:rPr lang="es-CO" dirty="0">
                <a:solidFill>
                  <a:srgbClr val="000000"/>
                </a:solidFill>
                <a:latin typeface="Georgia" panose="02040502050405020303" pitchFamily="18" charset="0"/>
              </a:rPr>
              <a:t>Revelación – “...oyeron..” </a:t>
            </a:r>
          </a:p>
          <a:p>
            <a:r>
              <a:rPr lang="es-CO" dirty="0">
                <a:solidFill>
                  <a:srgbClr val="000000"/>
                </a:solidFill>
                <a:latin typeface="Georgia" panose="02040502050405020303" pitchFamily="18" charset="0"/>
              </a:rPr>
              <a:t>Arrepentimiento – “...creyeron...” </a:t>
            </a:r>
          </a:p>
          <a:p>
            <a:r>
              <a:rPr lang="es-CO" dirty="0">
                <a:solidFill>
                  <a:srgbClr val="000000"/>
                </a:solidFill>
                <a:latin typeface="Georgia" panose="02040502050405020303" pitchFamily="18" charset="0"/>
              </a:rPr>
              <a:t>Realidad – “...fueron marcados...” </a:t>
            </a:r>
          </a:p>
          <a:p>
            <a:endParaRPr lang="es-CO" dirty="0">
              <a:solidFill>
                <a:srgbClr val="000000"/>
              </a:solidFill>
              <a:latin typeface="Georgia" panose="02040502050405020303" pitchFamily="18" charset="0"/>
            </a:endParaRPr>
          </a:p>
          <a:p>
            <a:pPr marL="0" indent="0">
              <a:buNone/>
            </a:pPr>
            <a:r>
              <a:rPr lang="es-CO" sz="2800" dirty="0">
                <a:solidFill>
                  <a:srgbClr val="000000"/>
                </a:solidFill>
                <a:latin typeface="Georgia" panose="02040502050405020303" pitchFamily="18" charset="0"/>
              </a:rPr>
              <a:t>Los tres pasos de la transformación - revelación, arrepentimiento y realidad - son exactamente lo que tu estás deseando que pase en la vida de tus oyentes conforme enseñas la Palabra de Dios. De la misma manera, el Espíritu Santo te ha estado guiando personalmente a través de este proceso de revelación, arrepentimiento y realidad, para que ahora tu también, conforme enseñes la Palabra, estés cooperando con el Espíritu Santo mientras que él guía a tus oyentes a través del mismo proceso. </a:t>
            </a:r>
            <a:endParaRPr lang="es-CO" sz="2800" dirty="0"/>
          </a:p>
        </p:txBody>
      </p:sp>
    </p:spTree>
    <p:extLst>
      <p:ext uri="{BB962C8B-B14F-4D97-AF65-F5344CB8AC3E}">
        <p14:creationId xmlns:p14="http://schemas.microsoft.com/office/powerpoint/2010/main" val="167026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p:txBody>
          <a:bodyPr/>
          <a:lstStyle/>
          <a:p>
            <a:pPr marL="0" indent="0">
              <a:buNone/>
            </a:pPr>
            <a:r>
              <a:rPr lang="es-CO" sz="2800" dirty="0"/>
              <a:t>Las palabras que usas son una parte importante de la comunicación, pero son únicamente una parte. La comunicación tiene que ver con tu “persona en conjunto”, y no solamente tu lengua. El siguiente es un desglose aproximado de la importancia de la comunicación en los variados aspectos que hacen a la persona que eres:</a:t>
            </a:r>
          </a:p>
          <a:p>
            <a:pPr marL="0" indent="0">
              <a:buNone/>
            </a:pPr>
            <a:endParaRPr lang="es-CO" sz="2800" dirty="0"/>
          </a:p>
          <a:p>
            <a:r>
              <a:rPr lang="es-CO" sz="2800" dirty="0"/>
              <a:t>Tu estilo de vida, reputación y autoridad percibida – 15%</a:t>
            </a:r>
          </a:p>
          <a:p>
            <a:r>
              <a:rPr lang="es-CO" sz="2800" dirty="0"/>
              <a:t>Tu identificación percibida para con el oyente – 15%</a:t>
            </a:r>
          </a:p>
          <a:p>
            <a:r>
              <a:rPr lang="es-CO" sz="2800" dirty="0"/>
              <a:t>Tus expresiones faciales, personalidad y gestos – 20%</a:t>
            </a:r>
          </a:p>
          <a:p>
            <a:r>
              <a:rPr lang="es-CO" sz="2800" dirty="0"/>
              <a:t>Tu tono de voz y tu tono emocional – 20%</a:t>
            </a:r>
          </a:p>
          <a:p>
            <a:r>
              <a:rPr lang="es-CO" sz="2800" dirty="0"/>
              <a:t>Tus palabras – 30%</a:t>
            </a:r>
          </a:p>
        </p:txBody>
      </p:sp>
    </p:spTree>
    <p:extLst>
      <p:ext uri="{BB962C8B-B14F-4D97-AF65-F5344CB8AC3E}">
        <p14:creationId xmlns:p14="http://schemas.microsoft.com/office/powerpoint/2010/main" val="74055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575733" y="189089"/>
            <a:ext cx="10972800" cy="5715000"/>
          </a:xfrm>
        </p:spPr>
        <p:txBody>
          <a:bodyPr/>
          <a:lstStyle/>
          <a:p>
            <a:pPr marL="0" indent="0">
              <a:buNone/>
            </a:pPr>
            <a:r>
              <a:rPr lang="es-CO" sz="2800" dirty="0"/>
              <a:t>Cuando estás nervioso o intimidado por una audiencia, el enfoque gravita naturalmente alrededor de ti mismo. Estás demasiado “</a:t>
            </a:r>
            <a:r>
              <a:rPr lang="es-CO" sz="2800" dirty="0" err="1"/>
              <a:t>conciente</a:t>
            </a:r>
            <a:r>
              <a:rPr lang="es-CO" sz="2800" dirty="0"/>
              <a:t> de ti mismo.” Pero el arte de la oratoria efectiva incluye la habilidad para cambiar el enfoque de ti mismo por un enfoque fuera de ti mismo. Este nuevo enfoque incluye tres cosas:</a:t>
            </a:r>
          </a:p>
          <a:p>
            <a:pPr marL="0" indent="0">
              <a:buNone/>
            </a:pPr>
            <a:endParaRPr lang="es-CO" sz="2800" dirty="0"/>
          </a:p>
          <a:p>
            <a:r>
              <a:rPr lang="es-CO" sz="2800" dirty="0"/>
              <a:t>Un enfoque en el Señor</a:t>
            </a:r>
          </a:p>
          <a:p>
            <a:r>
              <a:rPr lang="es-CO" sz="2800" dirty="0"/>
              <a:t>Un enfoque en lo apasionante del mensaje</a:t>
            </a:r>
          </a:p>
          <a:p>
            <a:r>
              <a:rPr lang="es-CO" sz="2800" dirty="0"/>
              <a:t>Un enfoque en el oyente</a:t>
            </a:r>
          </a:p>
          <a:p>
            <a:endParaRPr lang="es-CO" sz="2800" dirty="0"/>
          </a:p>
          <a:p>
            <a:pPr marL="0" indent="0">
              <a:buNone/>
            </a:pPr>
            <a:r>
              <a:rPr lang="es-CO" sz="2800" dirty="0"/>
              <a:t>Estos tres puntos de enfoque son complementarios. Y cuando estás enfocado en trabajar con el Señor para entregar lo apasionante de su mensaje a las personas, tu pasas de estar consciente en ti mismo a estar consciente en tus oyentes.</a:t>
            </a:r>
          </a:p>
        </p:txBody>
      </p:sp>
    </p:spTree>
    <p:extLst>
      <p:ext uri="{BB962C8B-B14F-4D97-AF65-F5344CB8AC3E}">
        <p14:creationId xmlns:p14="http://schemas.microsoft.com/office/powerpoint/2010/main" val="318176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77892" y="446810"/>
            <a:ext cx="5167746" cy="6217226"/>
          </a:xfrm>
          <a:prstGeom prst="rect">
            <a:avLst/>
          </a:prstGeom>
        </p:spPr>
      </p:pic>
      <p:pic>
        <p:nvPicPr>
          <p:cNvPr id="3" name="Imagen 2"/>
          <p:cNvPicPr>
            <a:picLocks noChangeAspect="1"/>
          </p:cNvPicPr>
          <p:nvPr/>
        </p:nvPicPr>
        <p:blipFill>
          <a:blip r:embed="rId3"/>
          <a:stretch>
            <a:fillRect/>
          </a:stretch>
        </p:blipFill>
        <p:spPr>
          <a:xfrm>
            <a:off x="549853" y="497033"/>
            <a:ext cx="5670839" cy="6217225"/>
          </a:xfrm>
          <a:prstGeom prst="rect">
            <a:avLst/>
          </a:prstGeom>
        </p:spPr>
      </p:pic>
    </p:spTree>
    <p:extLst>
      <p:ext uri="{BB962C8B-B14F-4D97-AF65-F5344CB8AC3E}">
        <p14:creationId xmlns:p14="http://schemas.microsoft.com/office/powerpoint/2010/main" val="116374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221673" y="381000"/>
            <a:ext cx="11360727" cy="5715000"/>
          </a:xfrm>
        </p:spPr>
        <p:txBody>
          <a:bodyPr/>
          <a:lstStyle/>
          <a:p>
            <a:pPr marL="0" indent="0">
              <a:buNone/>
            </a:pPr>
            <a:r>
              <a:rPr lang="es-CO" sz="2600" dirty="0">
                <a:effectLst/>
              </a:rPr>
              <a:t>A pesar de que grandes extensiones de Europa y muchos Estados antiguos y famosos han caído o pueden caer en las garras de la </a:t>
            </a:r>
            <a:r>
              <a:rPr lang="es-CO" sz="2600" dirty="0">
                <a:effectLst/>
                <a:hlinkClick r:id="rId2" tooltip="Gestapo"/>
              </a:rPr>
              <a:t>Gestapo</a:t>
            </a:r>
            <a:r>
              <a:rPr lang="es-CO" sz="2600" dirty="0">
                <a:effectLst/>
              </a:rPr>
              <a:t> y todo el aparato odioso del gobierno Nazi, no vamos a languidecer o fallar. </a:t>
            </a:r>
            <a:r>
              <a:rPr lang="es-CO" sz="2600" b="1" dirty="0">
                <a:effectLst/>
              </a:rPr>
              <a:t>Llegaremos hasta el final, lucharemos en Francia, lucharemos en los mares y océanos, lucharemos con creciente confianza y creciente fuerza en el aire, defenderemos nuestra isla, cualquiera que sea el costo, lucharemos en las playas, lucharemos en las pistas de aterrizaje, lucharemos en los campos y en las calles, lucharemos en las colinas, ¡nunca nos rendiremos!</a:t>
            </a:r>
            <a:r>
              <a:rPr lang="es-CO" sz="2600" dirty="0">
                <a:effectLst/>
              </a:rPr>
              <a:t>, e incluso si, cosa que ni por un momento creo que suceda, esta isla o una gran parte de ella fuera subyugada y estuviera hambrienta, entonces nuestro </a:t>
            </a:r>
            <a:r>
              <a:rPr lang="es-CO" sz="2600" dirty="0">
                <a:effectLst/>
                <a:hlinkClick r:id="rId3" tooltip="Imperio británico"/>
              </a:rPr>
              <a:t>Imperio</a:t>
            </a:r>
            <a:r>
              <a:rPr lang="es-CO" sz="2600" dirty="0">
                <a:effectLst/>
              </a:rPr>
              <a:t> más allá de los mares, armado y protegido por la flota británica, cargaría con el peso de la resistencia, hasta que, cuando sea la voluntad de Dios, el Nuevo Mundo, con todo su poder y su fuerza, avance al rescate y a la liberación del Viejo.</a:t>
            </a:r>
          </a:p>
          <a:p>
            <a:pPr marL="0" indent="0">
              <a:buNone/>
            </a:pPr>
            <a:r>
              <a:rPr lang="es-CO" sz="2600" dirty="0">
                <a:effectLst/>
              </a:rPr>
              <a:t>                                 Winston Churchill</a:t>
            </a:r>
            <a:endParaRPr lang="es-CO" sz="2600" dirty="0"/>
          </a:p>
        </p:txBody>
      </p:sp>
    </p:spTree>
    <p:extLst>
      <p:ext uri="{BB962C8B-B14F-4D97-AF65-F5344CB8AC3E}">
        <p14:creationId xmlns:p14="http://schemas.microsoft.com/office/powerpoint/2010/main" val="325346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a:xfrm>
            <a:off x="193964" y="159327"/>
            <a:ext cx="11360727" cy="5715000"/>
          </a:xfrm>
        </p:spPr>
        <p:txBody>
          <a:bodyPr/>
          <a:lstStyle/>
          <a:p>
            <a:pPr marL="0" indent="0">
              <a:buNone/>
            </a:pPr>
            <a:r>
              <a:rPr lang="es-CO" sz="2800" dirty="0">
                <a:solidFill>
                  <a:srgbClr val="002060"/>
                </a:solidFill>
                <a:effectLst/>
                <a:latin typeface="Arial" panose="020B0604020202020204" pitchFamily="34" charset="0"/>
              </a:rPr>
              <a:t>«No tengo nada más que ofrecer que sangre, esfuerzo, lágrimas y </a:t>
            </a:r>
            <a:r>
              <a:rPr lang="es-CO" sz="2800" dirty="0" err="1">
                <a:solidFill>
                  <a:srgbClr val="002060"/>
                </a:solidFill>
                <a:effectLst/>
                <a:latin typeface="Arial" panose="020B0604020202020204" pitchFamily="34" charset="0"/>
              </a:rPr>
              <a:t>sudor».Tenemos</a:t>
            </a:r>
            <a:r>
              <a:rPr lang="es-CO" sz="2800" dirty="0">
                <a:solidFill>
                  <a:srgbClr val="002060"/>
                </a:solidFill>
                <a:effectLst/>
                <a:latin typeface="Arial" panose="020B0604020202020204" pitchFamily="34" charset="0"/>
              </a:rPr>
              <a:t> ante nosotros una prueba de la más penosa naturaleza. Tenemos ante nosotros muchos, muchos, largos meses de combate y sufrimiento. Me preguntáis:</a:t>
            </a:r>
            <a:br>
              <a:rPr lang="es-CO" sz="2800" dirty="0">
                <a:solidFill>
                  <a:srgbClr val="002060"/>
                </a:solidFill>
                <a:effectLst/>
                <a:latin typeface="Arial" panose="020B0604020202020204" pitchFamily="34" charset="0"/>
              </a:rPr>
            </a:br>
            <a:r>
              <a:rPr lang="es-CO" sz="2800" dirty="0">
                <a:solidFill>
                  <a:srgbClr val="002060"/>
                </a:solidFill>
                <a:effectLst/>
                <a:latin typeface="Arial" panose="020B0604020202020204" pitchFamily="34" charset="0"/>
              </a:rPr>
              <a:t>¿Cuál es nuestra política?. Os lo diré: Hacer la guerra por mar, por tierra y por aire, con toda nuestra potencia y con toda la fuerza que Dios nos pueda dar; hacer la guerra contra una tiranía monstruosa, nunca superada en el oscuro y lamentable catálogo de crímenes humanos. Esta es nuestra política.</a:t>
            </a:r>
          </a:p>
          <a:p>
            <a:pPr marL="0" indent="0">
              <a:buNone/>
            </a:pPr>
            <a:r>
              <a:rPr lang="es-CO" sz="2800" dirty="0">
                <a:solidFill>
                  <a:srgbClr val="002060"/>
                </a:solidFill>
                <a:effectLst/>
                <a:latin typeface="Arial" panose="020B0604020202020204" pitchFamily="34" charset="0"/>
              </a:rPr>
              <a:t>Me preguntáis; ¿Cuál es nuestra aspiración?. Puedo responder con una palabra:</a:t>
            </a:r>
            <a:br>
              <a:rPr lang="es-CO" sz="2800" dirty="0">
                <a:solidFill>
                  <a:srgbClr val="002060"/>
                </a:solidFill>
                <a:effectLst/>
                <a:latin typeface="Arial" panose="020B0604020202020204" pitchFamily="34" charset="0"/>
              </a:rPr>
            </a:br>
            <a:r>
              <a:rPr lang="es-CO" sz="2800" dirty="0">
                <a:solidFill>
                  <a:srgbClr val="002060"/>
                </a:solidFill>
                <a:effectLst/>
                <a:latin typeface="Arial" panose="020B0604020202020204" pitchFamily="34" charset="0"/>
              </a:rPr>
              <a:t>Victoria, victoria a toda costa, victoria a pesar de todo el terror; victoria por largo y duro que pueda ser su camino; porque, sin victoria, no hay supervivencia.</a:t>
            </a:r>
          </a:p>
          <a:p>
            <a:pPr marL="0" indent="0">
              <a:buNone/>
            </a:pPr>
            <a:r>
              <a:rPr lang="es-CO" sz="2800" b="0" i="0" dirty="0">
                <a:solidFill>
                  <a:srgbClr val="002060"/>
                </a:solidFill>
                <a:effectLst/>
                <a:latin typeface="Arial" panose="020B0604020202020204" pitchFamily="34" charset="0"/>
              </a:rPr>
              <a:t>                                  Winston Churchill</a:t>
            </a:r>
          </a:p>
        </p:txBody>
      </p:sp>
    </p:spTree>
    <p:extLst>
      <p:ext uri="{BB962C8B-B14F-4D97-AF65-F5344CB8AC3E}">
        <p14:creationId xmlns:p14="http://schemas.microsoft.com/office/powerpoint/2010/main" val="331112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345382" y="415634"/>
            <a:ext cx="5652655" cy="6262255"/>
          </a:xfrm>
          <a:prstGeom prst="rect">
            <a:avLst/>
          </a:prstGeom>
        </p:spPr>
      </p:pic>
      <p:pic>
        <p:nvPicPr>
          <p:cNvPr id="3" name="Imagen 2"/>
          <p:cNvPicPr>
            <a:picLocks noChangeAspect="1"/>
          </p:cNvPicPr>
          <p:nvPr/>
        </p:nvPicPr>
        <p:blipFill>
          <a:blip r:embed="rId3"/>
          <a:stretch>
            <a:fillRect/>
          </a:stretch>
        </p:blipFill>
        <p:spPr>
          <a:xfrm>
            <a:off x="271896" y="415635"/>
            <a:ext cx="5740977" cy="6262255"/>
          </a:xfrm>
          <a:prstGeom prst="rect">
            <a:avLst/>
          </a:prstGeom>
        </p:spPr>
      </p:pic>
    </p:spTree>
    <p:extLst>
      <p:ext uri="{BB962C8B-B14F-4D97-AF65-F5344CB8AC3E}">
        <p14:creationId xmlns:p14="http://schemas.microsoft.com/office/powerpoint/2010/main" val="338124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1524000" y="333376"/>
            <a:ext cx="9144000" cy="1655763"/>
          </a:xfrm>
        </p:spPr>
        <p:txBody>
          <a:bodyPr anchor="t"/>
          <a:lstStyle/>
          <a:p>
            <a:pPr eaLnBrk="1" hangingPunct="1">
              <a:defRPr/>
            </a:pPr>
            <a:r>
              <a:rPr lang="en-US" b="1" u="sng" dirty="0">
                <a:solidFill>
                  <a:srgbClr val="003366"/>
                </a:solidFill>
                <a:effectLst/>
                <a:latin typeface="+mn-lt"/>
              </a:rPr>
              <a:t>La </a:t>
            </a:r>
            <a:r>
              <a:rPr lang="en-US" b="1" u="sng" dirty="0" err="1">
                <a:solidFill>
                  <a:srgbClr val="003366"/>
                </a:solidFill>
                <a:effectLst/>
                <a:latin typeface="+mn-lt"/>
              </a:rPr>
              <a:t>influencia</a:t>
            </a:r>
            <a:r>
              <a:rPr lang="en-US" b="1" u="sng" dirty="0">
                <a:solidFill>
                  <a:srgbClr val="003366"/>
                </a:solidFill>
                <a:effectLst/>
                <a:latin typeface="+mn-lt"/>
              </a:rPr>
              <a:t> </a:t>
            </a:r>
            <a:r>
              <a:rPr lang="en-US" b="1" u="sng" dirty="0" err="1">
                <a:solidFill>
                  <a:srgbClr val="003366"/>
                </a:solidFill>
                <a:effectLst/>
                <a:latin typeface="+mn-lt"/>
              </a:rPr>
              <a:t>en</a:t>
            </a:r>
            <a:r>
              <a:rPr lang="en-US" b="1" u="sng" dirty="0">
                <a:solidFill>
                  <a:srgbClr val="003366"/>
                </a:solidFill>
                <a:effectLst/>
                <a:latin typeface="+mn-lt"/>
              </a:rPr>
              <a:t> el </a:t>
            </a:r>
            <a:r>
              <a:rPr lang="en-US" b="1" u="sng" dirty="0" err="1">
                <a:solidFill>
                  <a:srgbClr val="003366"/>
                </a:solidFill>
                <a:effectLst/>
                <a:latin typeface="+mn-lt"/>
              </a:rPr>
              <a:t>liderazgo</a:t>
            </a:r>
            <a:r>
              <a:rPr lang="en-US" b="1" u="sng" dirty="0">
                <a:solidFill>
                  <a:srgbClr val="003366"/>
                </a:solidFill>
                <a:effectLst/>
                <a:latin typeface="+mn-lt"/>
              </a:rPr>
              <a:t> </a:t>
            </a:r>
            <a:r>
              <a:rPr lang="en-US" b="1" u="sng" dirty="0" err="1">
                <a:solidFill>
                  <a:srgbClr val="003366"/>
                </a:solidFill>
                <a:effectLst/>
                <a:latin typeface="+mn-lt"/>
              </a:rPr>
              <a:t>cristiano</a:t>
            </a:r>
            <a:endParaRPr lang="en-US" b="1" u="sng" dirty="0">
              <a:solidFill>
                <a:srgbClr val="003366"/>
              </a:solidFill>
              <a:effectLst/>
              <a:latin typeface="+mn-lt"/>
            </a:endParaRPr>
          </a:p>
        </p:txBody>
      </p:sp>
      <p:sp>
        <p:nvSpPr>
          <p:cNvPr id="406535" name="Rectangle 7"/>
          <p:cNvSpPr>
            <a:spLocks noGrp="1" noChangeArrowheads="1"/>
          </p:cNvSpPr>
          <p:nvPr>
            <p:ph type="body" sz="half" idx="1"/>
          </p:nvPr>
        </p:nvSpPr>
        <p:spPr>
          <a:xfrm>
            <a:off x="1524000" y="2636839"/>
            <a:ext cx="5040313" cy="2736850"/>
          </a:xfrm>
        </p:spPr>
        <p:txBody>
          <a:bodyPr/>
          <a:lstStyle/>
          <a:p>
            <a:pPr eaLnBrk="1" hangingPunct="1">
              <a:buClr>
                <a:srgbClr val="003366"/>
              </a:buClr>
              <a:buFont typeface="Wingdings" panose="05000000000000000000" pitchFamily="2" charset="2"/>
              <a:buChar char="q"/>
              <a:defRPr/>
            </a:pPr>
            <a:r>
              <a:rPr lang="es-UY" sz="4000" b="1" i="1" dirty="0">
                <a:solidFill>
                  <a:srgbClr val="003366"/>
                </a:solidFill>
              </a:rPr>
              <a:t>Misticismo...</a:t>
            </a:r>
          </a:p>
          <a:p>
            <a:pPr eaLnBrk="1" hangingPunct="1">
              <a:buClr>
                <a:srgbClr val="003366"/>
              </a:buClr>
              <a:buFont typeface="Wingdings" panose="05000000000000000000" pitchFamily="2" charset="2"/>
              <a:buChar char="q"/>
              <a:defRPr/>
            </a:pPr>
            <a:r>
              <a:rPr lang="es-UY" sz="4000" b="1" i="1" dirty="0">
                <a:solidFill>
                  <a:srgbClr val="003366"/>
                </a:solidFill>
              </a:rPr>
              <a:t>Humanismo...</a:t>
            </a:r>
          </a:p>
          <a:p>
            <a:pPr eaLnBrk="1" hangingPunct="1">
              <a:buClr>
                <a:srgbClr val="003366"/>
              </a:buClr>
              <a:buFont typeface="Wingdings" panose="05000000000000000000" pitchFamily="2" charset="2"/>
              <a:buChar char="q"/>
              <a:defRPr/>
            </a:pPr>
            <a:r>
              <a:rPr lang="es-UY" sz="4000" b="1" u="sng" dirty="0">
                <a:solidFill>
                  <a:srgbClr val="003366"/>
                </a:solidFill>
              </a:rPr>
              <a:t>Influencia</a:t>
            </a:r>
          </a:p>
        </p:txBody>
      </p:sp>
      <p:pic>
        <p:nvPicPr>
          <p:cNvPr id="16388" name="Picture 20" descr="baby 1"/>
          <p:cNvPicPr>
            <a:picLocks noGrp="1" noChangeAspect="1" noChangeArrowheads="1"/>
          </p:cNvPicPr>
          <p:nvPr>
            <p:ph sz="quarter" idx="2"/>
          </p:nvPr>
        </p:nvPicPr>
        <p:blipFill>
          <a:blip r:embed="rId2" cstate="print"/>
          <a:srcRect/>
          <a:stretch>
            <a:fillRect/>
          </a:stretch>
        </p:blipFill>
        <p:spPr>
          <a:xfrm>
            <a:off x="6167438" y="2636839"/>
            <a:ext cx="4254500" cy="2592387"/>
          </a:xfrm>
          <a:effectLst>
            <a:softEdge rad="112500"/>
          </a:effectLst>
        </p:spPr>
      </p:pic>
    </p:spTree>
    <p:extLst>
      <p:ext uri="{BB962C8B-B14F-4D97-AF65-F5344CB8AC3E}">
        <p14:creationId xmlns:p14="http://schemas.microsoft.com/office/powerpoint/2010/main" val="753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6535">
                                            <p:txEl>
                                              <p:pRg st="0" end="0"/>
                                            </p:txEl>
                                          </p:spTgt>
                                        </p:tgtEl>
                                        <p:attrNameLst>
                                          <p:attrName>style.visibility</p:attrName>
                                        </p:attrNameLst>
                                      </p:cBhvr>
                                      <p:to>
                                        <p:strVal val="visible"/>
                                      </p:to>
                                    </p:set>
                                    <p:animEffect transition="in" filter="blinds(horizontal)">
                                      <p:cBhvr>
                                        <p:cTn id="7" dur="500"/>
                                        <p:tgtEl>
                                          <p:spTgt spid="4065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6535">
                                            <p:txEl>
                                              <p:pRg st="1" end="1"/>
                                            </p:txEl>
                                          </p:spTgt>
                                        </p:tgtEl>
                                        <p:attrNameLst>
                                          <p:attrName>style.visibility</p:attrName>
                                        </p:attrNameLst>
                                      </p:cBhvr>
                                      <p:to>
                                        <p:strVal val="visible"/>
                                      </p:to>
                                    </p:set>
                                    <p:animEffect transition="in" filter="blinds(horizontal)">
                                      <p:cBhvr>
                                        <p:cTn id="12" dur="500"/>
                                        <p:tgtEl>
                                          <p:spTgt spid="4065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6535">
                                            <p:txEl>
                                              <p:pRg st="2" end="2"/>
                                            </p:txEl>
                                          </p:spTgt>
                                        </p:tgtEl>
                                        <p:attrNameLst>
                                          <p:attrName>style.visibility</p:attrName>
                                        </p:attrNameLst>
                                      </p:cBhvr>
                                      <p:to>
                                        <p:strVal val="visible"/>
                                      </p:to>
                                    </p:set>
                                    <p:animEffect transition="in" filter="blinds(horizontal)">
                                      <p:cBhvr>
                                        <p:cTn id="17" dur="500"/>
                                        <p:tgtEl>
                                          <p:spTgt spid="4065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6755" y="286808"/>
            <a:ext cx="10814756" cy="5831770"/>
          </a:xfrm>
          <a:prstGeom prst="rect">
            <a:avLst/>
          </a:prstGeom>
        </p:spPr>
      </p:pic>
    </p:spTree>
    <p:extLst>
      <p:ext uri="{BB962C8B-B14F-4D97-AF65-F5344CB8AC3E}">
        <p14:creationId xmlns:p14="http://schemas.microsoft.com/office/powerpoint/2010/main" val="35835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46620" y="259043"/>
            <a:ext cx="4513580" cy="6107467"/>
          </a:xfrm>
          <a:prstGeom prst="rect">
            <a:avLst/>
          </a:prstGeom>
        </p:spPr>
      </p:pic>
      <p:pic>
        <p:nvPicPr>
          <p:cNvPr id="4" name="Imagen 3"/>
          <p:cNvPicPr>
            <a:picLocks noChangeAspect="1"/>
          </p:cNvPicPr>
          <p:nvPr/>
        </p:nvPicPr>
        <p:blipFill>
          <a:blip r:embed="rId3"/>
          <a:stretch>
            <a:fillRect/>
          </a:stretch>
        </p:blipFill>
        <p:spPr>
          <a:xfrm>
            <a:off x="365760" y="377120"/>
            <a:ext cx="6583680" cy="6332290"/>
          </a:xfrm>
          <a:prstGeom prst="rect">
            <a:avLst/>
          </a:prstGeom>
        </p:spPr>
      </p:pic>
    </p:spTree>
    <p:extLst>
      <p:ext uri="{BB962C8B-B14F-4D97-AF65-F5344CB8AC3E}">
        <p14:creationId xmlns:p14="http://schemas.microsoft.com/office/powerpoint/2010/main" val="266305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0" y="333375"/>
            <a:ext cx="8229600" cy="1371600"/>
          </a:xfrm>
        </p:spPr>
        <p:txBody>
          <a:bodyPr/>
          <a:lstStyle/>
          <a:p>
            <a:pPr eaLnBrk="1" hangingPunct="1">
              <a:defRPr/>
            </a:pPr>
            <a:r>
              <a:rPr lang="es-UY" sz="5400" dirty="0"/>
              <a:t>Concepto Importante</a:t>
            </a:r>
            <a:endParaRPr lang="en-US" sz="5400" dirty="0"/>
          </a:p>
        </p:txBody>
      </p:sp>
      <p:sp>
        <p:nvSpPr>
          <p:cNvPr id="41987" name="Rectangle 3"/>
          <p:cNvSpPr>
            <a:spLocks noGrp="1" noChangeArrowheads="1"/>
          </p:cNvSpPr>
          <p:nvPr>
            <p:ph type="body" sz="half" idx="2"/>
          </p:nvPr>
        </p:nvSpPr>
        <p:spPr>
          <a:xfrm>
            <a:off x="6311900" y="2060575"/>
            <a:ext cx="3384550" cy="1981200"/>
          </a:xfrm>
        </p:spPr>
        <p:txBody>
          <a:bodyPr/>
          <a:lstStyle/>
          <a:p>
            <a:pPr algn="ctr" eaLnBrk="1" hangingPunct="1">
              <a:buFont typeface="Wingdings" panose="05000000000000000000" pitchFamily="2" charset="2"/>
              <a:buNone/>
              <a:defRPr/>
            </a:pPr>
            <a:r>
              <a:rPr lang="es-UY" b="1" dirty="0">
                <a:solidFill>
                  <a:schemeClr val="accent6">
                    <a:lumMod val="50000"/>
                  </a:schemeClr>
                </a:solidFill>
                <a:effectLst/>
              </a:rPr>
              <a:t>“Una buena comunicación con Dios es la clave para tener una buena comunicación con los demás”</a:t>
            </a:r>
          </a:p>
          <a:p>
            <a:pPr algn="ctr" eaLnBrk="1" hangingPunct="1">
              <a:buFont typeface="Wingdings" panose="05000000000000000000" pitchFamily="2" charset="2"/>
              <a:buNone/>
              <a:defRPr/>
            </a:pPr>
            <a:r>
              <a:rPr lang="es-UY" dirty="0"/>
              <a:t>  </a:t>
            </a:r>
            <a:endParaRPr lang="en-US" dirty="0"/>
          </a:p>
        </p:txBody>
      </p:sp>
      <p:pic>
        <p:nvPicPr>
          <p:cNvPr id="6" name="5 Imagen" descr="c4.jpg"/>
          <p:cNvPicPr>
            <a:picLocks noChangeAspect="1"/>
          </p:cNvPicPr>
          <p:nvPr/>
        </p:nvPicPr>
        <p:blipFill>
          <a:blip r:embed="rId2" cstate="print"/>
          <a:srcRect l="31614" t="11777" b="19241"/>
          <a:stretch>
            <a:fillRect/>
          </a:stretch>
        </p:blipFill>
        <p:spPr>
          <a:xfrm>
            <a:off x="8688288" y="188640"/>
            <a:ext cx="1763688" cy="1285696"/>
          </a:xfrm>
          <a:prstGeom prst="ellipse">
            <a:avLst/>
          </a:prstGeom>
          <a:ln>
            <a:noFill/>
          </a:ln>
          <a:effectLst>
            <a:outerShdw blurRad="152400" dist="317500" dir="5400000" sx="90000" sy="-19000" rotWithShape="0">
              <a:prstClr val="black">
                <a:alpha val="15000"/>
              </a:prstClr>
            </a:outerShdw>
            <a:softEdge rad="112500"/>
          </a:effectLst>
        </p:spPr>
      </p:pic>
      <p:pic>
        <p:nvPicPr>
          <p:cNvPr id="81922" name="Picture 2" descr="C:\Users\User\Pictures\comunicación\oracion.jpg"/>
          <p:cNvPicPr>
            <a:picLocks noChangeAspect="1" noChangeArrowheads="1"/>
          </p:cNvPicPr>
          <p:nvPr/>
        </p:nvPicPr>
        <p:blipFill>
          <a:blip r:embed="rId3" cstate="print"/>
          <a:srcRect/>
          <a:stretch>
            <a:fillRect/>
          </a:stretch>
        </p:blipFill>
        <p:spPr bwMode="auto">
          <a:xfrm>
            <a:off x="1591604" y="3147904"/>
            <a:ext cx="4829175" cy="3209925"/>
          </a:xfrm>
          <a:prstGeom prst="rect">
            <a:avLst/>
          </a:prstGeom>
          <a:noFill/>
          <a:effectLst>
            <a:softEdge rad="317500"/>
          </a:effectLst>
        </p:spPr>
      </p:pic>
    </p:spTree>
    <p:extLst>
      <p:ext uri="{BB962C8B-B14F-4D97-AF65-F5344CB8AC3E}">
        <p14:creationId xmlns:p14="http://schemas.microsoft.com/office/powerpoint/2010/main" val="42790292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0801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descr="comunicacion%20efectiva.jpg"/>
          <p:cNvPicPr>
            <a:picLocks noChangeAspect="1"/>
          </p:cNvPicPr>
          <p:nvPr/>
        </p:nvPicPr>
        <p:blipFill>
          <a:blip r:embed="rId2" cstate="print"/>
          <a:stretch>
            <a:fillRect/>
          </a:stretch>
        </p:blipFill>
        <p:spPr>
          <a:xfrm>
            <a:off x="1524000" y="0"/>
            <a:ext cx="9144000" cy="6858000"/>
          </a:xfrm>
          <a:prstGeom prst="rect">
            <a:avLst/>
          </a:prstGeom>
          <a:effectLst>
            <a:softEdge rad="127000"/>
          </a:effectLst>
        </p:spPr>
      </p:pic>
      <p:sp>
        <p:nvSpPr>
          <p:cNvPr id="7184" name="Rectangle 24"/>
          <p:cNvSpPr>
            <a:spLocks noChangeArrowheads="1"/>
          </p:cNvSpPr>
          <p:nvPr/>
        </p:nvSpPr>
        <p:spPr bwMode="auto">
          <a:xfrm>
            <a:off x="2135560" y="5229200"/>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Efecto </a:t>
            </a:r>
          </a:p>
          <a:p>
            <a:pPr algn="ctr" fontAlgn="base">
              <a:spcBef>
                <a:spcPct val="0"/>
              </a:spcBef>
              <a:spcAft>
                <a:spcPct val="0"/>
              </a:spcAft>
              <a:defRPr/>
            </a:pPr>
            <a:r>
              <a:rPr lang="es-UY" dirty="0">
                <a:solidFill>
                  <a:srgbClr val="003366"/>
                </a:solidFill>
              </a:rPr>
              <a:t>deseado</a:t>
            </a:r>
            <a:endParaRPr lang="en-US" dirty="0">
              <a:solidFill>
                <a:srgbClr val="003366"/>
              </a:solidFill>
            </a:endParaRPr>
          </a:p>
        </p:txBody>
      </p:sp>
      <p:sp>
        <p:nvSpPr>
          <p:cNvPr id="9222" name="AutoShape 28"/>
          <p:cNvSpPr>
            <a:spLocks noChangeArrowheads="1"/>
          </p:cNvSpPr>
          <p:nvPr/>
        </p:nvSpPr>
        <p:spPr bwMode="auto">
          <a:xfrm rot="-4529460">
            <a:off x="2790825" y="2524125"/>
            <a:ext cx="617538" cy="46038"/>
          </a:xfrm>
          <a:prstGeom prst="rightArrow">
            <a:avLst>
              <a:gd name="adj1" fmla="val 50000"/>
              <a:gd name="adj2" fmla="val 256412"/>
            </a:avLst>
          </a:prstGeom>
          <a:solidFill>
            <a:schemeClr val="accent1"/>
          </a:solidFill>
          <a:ln w="9525">
            <a:solidFill>
              <a:srgbClr val="0000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23" name="AutoShape 30"/>
          <p:cNvSpPr>
            <a:spLocks noChangeArrowheads="1"/>
          </p:cNvSpPr>
          <p:nvPr/>
        </p:nvSpPr>
        <p:spPr bwMode="auto">
          <a:xfrm rot="17347200" flipH="1">
            <a:off x="2243138" y="4330701"/>
            <a:ext cx="865188" cy="71437"/>
          </a:xfrm>
          <a:prstGeom prst="rightArrow">
            <a:avLst>
              <a:gd name="adj1" fmla="val 50000"/>
              <a:gd name="adj2" fmla="val 30278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nvGrpSpPr>
          <p:cNvPr id="9224" name="35 Grupo"/>
          <p:cNvGrpSpPr>
            <a:grpSpLocks/>
          </p:cNvGrpSpPr>
          <p:nvPr/>
        </p:nvGrpSpPr>
        <p:grpSpPr bwMode="auto">
          <a:xfrm>
            <a:off x="1992314" y="1196976"/>
            <a:ext cx="7775575" cy="5472113"/>
            <a:chOff x="467544" y="1196752"/>
            <a:chExt cx="7776120" cy="5472037"/>
          </a:xfrm>
        </p:grpSpPr>
        <p:sp>
          <p:nvSpPr>
            <p:cNvPr id="9227" name="AutoShape 13"/>
            <p:cNvSpPr>
              <a:spLocks noChangeArrowheads="1"/>
            </p:cNvSpPr>
            <p:nvPr/>
          </p:nvSpPr>
          <p:spPr bwMode="auto">
            <a:xfrm flipV="1">
              <a:off x="5868144" y="3861048"/>
              <a:ext cx="504825" cy="90488"/>
            </a:xfrm>
            <a:prstGeom prst="rightArrow">
              <a:avLst>
                <a:gd name="adj1" fmla="val 50000"/>
                <a:gd name="adj2" fmla="val 139473"/>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28" name="AutoShape 14"/>
            <p:cNvSpPr>
              <a:spLocks noChangeArrowheads="1"/>
            </p:cNvSpPr>
            <p:nvPr/>
          </p:nvSpPr>
          <p:spPr bwMode="auto">
            <a:xfrm flipV="1">
              <a:off x="4067944" y="3861048"/>
              <a:ext cx="504825" cy="90488"/>
            </a:xfrm>
            <a:prstGeom prst="rightArrow">
              <a:avLst>
                <a:gd name="adj1" fmla="val 50000"/>
                <a:gd name="adj2" fmla="val 139473"/>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nvGrpSpPr>
            <p:cNvPr id="9229" name="34 Grupo"/>
            <p:cNvGrpSpPr>
              <a:grpSpLocks/>
            </p:cNvGrpSpPr>
            <p:nvPr/>
          </p:nvGrpSpPr>
          <p:grpSpPr bwMode="auto">
            <a:xfrm>
              <a:off x="467544" y="1196752"/>
              <a:ext cx="7776120" cy="5472037"/>
              <a:chOff x="467544" y="1196752"/>
              <a:chExt cx="7776120" cy="5472037"/>
            </a:xfrm>
          </p:grpSpPr>
          <p:sp>
            <p:nvSpPr>
              <p:cNvPr id="7170" name="Rectangle 5"/>
              <p:cNvSpPr>
                <a:spLocks noChangeArrowheads="1"/>
              </p:cNvSpPr>
              <p:nvPr/>
            </p:nvSpPr>
            <p:spPr bwMode="auto">
              <a:xfrm>
                <a:off x="2699793" y="3573711"/>
                <a:ext cx="1224136"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Mensaje</a:t>
                </a:r>
                <a:endParaRPr lang="en-US" dirty="0">
                  <a:solidFill>
                    <a:srgbClr val="003366"/>
                  </a:solidFill>
                </a:endParaRPr>
              </a:p>
            </p:txBody>
          </p:sp>
          <p:sp>
            <p:nvSpPr>
              <p:cNvPr id="7171" name="Rectangle 6"/>
              <p:cNvSpPr>
                <a:spLocks noChangeArrowheads="1"/>
              </p:cNvSpPr>
              <p:nvPr/>
            </p:nvSpPr>
            <p:spPr bwMode="auto">
              <a:xfrm>
                <a:off x="1403648" y="3573016"/>
                <a:ext cx="1152525"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endParaRPr lang="es-UY" sz="1600" dirty="0">
                  <a:solidFill>
                    <a:srgbClr val="003366"/>
                  </a:solidFill>
                </a:endParaRPr>
              </a:p>
              <a:p>
                <a:pPr algn="ctr" fontAlgn="base">
                  <a:spcBef>
                    <a:spcPct val="0"/>
                  </a:spcBef>
                  <a:spcAft>
                    <a:spcPct val="0"/>
                  </a:spcAft>
                  <a:defRPr/>
                </a:pPr>
                <a:r>
                  <a:rPr lang="es-UY" sz="1600" dirty="0">
                    <a:solidFill>
                      <a:srgbClr val="003366"/>
                    </a:solidFill>
                  </a:rPr>
                  <a:t>Comunicador</a:t>
                </a:r>
              </a:p>
              <a:p>
                <a:pPr algn="ctr" fontAlgn="base">
                  <a:spcBef>
                    <a:spcPct val="0"/>
                  </a:spcBef>
                  <a:spcAft>
                    <a:spcPct val="0"/>
                  </a:spcAft>
                  <a:defRPr/>
                </a:pPr>
                <a:endParaRPr lang="en-US" sz="1600" dirty="0">
                  <a:solidFill>
                    <a:srgbClr val="003366"/>
                  </a:solidFill>
                </a:endParaRPr>
              </a:p>
            </p:txBody>
          </p:sp>
          <p:sp>
            <p:nvSpPr>
              <p:cNvPr id="7172" name="Rectangle 7"/>
              <p:cNvSpPr>
                <a:spLocks noChangeArrowheads="1"/>
              </p:cNvSpPr>
              <p:nvPr/>
            </p:nvSpPr>
            <p:spPr bwMode="auto">
              <a:xfrm>
                <a:off x="4932040" y="3573016"/>
                <a:ext cx="914400"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Canal</a:t>
                </a:r>
                <a:endParaRPr lang="en-US" dirty="0">
                  <a:solidFill>
                    <a:srgbClr val="003366"/>
                  </a:solidFill>
                </a:endParaRPr>
              </a:p>
            </p:txBody>
          </p:sp>
          <p:sp>
            <p:nvSpPr>
              <p:cNvPr id="7173" name="Rectangle 9"/>
              <p:cNvSpPr>
                <a:spLocks noChangeArrowheads="1"/>
              </p:cNvSpPr>
              <p:nvPr/>
            </p:nvSpPr>
            <p:spPr bwMode="auto">
              <a:xfrm>
                <a:off x="6372225" y="3573711"/>
                <a:ext cx="1152525"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Receptor</a:t>
                </a:r>
                <a:endParaRPr lang="en-US" dirty="0">
                  <a:solidFill>
                    <a:srgbClr val="003366"/>
                  </a:solidFill>
                </a:endParaRPr>
              </a:p>
            </p:txBody>
          </p:sp>
          <p:sp>
            <p:nvSpPr>
              <p:cNvPr id="9242" name="AutoShape 12"/>
              <p:cNvSpPr>
                <a:spLocks noChangeArrowheads="1"/>
              </p:cNvSpPr>
              <p:nvPr/>
            </p:nvSpPr>
            <p:spPr bwMode="auto">
              <a:xfrm>
                <a:off x="2195736" y="4221088"/>
                <a:ext cx="935757" cy="125536"/>
              </a:xfrm>
              <a:prstGeom prst="rightArrow">
                <a:avLst>
                  <a:gd name="adj1" fmla="val 50000"/>
                  <a:gd name="adj2" fmla="val 139488"/>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7177" name="Rectangle 15"/>
              <p:cNvSpPr>
                <a:spLocks noChangeArrowheads="1"/>
              </p:cNvSpPr>
              <p:nvPr/>
            </p:nvSpPr>
            <p:spPr bwMode="auto">
              <a:xfrm>
                <a:off x="467544" y="1700808"/>
                <a:ext cx="144016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Contenido </a:t>
                </a:r>
              </a:p>
              <a:p>
                <a:pPr algn="ctr" fontAlgn="base">
                  <a:spcBef>
                    <a:spcPct val="0"/>
                  </a:spcBef>
                  <a:spcAft>
                    <a:spcPct val="0"/>
                  </a:spcAft>
                  <a:defRPr/>
                </a:pPr>
                <a:r>
                  <a:rPr lang="es-UY" dirty="0">
                    <a:solidFill>
                      <a:srgbClr val="003366"/>
                    </a:solidFill>
                  </a:rPr>
                  <a:t>deseado</a:t>
                </a:r>
                <a:endParaRPr lang="en-US" dirty="0">
                  <a:solidFill>
                    <a:srgbClr val="003366"/>
                  </a:solidFill>
                </a:endParaRPr>
              </a:p>
            </p:txBody>
          </p:sp>
          <p:sp>
            <p:nvSpPr>
              <p:cNvPr id="7178" name="Rectangle 16"/>
              <p:cNvSpPr>
                <a:spLocks noChangeArrowheads="1"/>
              </p:cNvSpPr>
              <p:nvPr/>
            </p:nvSpPr>
            <p:spPr bwMode="auto">
              <a:xfrm>
                <a:off x="6732588" y="1773486"/>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Contenido</a:t>
                </a:r>
              </a:p>
              <a:p>
                <a:pPr algn="ctr" fontAlgn="base">
                  <a:spcBef>
                    <a:spcPct val="0"/>
                  </a:spcBef>
                  <a:spcAft>
                    <a:spcPct val="0"/>
                  </a:spcAft>
                  <a:defRPr/>
                </a:pPr>
                <a:r>
                  <a:rPr lang="es-UY" dirty="0">
                    <a:solidFill>
                      <a:srgbClr val="003366"/>
                    </a:solidFill>
                  </a:rPr>
                  <a:t>percibido</a:t>
                </a:r>
                <a:endParaRPr lang="en-US" dirty="0">
                  <a:solidFill>
                    <a:srgbClr val="003366"/>
                  </a:solidFill>
                </a:endParaRPr>
              </a:p>
            </p:txBody>
          </p:sp>
          <p:sp>
            <p:nvSpPr>
              <p:cNvPr id="7179" name="Rectangle 17"/>
              <p:cNvSpPr>
                <a:spLocks noChangeArrowheads="1"/>
              </p:cNvSpPr>
              <p:nvPr/>
            </p:nvSpPr>
            <p:spPr bwMode="auto">
              <a:xfrm>
                <a:off x="4427984" y="1196752"/>
                <a:ext cx="1006475" cy="698500"/>
              </a:xfrm>
              <a:prstGeom prst="rect">
                <a:avLst/>
              </a:prstGeom>
              <a:ln w="9525">
                <a:solidFill>
                  <a:srgbClr val="C00000"/>
                </a:solidFill>
                <a:miter lim="800000"/>
                <a:headEnd/>
                <a:tailEnd/>
              </a:ln>
            </p:spPr>
            <p:style>
              <a:lnRef idx="0">
                <a:scrgbClr r="0" g="0" b="0"/>
              </a:lnRef>
              <a:fillRef idx="1002">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Ruido</a:t>
                </a:r>
                <a:endParaRPr lang="en-US" dirty="0">
                  <a:solidFill>
                    <a:srgbClr val="003366"/>
                  </a:solidFill>
                </a:endParaRPr>
              </a:p>
            </p:txBody>
          </p:sp>
          <p:sp>
            <p:nvSpPr>
              <p:cNvPr id="9252" name="AutoShape 18"/>
              <p:cNvSpPr>
                <a:spLocks noChangeArrowheads="1"/>
              </p:cNvSpPr>
              <p:nvPr/>
            </p:nvSpPr>
            <p:spPr bwMode="auto">
              <a:xfrm rot="8290316">
                <a:off x="2032000" y="2641848"/>
                <a:ext cx="2016125" cy="71438"/>
              </a:xfrm>
              <a:prstGeom prst="rightArrow">
                <a:avLst>
                  <a:gd name="adj1" fmla="val 50000"/>
                  <a:gd name="adj2" fmla="val 705551"/>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3" name="AutoShape 21"/>
              <p:cNvSpPr>
                <a:spLocks noChangeArrowheads="1"/>
              </p:cNvSpPr>
              <p:nvPr/>
            </p:nvSpPr>
            <p:spPr bwMode="auto">
              <a:xfrm rot="7239329">
                <a:off x="3060701" y="2851398"/>
                <a:ext cx="1511300" cy="73025"/>
              </a:xfrm>
              <a:prstGeom prst="rightArrow">
                <a:avLst>
                  <a:gd name="adj1" fmla="val 50000"/>
                  <a:gd name="adj2" fmla="val 517391"/>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4" name="AutoShape 22"/>
              <p:cNvSpPr>
                <a:spLocks noChangeArrowheads="1"/>
              </p:cNvSpPr>
              <p:nvPr/>
            </p:nvSpPr>
            <p:spPr bwMode="auto">
              <a:xfrm rot="4022390">
                <a:off x="4103688" y="2818061"/>
                <a:ext cx="1296987" cy="71437"/>
              </a:xfrm>
              <a:prstGeom prst="rightArrow">
                <a:avLst>
                  <a:gd name="adj1" fmla="val 50000"/>
                  <a:gd name="adj2" fmla="val 453892"/>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5" name="AutoShape 23"/>
              <p:cNvSpPr>
                <a:spLocks noChangeArrowheads="1"/>
              </p:cNvSpPr>
              <p:nvPr/>
            </p:nvSpPr>
            <p:spPr bwMode="auto">
              <a:xfrm rot="2612954">
                <a:off x="4829175" y="2710111"/>
                <a:ext cx="1873250" cy="73025"/>
              </a:xfrm>
              <a:prstGeom prst="rightArrow">
                <a:avLst>
                  <a:gd name="adj1" fmla="val 50000"/>
                  <a:gd name="adj2" fmla="val 641304"/>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7185" name="Rectangle 25"/>
              <p:cNvSpPr>
                <a:spLocks noChangeArrowheads="1"/>
              </p:cNvSpPr>
              <p:nvPr/>
            </p:nvSpPr>
            <p:spPr bwMode="auto">
              <a:xfrm>
                <a:off x="6948264" y="5301208"/>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a:solidFill>
                      <a:srgbClr val="003366"/>
                    </a:solidFill>
                  </a:rPr>
                  <a:t>Efecto </a:t>
                </a:r>
              </a:p>
              <a:p>
                <a:pPr algn="ctr" fontAlgn="base">
                  <a:spcBef>
                    <a:spcPct val="0"/>
                  </a:spcBef>
                  <a:spcAft>
                    <a:spcPct val="0"/>
                  </a:spcAft>
                  <a:defRPr/>
                </a:pPr>
                <a:r>
                  <a:rPr lang="es-UY">
                    <a:solidFill>
                      <a:srgbClr val="003366"/>
                    </a:solidFill>
                  </a:rPr>
                  <a:t>percibido</a:t>
                </a:r>
                <a:endParaRPr lang="en-US">
                  <a:solidFill>
                    <a:srgbClr val="003366"/>
                  </a:solidFill>
                </a:endParaRPr>
              </a:p>
            </p:txBody>
          </p:sp>
          <p:sp>
            <p:nvSpPr>
              <p:cNvPr id="9259" name="AutoShape 26"/>
              <p:cNvSpPr>
                <a:spLocks noChangeArrowheads="1"/>
              </p:cNvSpPr>
              <p:nvPr/>
            </p:nvSpPr>
            <p:spPr bwMode="auto">
              <a:xfrm rot="-5400000">
                <a:off x="-648493" y="4041229"/>
                <a:ext cx="2592388" cy="73025"/>
              </a:xfrm>
              <a:prstGeom prst="leftRightArrow">
                <a:avLst>
                  <a:gd name="adj1" fmla="val 50000"/>
                  <a:gd name="adj2" fmla="val 710000"/>
                </a:avLst>
              </a:prstGeom>
              <a:solidFill>
                <a:srgbClr val="000000"/>
              </a:solidFill>
              <a:ln w="9525">
                <a:solidFill>
                  <a:srgbClr val="0000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0" name="AutoShape 27"/>
              <p:cNvSpPr>
                <a:spLocks noChangeArrowheads="1"/>
              </p:cNvSpPr>
              <p:nvPr/>
            </p:nvSpPr>
            <p:spPr bwMode="auto">
              <a:xfrm rot="-5400000">
                <a:off x="6625432" y="4041229"/>
                <a:ext cx="2592388" cy="73025"/>
              </a:xfrm>
              <a:prstGeom prst="leftRightArrow">
                <a:avLst>
                  <a:gd name="adj1" fmla="val 50000"/>
                  <a:gd name="adj2" fmla="val 710000"/>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1" name="AutoShape 31"/>
              <p:cNvSpPr>
                <a:spLocks noChangeArrowheads="1"/>
              </p:cNvSpPr>
              <p:nvPr/>
            </p:nvSpPr>
            <p:spPr bwMode="auto">
              <a:xfrm rot="-3901893">
                <a:off x="6694487" y="3106986"/>
                <a:ext cx="720725" cy="69850"/>
              </a:xfrm>
              <a:prstGeom prst="rightArrow">
                <a:avLst>
                  <a:gd name="adj1" fmla="val 50000"/>
                  <a:gd name="adj2" fmla="val 25795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2" name="AutoShape 32"/>
              <p:cNvSpPr>
                <a:spLocks noChangeArrowheads="1"/>
              </p:cNvSpPr>
              <p:nvPr/>
            </p:nvSpPr>
            <p:spPr bwMode="auto">
              <a:xfrm rot="4132841">
                <a:off x="6767512" y="4691311"/>
                <a:ext cx="720725" cy="69850"/>
              </a:xfrm>
              <a:prstGeom prst="rightArrow">
                <a:avLst>
                  <a:gd name="adj1" fmla="val 50000"/>
                  <a:gd name="adj2" fmla="val 25795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3" name="AutoShape 33"/>
              <p:cNvSpPr>
                <a:spLocks noChangeArrowheads="1"/>
              </p:cNvSpPr>
              <p:nvPr/>
            </p:nvSpPr>
            <p:spPr bwMode="auto">
              <a:xfrm rot="10800000" flipV="1">
                <a:off x="2339752" y="6597352"/>
                <a:ext cx="4824413" cy="71437"/>
              </a:xfrm>
              <a:prstGeom prst="rightArrow">
                <a:avLst>
                  <a:gd name="adj1" fmla="val 50000"/>
                  <a:gd name="adj2" fmla="val 168834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4" name="AutoShape 34"/>
              <p:cNvSpPr>
                <a:spLocks noChangeArrowheads="1"/>
              </p:cNvSpPr>
              <p:nvPr/>
            </p:nvSpPr>
            <p:spPr bwMode="auto">
              <a:xfrm rot="5400000">
                <a:off x="5760244" y="497626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5" name="AutoShape 35"/>
              <p:cNvSpPr>
                <a:spLocks noChangeArrowheads="1"/>
              </p:cNvSpPr>
              <p:nvPr/>
            </p:nvSpPr>
            <p:spPr bwMode="auto">
              <a:xfrm rot="5400000">
                <a:off x="4752677" y="5552579"/>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6" name="AutoShape 36"/>
              <p:cNvSpPr>
                <a:spLocks noChangeArrowheads="1"/>
              </p:cNvSpPr>
              <p:nvPr/>
            </p:nvSpPr>
            <p:spPr bwMode="auto">
              <a:xfrm rot="5400000">
                <a:off x="2736453" y="562458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7" name="AutoShape 37"/>
              <p:cNvSpPr>
                <a:spLocks noChangeArrowheads="1"/>
              </p:cNvSpPr>
              <p:nvPr/>
            </p:nvSpPr>
            <p:spPr bwMode="auto">
              <a:xfrm rot="-5400000">
                <a:off x="1296194" y="497626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grpSp>
      <p:pic>
        <p:nvPicPr>
          <p:cNvPr id="33" name="32 Imagen" descr="c4.jpg"/>
          <p:cNvPicPr>
            <a:picLocks noChangeAspect="1"/>
          </p:cNvPicPr>
          <p:nvPr/>
        </p:nvPicPr>
        <p:blipFill>
          <a:blip r:embed="rId3" cstate="print"/>
          <a:srcRect l="31614" t="11777" b="19241"/>
          <a:stretch>
            <a:fillRect/>
          </a:stretch>
        </p:blipFill>
        <p:spPr>
          <a:xfrm>
            <a:off x="8904312"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34" name="33 CuadroTexto"/>
          <p:cNvSpPr txBox="1"/>
          <p:nvPr/>
        </p:nvSpPr>
        <p:spPr>
          <a:xfrm>
            <a:off x="1703389" y="188914"/>
            <a:ext cx="8137525" cy="523875"/>
          </a:xfrm>
          <a:prstGeom prst="rect">
            <a:avLst/>
          </a:prstGeom>
          <a:noFill/>
        </p:spPr>
        <p:txBody>
          <a:bodyPr>
            <a:spAutoFit/>
          </a:bodyPr>
          <a:lstStyle/>
          <a:p>
            <a:pPr fontAlgn="base">
              <a:spcBef>
                <a:spcPct val="0"/>
              </a:spcBef>
              <a:spcAft>
                <a:spcPct val="0"/>
              </a:spcAft>
              <a:defRPr/>
            </a:pPr>
            <a:r>
              <a:rPr lang="es-ES" sz="2800" b="1" u="sng" dirty="0">
                <a:solidFill>
                  <a:srgbClr val="2D5C8A">
                    <a:lumMod val="50000"/>
                  </a:srgbClr>
                </a:solidFill>
                <a:effectLst>
                  <a:outerShdw blurRad="38100" dist="38100" dir="2700000" algn="tl">
                    <a:srgbClr val="FFFFFF">
                      <a:alpha val="43000"/>
                    </a:srgbClr>
                  </a:outerShdw>
                </a:effectLst>
              </a:rPr>
              <a:t>LA DINÁMICA DE LA COMUNICACIÓN</a:t>
            </a:r>
          </a:p>
        </p:txBody>
      </p:sp>
    </p:spTree>
    <p:extLst>
      <p:ext uri="{BB962C8B-B14F-4D97-AF65-F5344CB8AC3E}">
        <p14:creationId xmlns:p14="http://schemas.microsoft.com/office/powerpoint/2010/main" val="176723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0845" y="214490"/>
            <a:ext cx="9753600" cy="6468532"/>
          </a:xfrm>
          <a:prstGeom prst="rect">
            <a:avLst/>
          </a:prstGeom>
        </p:spPr>
      </p:pic>
    </p:spTree>
    <p:extLst>
      <p:ext uri="{BB962C8B-B14F-4D97-AF65-F5344CB8AC3E}">
        <p14:creationId xmlns:p14="http://schemas.microsoft.com/office/powerpoint/2010/main" val="363124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4.jpg"/>
          <p:cNvPicPr>
            <a:picLocks noChangeAspect="1"/>
          </p:cNvPicPr>
          <p:nvPr/>
        </p:nvPicPr>
        <p:blipFill>
          <a:blip r:embed="rId2" cstate="print"/>
          <a:srcRect l="31614" t="11777" b="19241"/>
          <a:stretch>
            <a:fillRect/>
          </a:stretch>
        </p:blipFill>
        <p:spPr>
          <a:xfrm>
            <a:off x="8616280" y="0"/>
            <a:ext cx="1740456" cy="1268760"/>
          </a:xfrm>
          <a:prstGeom prst="ellipse">
            <a:avLst/>
          </a:prstGeom>
          <a:ln>
            <a:noFill/>
          </a:ln>
          <a:effectLst>
            <a:outerShdw blurRad="152400" dist="317500" dir="5400000" sx="90000" sy="-19000" rotWithShape="0">
              <a:prstClr val="black">
                <a:alpha val="15000"/>
              </a:prstClr>
            </a:outerShdw>
            <a:softEdge rad="112500"/>
          </a:effectLst>
        </p:spPr>
      </p:pic>
      <p:pic>
        <p:nvPicPr>
          <p:cNvPr id="5" name="4 Imagen" descr="comu.jpg"/>
          <p:cNvPicPr>
            <a:picLocks noChangeAspect="1"/>
          </p:cNvPicPr>
          <p:nvPr/>
        </p:nvPicPr>
        <p:blipFill>
          <a:blip r:embed="rId3" cstate="print"/>
          <a:srcRect t="9293"/>
          <a:stretch>
            <a:fillRect/>
          </a:stretch>
        </p:blipFill>
        <p:spPr>
          <a:xfrm>
            <a:off x="1524000" y="0"/>
            <a:ext cx="4788024" cy="7030244"/>
          </a:xfrm>
          <a:prstGeom prst="rect">
            <a:avLst/>
          </a:prstGeom>
          <a:effectLst>
            <a:softEdge rad="635000"/>
          </a:effectLst>
        </p:spPr>
      </p:pic>
      <p:sp>
        <p:nvSpPr>
          <p:cNvPr id="47106" name="Rectangle 2"/>
          <p:cNvSpPr>
            <a:spLocks noGrp="1" noChangeArrowheads="1"/>
          </p:cNvSpPr>
          <p:nvPr>
            <p:ph type="title"/>
          </p:nvPr>
        </p:nvSpPr>
        <p:spPr>
          <a:xfrm>
            <a:off x="2063751" y="1125538"/>
            <a:ext cx="3960813" cy="1503362"/>
          </a:xfrm>
        </p:spPr>
        <p:txBody>
          <a:bodyPr/>
          <a:lstStyle/>
          <a:p>
            <a:pPr algn="l" eaLnBrk="1" hangingPunct="1">
              <a:defRPr/>
            </a:pPr>
            <a:r>
              <a:rPr lang="es-UY" sz="4800" dirty="0">
                <a:solidFill>
                  <a:schemeClr val="bg1"/>
                </a:solidFill>
              </a:rPr>
              <a:t>Comunicación</a:t>
            </a:r>
            <a:br>
              <a:rPr lang="es-UY" sz="4000" dirty="0"/>
            </a:br>
            <a:endParaRPr lang="en-US" sz="4000" dirty="0"/>
          </a:p>
        </p:txBody>
      </p:sp>
      <p:sp>
        <p:nvSpPr>
          <p:cNvPr id="47107" name="Rectangle 3"/>
          <p:cNvSpPr>
            <a:spLocks noGrp="1" noChangeArrowheads="1"/>
          </p:cNvSpPr>
          <p:nvPr>
            <p:ph type="body" idx="1"/>
          </p:nvPr>
        </p:nvSpPr>
        <p:spPr>
          <a:xfrm>
            <a:off x="5087938" y="1169988"/>
            <a:ext cx="4572000" cy="5688012"/>
          </a:xfrm>
        </p:spPr>
        <p:txBody>
          <a:bodyPr/>
          <a:lstStyle/>
          <a:p>
            <a:pPr algn="r" eaLnBrk="1" hangingPunct="1">
              <a:buFont typeface="Wingdings" panose="05000000000000000000" pitchFamily="2" charset="2"/>
              <a:buNone/>
              <a:defRPr/>
            </a:pPr>
            <a:r>
              <a:rPr lang="es-ES" b="1" i="1" dirty="0">
                <a:effectLst/>
              </a:rPr>
              <a:t>La Comunicación puede definirse como la </a:t>
            </a:r>
            <a:r>
              <a:rPr lang="es-ES" b="1" i="1" u="sng" dirty="0">
                <a:effectLst/>
              </a:rPr>
              <a:t>transmisión de señales, ideas, pensamientos, estados de ánimo entre un agente </a:t>
            </a:r>
            <a:r>
              <a:rPr lang="es-ES" b="1" i="1" dirty="0">
                <a:effectLst/>
              </a:rPr>
              <a:t>emisor y un agente receptor mediante un código común</a:t>
            </a:r>
            <a:r>
              <a:rPr lang="es-ES" dirty="0"/>
              <a:t>. </a:t>
            </a:r>
          </a:p>
        </p:txBody>
      </p:sp>
    </p:spTree>
    <p:extLst>
      <p:ext uri="{BB962C8B-B14F-4D97-AF65-F5344CB8AC3E}">
        <p14:creationId xmlns:p14="http://schemas.microsoft.com/office/powerpoint/2010/main" val="9008857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omu.jpg"/>
          <p:cNvPicPr>
            <a:picLocks noChangeAspect="1"/>
          </p:cNvPicPr>
          <p:nvPr/>
        </p:nvPicPr>
        <p:blipFill>
          <a:blip r:embed="rId2" cstate="print">
            <a:duotone>
              <a:prstClr val="black"/>
              <a:srgbClr val="FF3300">
                <a:tint val="45000"/>
                <a:satMod val="400000"/>
              </a:srgbClr>
            </a:duotone>
            <a:lum bright="10000"/>
          </a:blip>
          <a:srcRect t="21018"/>
          <a:stretch>
            <a:fillRect/>
          </a:stretch>
        </p:blipFill>
        <p:spPr>
          <a:xfrm>
            <a:off x="1524000" y="332656"/>
            <a:ext cx="4788024" cy="6121524"/>
          </a:xfrm>
          <a:prstGeom prst="rect">
            <a:avLst/>
          </a:prstGeom>
          <a:effectLst>
            <a:softEdge rad="635000"/>
          </a:effectLst>
        </p:spPr>
      </p:pic>
      <p:sp>
        <p:nvSpPr>
          <p:cNvPr id="47106" name="Rectangle 2"/>
          <p:cNvSpPr>
            <a:spLocks noGrp="1" noChangeArrowheads="1"/>
          </p:cNvSpPr>
          <p:nvPr>
            <p:ph type="title"/>
          </p:nvPr>
        </p:nvSpPr>
        <p:spPr>
          <a:xfrm>
            <a:off x="5951538" y="1341439"/>
            <a:ext cx="3708400" cy="935037"/>
          </a:xfrm>
        </p:spPr>
        <p:txBody>
          <a:bodyPr/>
          <a:lstStyle/>
          <a:p>
            <a:pPr algn="r" eaLnBrk="1" hangingPunct="1">
              <a:defRPr/>
            </a:pPr>
            <a:r>
              <a:rPr lang="es-UY" sz="4800" dirty="0"/>
              <a:t>Propósito</a:t>
            </a:r>
            <a:br>
              <a:rPr lang="es-UY" sz="4000" dirty="0"/>
            </a:br>
            <a:endParaRPr lang="en-US" sz="4000" dirty="0"/>
          </a:p>
        </p:txBody>
      </p:sp>
      <p:sp>
        <p:nvSpPr>
          <p:cNvPr id="47107" name="Rectangle 3"/>
          <p:cNvSpPr>
            <a:spLocks noGrp="1" noChangeArrowheads="1"/>
          </p:cNvSpPr>
          <p:nvPr>
            <p:ph type="body" idx="1"/>
          </p:nvPr>
        </p:nvSpPr>
        <p:spPr>
          <a:xfrm>
            <a:off x="2927350" y="1844676"/>
            <a:ext cx="7221538" cy="4530725"/>
          </a:xfrm>
        </p:spPr>
        <p:txBody>
          <a:bodyPr/>
          <a:lstStyle/>
          <a:p>
            <a:pPr algn="r" eaLnBrk="1" hangingPunct="1">
              <a:buFont typeface="Wingdings" panose="05000000000000000000" pitchFamily="2" charset="2"/>
              <a:buNone/>
              <a:defRPr/>
            </a:pPr>
            <a:r>
              <a:rPr lang="es-ES" sz="2800" b="1" dirty="0">
                <a:solidFill>
                  <a:srgbClr val="162B42"/>
                </a:solidFill>
                <a:effectLst/>
              </a:rPr>
              <a:t>El propósito fundamental de la comunicación es </a:t>
            </a:r>
            <a:r>
              <a:rPr lang="es-ES" sz="2800" b="1" u="sng" dirty="0">
                <a:solidFill>
                  <a:srgbClr val="162B42"/>
                </a:solidFill>
                <a:effectLst/>
              </a:rPr>
              <a:t>convertir al individuo en un agente efectivo que le permita alterar la relación con su entorno y con los demás. </a:t>
            </a:r>
            <a:r>
              <a:rPr lang="es-ES" sz="2800" b="1" dirty="0">
                <a:solidFill>
                  <a:srgbClr val="162B42"/>
                </a:solidFill>
                <a:effectLst/>
              </a:rPr>
              <a:t>El hombre se comunica, para transmitir sus necesidades, para influir y para afectar, en forma intencionada a su entorno y a los demás</a:t>
            </a:r>
            <a:r>
              <a:rPr lang="es-ES" dirty="0">
                <a:effectLst/>
              </a:rPr>
              <a:t>.</a:t>
            </a:r>
            <a:br>
              <a:rPr lang="es-ES" dirty="0"/>
            </a:br>
            <a:endParaRPr lang="es-ES" dirty="0"/>
          </a:p>
        </p:txBody>
      </p:sp>
      <p:pic>
        <p:nvPicPr>
          <p:cNvPr id="4" name="3 Imagen" descr="c4.jpg"/>
          <p:cNvPicPr>
            <a:picLocks noChangeAspect="1"/>
          </p:cNvPicPr>
          <p:nvPr/>
        </p:nvPicPr>
        <p:blipFill>
          <a:blip r:embed="rId3" cstate="print"/>
          <a:srcRect l="31614" t="11777" b="19241"/>
          <a:stretch>
            <a:fillRect/>
          </a:stretch>
        </p:blipFill>
        <p:spPr>
          <a:xfrm>
            <a:off x="8616280" y="0"/>
            <a:ext cx="1763688" cy="1285696"/>
          </a:xfrm>
          <a:prstGeom prst="ellipse">
            <a:avLst/>
          </a:prstGeom>
          <a:ln>
            <a:noFill/>
          </a:ln>
          <a:effectLst>
            <a:outerShdw blurRad="152400" dist="317500" dir="5400000" sx="90000" sy="-19000" rotWithShape="0">
              <a:prstClr val="black">
                <a:alpha val="15000"/>
              </a:prstClr>
            </a:outerShdw>
            <a:softEdge rad="112500"/>
          </a:effectLst>
        </p:spPr>
      </p:pic>
    </p:spTree>
    <p:extLst>
      <p:ext uri="{BB962C8B-B14F-4D97-AF65-F5344CB8AC3E}">
        <p14:creationId xmlns:p14="http://schemas.microsoft.com/office/powerpoint/2010/main" val="988950361"/>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788</TotalTime>
  <Words>1282</Words>
  <Application>Microsoft Office PowerPoint</Application>
  <PresentationFormat>Panorámica</PresentationFormat>
  <Paragraphs>148</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10</vt:i4>
      </vt:variant>
      <vt:variant>
        <vt:lpstr>Títulos de diapositiva</vt:lpstr>
      </vt:variant>
      <vt:variant>
        <vt:i4>31</vt:i4>
      </vt:variant>
    </vt:vector>
  </HeadingPairs>
  <TitlesOfParts>
    <vt:vector size="49" baseType="lpstr">
      <vt:lpstr>Arial</vt:lpstr>
      <vt:lpstr>Arial Black</vt:lpstr>
      <vt:lpstr>Calibri</vt:lpstr>
      <vt:lpstr>Calibri Light</vt:lpstr>
      <vt:lpstr>Georgia</vt:lpstr>
      <vt:lpstr>Tahoma</vt:lpstr>
      <vt:lpstr>Times New Roman</vt:lpstr>
      <vt:lpstr>Wingdings</vt:lpstr>
      <vt:lpstr>Tema de Office</vt:lpstr>
      <vt:lpstr>Textured</vt:lpstr>
      <vt:lpstr>1_Textured</vt:lpstr>
      <vt:lpstr>2_Textured</vt:lpstr>
      <vt:lpstr>3_Textured</vt:lpstr>
      <vt:lpstr>4_Textured</vt:lpstr>
      <vt:lpstr>5_Textured</vt:lpstr>
      <vt:lpstr>6_Textured</vt:lpstr>
      <vt:lpstr>7_Textured</vt:lpstr>
      <vt:lpstr>8_Textured</vt:lpstr>
      <vt:lpstr>Liderazgo y Oratoria </vt:lpstr>
      <vt:lpstr>Presentación de PowerPoint</vt:lpstr>
      <vt:lpstr>La influencia en el liderazgo cristiano</vt:lpstr>
      <vt:lpstr>Concepto Importante</vt:lpstr>
      <vt:lpstr>Presentación de PowerPoint</vt:lpstr>
      <vt:lpstr>Presentación de PowerPoint</vt:lpstr>
      <vt:lpstr>Presentación de PowerPoint</vt:lpstr>
      <vt:lpstr>Comunicación </vt:lpstr>
      <vt:lpstr>Propósito </vt:lpstr>
      <vt:lpstr>Presentación de PowerPoint</vt:lpstr>
      <vt:lpstr>Tres Componentes  a la  manera de Dios</vt:lpstr>
      <vt:lpstr>Dinámica de la Comunicación y  la  Oratoria</vt:lpstr>
      <vt:lpstr>Presentación de PowerPoint</vt:lpstr>
      <vt:lpstr>Presentación de PowerPoint</vt:lpstr>
      <vt:lpstr>Dinámica de Comunicación y Oratoria</vt:lpstr>
      <vt:lpstr>Dinámica de Comunicación y Oratoria</vt:lpstr>
      <vt:lpstr>Dinámica de Comunicación y Oratoria</vt:lpstr>
      <vt:lpstr>Dinámica de Comunicación y  Oratoria</vt:lpstr>
      <vt:lpstr>Presentación de PowerPoint</vt:lpstr>
      <vt:lpstr>Dinámica de Comunicación y Oratoria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Carlos Duran</cp:lastModifiedBy>
  <cp:revision>27</cp:revision>
  <dcterms:created xsi:type="dcterms:W3CDTF">2020-05-09T15:14:15Z</dcterms:created>
  <dcterms:modified xsi:type="dcterms:W3CDTF">2020-10-14T19:03:39Z</dcterms:modified>
</cp:coreProperties>
</file>