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  <p:sldMasterId id="2147483700" r:id="rId4"/>
    <p:sldMasterId id="2147483712" r:id="rId5"/>
    <p:sldMasterId id="2147483724" r:id="rId6"/>
    <p:sldMasterId id="2147483736" r:id="rId7"/>
  </p:sldMasterIdLst>
  <p:notesMasterIdLst>
    <p:notesMasterId r:id="rId38"/>
  </p:notesMasterIdLst>
  <p:sldIdLst>
    <p:sldId id="291" r:id="rId8"/>
    <p:sldId id="293" r:id="rId9"/>
    <p:sldId id="290" r:id="rId10"/>
    <p:sldId id="292" r:id="rId11"/>
    <p:sldId id="294" r:id="rId12"/>
    <p:sldId id="260" r:id="rId13"/>
    <p:sldId id="259" r:id="rId14"/>
    <p:sldId id="264" r:id="rId15"/>
    <p:sldId id="265" r:id="rId16"/>
    <p:sldId id="267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0F1D9-C267-4E50-A22E-788519EFC969}" type="datetimeFigureOut">
              <a:rPr lang="es-CO" smtClean="0"/>
              <a:t>23/06/2020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4177C-27DC-42F5-B0BA-2B6C3F4BD6B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195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Cámbiese a sí mismo: este es un asunto de responsabilidad. Los líderes cambian primero. Al recibir críticas trate de mantener la actitud correcta sin ponerse a la defensiva, busque el grano de verdad en lo dicho, haga los cambios necesarios y siga el camino éticamente superior.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6AAE15-C9E8-4ABC-9E5B-BDBDE89ABABF}" type="slidenum">
              <a:rPr lang="en-US" alt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s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01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A6B0D-CE62-B946-89C1-58889C415A0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499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20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6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10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6568" y="2349501"/>
            <a:ext cx="5922433" cy="43926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72201" y="2349501"/>
            <a:ext cx="5922433" cy="43926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FB2E0F4-29A3-47C9-A088-B21167F2024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28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SmartArt 2"/>
          <p:cNvSpPr>
            <a:spLocks noGrp="1"/>
          </p:cNvSpPr>
          <p:nvPr>
            <p:ph type="dgm" idx="1"/>
          </p:nvPr>
        </p:nvSpPr>
        <p:spPr>
          <a:xfrm>
            <a:off x="609600" y="1981200"/>
            <a:ext cx="10972800" cy="3886200"/>
          </a:xfrm>
        </p:spPr>
        <p:txBody>
          <a:bodyPr/>
          <a:lstStyle/>
          <a:p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s-ES" altLang="es-CO">
                <a:solidFill>
                  <a:prstClr val="black">
                    <a:lumMod val="65000"/>
                    <a:lumOff val="35000"/>
                  </a:prstClr>
                </a:solidFill>
              </a:rPr>
              <a:t>Carmen Mellado. Prof de FOL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0E5CDE5-0162-4F7A-83B5-51016CA38188}" type="slidenum">
              <a:rPr lang="es-ES" altLang="es-CO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37952"/>
      </p:ext>
    </p:extLst>
  </p:cSld>
  <p:clrMapOvr>
    <a:masterClrMapping/>
  </p:clrMapOvr>
  <p:transition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y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717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3924300"/>
            <a:ext cx="10972800" cy="21717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FD92DE-CDEE-43AC-9EE5-EFA508E65219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95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18721-C88D-4EF7-B788-4B354E654E52}" type="slidenum">
              <a:rPr lang="en-US" altLang="es-CO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61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32FDDFF-DE07-48F1-8D69-2BDB0244551C}" type="datetimeFigureOut">
              <a:rPr lang="en-US" smtClean="0"/>
              <a:pPr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37B3C42-0CC6-48CA-9459-9E43CC1525C6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987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A6B727"/>
                </a:solidFill>
              </a:rPr>
              <a:pPr/>
              <a:t>6/23/2020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srgbClr val="A6B727"/>
                </a:solidFill>
              </a:rPr>
              <a:pPr/>
              <a:t>‹Nº›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39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A6B727"/>
                </a:solidFill>
              </a:rPr>
              <a:pPr/>
              <a:t>6/23/2020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srgbClr val="A6B727"/>
                </a:solidFill>
              </a:rPr>
              <a:pPr/>
              <a:t>‹Nº›</a:t>
            </a:fld>
            <a:endParaRPr lang="en-US">
              <a:solidFill>
                <a:srgbClr val="A6B727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741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A6B727"/>
                </a:solidFill>
              </a:rPr>
              <a:pPr/>
              <a:t>6/23/2020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srgbClr val="A6B727"/>
                </a:solidFill>
              </a:rPr>
              <a:pPr/>
              <a:t>‹Nº›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062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11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A6B727"/>
                </a:solidFill>
              </a:rPr>
              <a:pPr/>
              <a:t>6/23/2020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srgbClr val="A6B727"/>
                </a:solidFill>
              </a:rPr>
              <a:pPr/>
              <a:t>‹Nº›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11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A6B727"/>
                </a:solidFill>
              </a:rPr>
              <a:pPr/>
              <a:t>6/23/2020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srgbClr val="A6B727"/>
                </a:solidFill>
              </a:rPr>
              <a:pPr/>
              <a:t>‹Nº›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86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A6B727"/>
                </a:solidFill>
              </a:rPr>
              <a:pPr/>
              <a:t>6/23/2020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srgbClr val="A6B727"/>
                </a:solidFill>
              </a:rPr>
              <a:pPr/>
              <a:t>‹Nº›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69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A6B727"/>
                </a:solidFill>
              </a:rPr>
              <a:pPr/>
              <a:t>6/23/2020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srgbClr val="A6B727"/>
                </a:solidFill>
              </a:rPr>
              <a:pPr/>
              <a:t>‹Nº›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73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A6B727"/>
                </a:solidFill>
              </a:rPr>
              <a:pPr/>
              <a:t>6/23/2020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srgbClr val="A6B727"/>
                </a:solidFill>
              </a:rPr>
              <a:pPr/>
              <a:t>‹Nº›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952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A6B727"/>
                </a:solidFill>
              </a:rPr>
              <a:pPr/>
              <a:t>6/23/2020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srgbClr val="A6B727"/>
                </a:solidFill>
              </a:rPr>
              <a:pPr/>
              <a:t>‹Nº›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68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A6B727"/>
                </a:solidFill>
              </a:rPr>
              <a:pPr/>
              <a:t>6/23/2020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srgbClr val="A6B727"/>
                </a:solidFill>
              </a:rPr>
              <a:pPr/>
              <a:t>‹Nº›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190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4CE5B-2EF1-487E-B7D1-319B2D34B6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A5980-AD04-44A8-9A82-3ABE1C0A78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63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B054D-A988-4631-AC57-A97B84048F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DE62E-25BC-4F15-95D5-3382F99CF0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318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47A79-C1CB-4FB0-A3F3-2AD76F2727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296C-A2B9-44CB-9BA8-9FB38CEB89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19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991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EFFD9-C0F9-4EB2-8B4B-02F46322F7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0DC57-5D37-4E8B-BAE3-6651B9550A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33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3C196-1FB2-4A35-A383-7910550B8D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42223-E126-40B2-A99D-60FD9E6F4D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313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7850D-845F-4F9E-A91F-337DAA514C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3C8C6-07C5-4CC0-B17F-E71685248B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05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3E8DA-BF99-424D-85B3-21B5954973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7231F-316A-4B89-B615-3BB1D7B14C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91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31A18-0D35-4750-9D82-A2382C927B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B9320-0A28-493C-B9E3-013257ADAA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06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FC937-83FB-4C5F-8B3D-43EB41C7FB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B5C5D-6B53-43CD-80D0-C15A5D7213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068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EF696-AA21-4FC1-8F14-CB94B6052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94867-146D-4BA0-ACEA-57C9FA451E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80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CE8F2-72DE-482C-88B9-D15E61C3A8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2F713-FB35-409E-9F45-682278318B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98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56600"/>
      </p:ext>
    </p:extLst>
  </p:cSld>
  <p:clrMapOvr>
    <a:masterClrMapping/>
  </p:clrMapOvr>
  <p:transition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33045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071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40374"/>
      </p:ext>
    </p:extLst>
  </p:cSld>
  <p:clrMapOvr>
    <a:masterClrMapping/>
  </p:clrMapOvr>
  <p:transition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13245"/>
      </p:ext>
    </p:extLst>
  </p:cSld>
  <p:clrMapOvr>
    <a:masterClrMapping/>
  </p:clrMapOvr>
  <p:transition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547886"/>
      </p:ext>
    </p:extLst>
  </p:cSld>
  <p:clrMapOvr>
    <a:masterClrMapping/>
  </p:clrMapOvr>
  <p:transition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98799"/>
      </p:ext>
    </p:extLst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099957"/>
      </p:ext>
    </p:extLst>
  </p:cSld>
  <p:clrMapOvr>
    <a:masterClrMapping/>
  </p:clrMapOvr>
  <p:transition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63832"/>
      </p:ext>
    </p:extLst>
  </p:cSld>
  <p:clrMapOvr>
    <a:masterClrMapping/>
  </p:clrMapOvr>
  <p:transition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91668"/>
      </p:ext>
    </p:extLst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10366"/>
      </p:ext>
    </p:extLst>
  </p:cSld>
  <p:clrMapOvr>
    <a:masterClrMapping/>
  </p:clrMapOvr>
  <p:transition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37181"/>
      </p:ext>
    </p:extLst>
  </p:cSld>
  <p:clrMapOvr>
    <a:masterClrMapping/>
  </p:clrMapOvr>
  <p:transition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45775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505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967814"/>
      </p:ext>
    </p:extLst>
  </p:cSld>
  <p:clrMapOvr>
    <a:masterClrMapping/>
  </p:clrMapOvr>
  <p:transition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5202"/>
      </p:ext>
    </p:extLst>
  </p:cSld>
  <p:clrMapOvr>
    <a:masterClrMapping/>
  </p:clrMapOvr>
  <p:transition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49849"/>
      </p:ext>
    </p:extLst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94359"/>
      </p:ext>
    </p:extLst>
  </p:cSld>
  <p:clrMapOvr>
    <a:masterClrMapping/>
  </p:clrMapOvr>
  <p:transition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094410"/>
      </p:ext>
    </p:extLst>
  </p:cSld>
  <p:clrMapOvr>
    <a:masterClrMapping/>
  </p:clrMapOvr>
  <p:transition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43186"/>
      </p:ext>
    </p:extLst>
  </p:cSld>
  <p:clrMapOvr>
    <a:masterClrMapping/>
  </p:clrMapOvr>
  <p:transition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47645"/>
      </p:ext>
    </p:extLst>
  </p:cSld>
  <p:clrMapOvr>
    <a:masterClrMapping/>
  </p:clrMapOvr>
  <p:transition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623429"/>
      </p:ext>
    </p:extLst>
  </p:cSld>
  <p:clrMapOvr>
    <a:masterClrMapping/>
  </p:clrMapOvr>
  <p:transition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62986"/>
      </p:ext>
    </p:extLst>
  </p:cSld>
  <p:clrMapOvr>
    <a:masterClrMapping/>
  </p:clrMapOvr>
  <p:transition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027376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580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8E3F4F7-BEBC-403B-8DDE-9A85FCB61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B6F01F7C-7A45-4A3D-9C7A-54AB96863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25E9D10-4418-4E73-9ED1-6B18D75A9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83D1679-14E6-420A-865A-3EF2C5B53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D3C9D4C-8E18-47F6-B9A2-44FF38B04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051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D1F3B5A-AFDF-4170-AF2C-B76042019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E7CE458-CBEA-495C-B191-F9BA45A60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9171CCA-114A-4231-ACE8-37F1C02C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187A77A-9E37-49BC-8ACD-51F737BA4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F78B26B-892C-4121-AA2E-FF03FE792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8828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59CFC9A-9605-40BC-8CB6-662249963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521F84C-8956-42A3-8F4C-BEC4B8902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E42715E-C44B-4667-A4AB-43DF825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89EBAF2-A03A-479F-8BE3-0363F284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4D9A702-0C96-4366-ADEA-4C6670BF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301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A01E112-2DE8-430F-B837-73EDE0ED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FE90323-EE42-41C6-8E94-020AA7B0BF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F46553A-E82A-4E71-93D5-6E2599030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DD8DC4A-41F7-42A2-8A78-35D0FBEC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009DA7D-38D5-4019-AA8A-159F0C7C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17E73CBA-1837-41A7-9891-A45BF1C29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212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0084382-B724-4B00-8400-043F65D5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2565D64-021B-4EF5-813B-CF2F5339A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EE72DE00-CF1E-4369-9B15-B8EAA93CD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0AF9064B-4991-4DFE-A697-947C1E2C3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075F1C06-8D3C-4AA2-AB7A-0EC076483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7F6DF17C-E634-4F6E-933F-6FF58DE5C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0D4E73AA-9CC7-435D-8CA7-1BD9649C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6DDC48F1-4A1E-4DE1-A310-BBDE236A5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9908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FA5E77A-C41F-4A2F-86F5-1579B238C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3F869E97-9AE1-4A48-B4EE-DDE1FD99C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51180CAE-B14B-4E94-9BD1-04A8638F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EFB39417-6532-4F61-B59C-59ABC05FA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78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3078C24F-040E-42CD-B0DF-B0774CC51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BAADE241-CABE-49EF-9CE6-8CAE1181B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1B167D8F-7B3C-4BE1-AC6E-A658D456B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8288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1F14320-DB0A-40A8-BAF1-94382A183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164D403-805D-4B5C-BF7D-C9A260554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60CE5BD-06EF-47AA-A2A7-A762E4574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5DB27107-E3DB-4775-8A62-482646F3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4A70235D-A87A-4B1D-8224-F1F2781AD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2EE1E65-1376-467D-871F-E4AEDAB2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653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6AA4DFF-A360-4BEA-8365-A1EFB2C1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68E6FF27-C7C7-4C91-AA17-7D19A9FD8D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34F3B9C8-DA9A-4288-8B53-7185220D2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C6309E3-3B2A-4C38-834B-1825F44D9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7822A98-0E8A-4BE0-AC59-D5F59170A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0E140D3-36BA-4AE9-A03D-3B4D938E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724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5897727-7AF1-44DE-BAFB-1C0FE4652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D17F92C3-C491-487F-BD6E-9F7FD6FD2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94BAB7E-D669-4862-8C1B-AEEEA9C84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3E43F9B-01FF-4412-9F1B-CB33B0D05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5DB9C2D-C2B6-4901-A269-5B309D3D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0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722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B28796C7-3D47-4C15-88F1-D7D29C95A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C057369B-0EF1-4830-8C43-DEDA54146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75F055B-137A-4C38-B2AA-F80A2E1C0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8FF3797-10F9-4096-BCCE-169CBE047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367CE01-7F60-4721-9653-00F6B5E7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228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7826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2440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926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11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85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0402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123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214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37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831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2958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03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23/6/2020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91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32FDDFF-DE07-48F1-8D69-2BDB0244551C}" type="datetimeFigureOut">
              <a:rPr lang="en-US" smtClean="0">
                <a:solidFill>
                  <a:srgbClr val="A6B727"/>
                </a:solidFill>
              </a:rPr>
              <a:pPr/>
              <a:t>6/23/2020</a:t>
            </a:fld>
            <a:endParaRPr 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37B3C42-0CC6-48CA-9459-9E43CC1525C6}" type="slidenum">
              <a:rPr lang="en-US" smtClean="0">
                <a:solidFill>
                  <a:srgbClr val="A6B727"/>
                </a:solidFill>
              </a:rPr>
              <a:pPr/>
              <a:t>‹Nº›</a:t>
            </a:fld>
            <a:endParaRPr 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CDF2E5-546B-4F9A-88BD-1F1ADFCE41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A56AF9-0AE1-4969-8E59-1F4474B648A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70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71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0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1C564D04-F47F-4E82-8C5C-EA4AB52B8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13E1564-8B05-4ACE-A798-2532052EA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2D4D999-3E53-4944-A762-2193C8277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7C6810B-5C3F-4DF7-885D-C00F9E9470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AAEC9D0-3B45-447C-BB0E-C0440FFE4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23/6/2020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677" y="307269"/>
            <a:ext cx="6074833" cy="61531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44" y="-79022"/>
            <a:ext cx="5757334" cy="673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73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422" y="237065"/>
            <a:ext cx="9460089" cy="677897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32" y="1245860"/>
            <a:ext cx="3212870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83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="" xmlns:a16="http://schemas.microsoft.com/office/drawing/2014/main" id="{745C20CD-BC4A-4B31-96F0-408CAEE1C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28600"/>
            <a:ext cx="5386917" cy="639762"/>
          </a:xfrm>
        </p:spPr>
        <p:txBody>
          <a:bodyPr/>
          <a:lstStyle/>
          <a:p>
            <a:pPr algn="ctr"/>
            <a:r>
              <a:rPr lang="es-CR" dirty="0"/>
              <a:t>Soñadores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="" xmlns:a16="http://schemas.microsoft.com/office/drawing/2014/main" id="{E05B9950-21C7-467E-A0A7-42B2ED0D4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710406"/>
            <a:ext cx="5772528" cy="632460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chemeClr val="tx1"/>
                </a:solidFill>
              </a:rPr>
              <a:t>Dependen</a:t>
            </a:r>
            <a:r>
              <a:rPr lang="en-US" sz="1600" b="1" dirty="0">
                <a:solidFill>
                  <a:schemeClr val="tx1"/>
                </a:solidFill>
              </a:rPr>
              <a:t> de la suerte.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tx1"/>
                </a:solidFill>
              </a:rPr>
              <a:t>Se </a:t>
            </a:r>
            <a:r>
              <a:rPr lang="en-US" sz="1600" b="1" dirty="0" err="1">
                <a:solidFill>
                  <a:schemeClr val="tx1"/>
                </a:solidFill>
              </a:rPr>
              <a:t>enfocan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en</a:t>
            </a:r>
            <a:r>
              <a:rPr lang="en-US" sz="1600" b="1" dirty="0">
                <a:solidFill>
                  <a:schemeClr val="tx1"/>
                </a:solidFill>
              </a:rPr>
              <a:t> el </a:t>
            </a:r>
            <a:r>
              <a:rPr lang="en-US" sz="1600" b="1" dirty="0" err="1">
                <a:solidFill>
                  <a:schemeClr val="tx1"/>
                </a:solidFill>
              </a:rPr>
              <a:t>destino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chemeClr val="tx1"/>
                </a:solidFill>
              </a:rPr>
              <a:t>Cultivan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expectativas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poco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saludables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chemeClr val="tx1"/>
                </a:solidFill>
              </a:rPr>
              <a:t>Menosprecian</a:t>
            </a:r>
            <a:r>
              <a:rPr lang="en-US" sz="1600" b="1" dirty="0">
                <a:solidFill>
                  <a:schemeClr val="tx1"/>
                </a:solidFill>
              </a:rPr>
              <a:t> el valor del </a:t>
            </a:r>
            <a:r>
              <a:rPr lang="en-US" sz="1600" b="1" dirty="0" err="1">
                <a:solidFill>
                  <a:schemeClr val="tx1"/>
                </a:solidFill>
              </a:rPr>
              <a:t>trabajo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chemeClr val="tx1"/>
                </a:solidFill>
              </a:rPr>
              <a:t>Buscan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excusas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chemeClr val="tx1"/>
                </a:solidFill>
              </a:rPr>
              <a:t>Crean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inercia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chemeClr val="tx1"/>
                </a:solidFill>
              </a:rPr>
              <a:t>Engendran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aislamiento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chemeClr val="tx1"/>
                </a:solidFill>
              </a:rPr>
              <a:t>Esperan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chemeClr val="tx1"/>
                </a:solidFill>
              </a:rPr>
              <a:t>Evitan</a:t>
            </a:r>
            <a:r>
              <a:rPr lang="en-US" sz="1600" b="1" dirty="0">
                <a:solidFill>
                  <a:schemeClr val="tx1"/>
                </a:solidFill>
              </a:rPr>
              <a:t> los </a:t>
            </a:r>
            <a:r>
              <a:rPr lang="en-US" sz="1600" b="1" dirty="0" err="1">
                <a:solidFill>
                  <a:schemeClr val="tx1"/>
                </a:solidFill>
              </a:rPr>
              <a:t>riesgos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personales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chemeClr val="tx1"/>
                </a:solidFill>
              </a:rPr>
              <a:t>Responsabilizan</a:t>
            </a:r>
            <a:r>
              <a:rPr lang="en-US" sz="1600" b="1" dirty="0">
                <a:solidFill>
                  <a:schemeClr val="tx1"/>
                </a:solidFill>
              </a:rPr>
              <a:t> a los </a:t>
            </a:r>
            <a:r>
              <a:rPr lang="en-US" sz="1600" b="1" dirty="0" err="1">
                <a:solidFill>
                  <a:schemeClr val="tx1"/>
                </a:solidFill>
              </a:rPr>
              <a:t>demás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endParaRPr lang="es-CR" sz="1600" dirty="0">
              <a:solidFill>
                <a:schemeClr val="tx1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F4DD2F10-EE76-4747-94A0-FF66A1C8E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8" y="228600"/>
            <a:ext cx="5389033" cy="639762"/>
          </a:xfrm>
        </p:spPr>
        <p:txBody>
          <a:bodyPr/>
          <a:lstStyle/>
          <a:p>
            <a:pPr algn="ctr"/>
            <a:r>
              <a:rPr lang="es-CR" dirty="0"/>
              <a:t>Constructores de sueños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="" xmlns:a16="http://schemas.microsoft.com/office/drawing/2014/main" id="{AF73BE27-2F67-4444-BC5C-53CC00C215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8" y="762000"/>
            <a:ext cx="5774795" cy="632460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chemeClr val="tx1"/>
                </a:solidFill>
              </a:rPr>
              <a:t>Dependen</a:t>
            </a:r>
            <a:r>
              <a:rPr lang="en-US" sz="1600" b="1" dirty="0">
                <a:solidFill>
                  <a:schemeClr val="tx1"/>
                </a:solidFill>
              </a:rPr>
              <a:t> de la </a:t>
            </a:r>
            <a:r>
              <a:rPr lang="en-US" sz="1600" b="1" dirty="0" err="1">
                <a:solidFill>
                  <a:schemeClr val="tx1"/>
                </a:solidFill>
              </a:rPr>
              <a:t>disciplina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tx1"/>
                </a:solidFill>
              </a:rPr>
              <a:t>Se </a:t>
            </a:r>
            <a:r>
              <a:rPr lang="en-US" sz="1600" b="1" dirty="0" err="1">
                <a:solidFill>
                  <a:schemeClr val="tx1"/>
                </a:solidFill>
              </a:rPr>
              <a:t>enfocan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en</a:t>
            </a:r>
            <a:r>
              <a:rPr lang="en-US" sz="1600" b="1" dirty="0">
                <a:solidFill>
                  <a:schemeClr val="tx1"/>
                </a:solidFill>
              </a:rPr>
              <a:t> el </a:t>
            </a:r>
            <a:r>
              <a:rPr lang="en-US" sz="1600" b="1" dirty="0" err="1">
                <a:solidFill>
                  <a:schemeClr val="tx1"/>
                </a:solidFill>
              </a:rPr>
              <a:t>viaje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chemeClr val="tx1"/>
                </a:solidFill>
              </a:rPr>
              <a:t>Cultivan</a:t>
            </a:r>
            <a:r>
              <a:rPr lang="en-US" sz="1600" b="1" dirty="0">
                <a:solidFill>
                  <a:schemeClr val="tx1"/>
                </a:solidFill>
              </a:rPr>
              <a:t> una </a:t>
            </a:r>
            <a:r>
              <a:rPr lang="en-US" sz="1600" b="1" dirty="0" err="1">
                <a:solidFill>
                  <a:schemeClr val="tx1"/>
                </a:solidFill>
              </a:rPr>
              <a:t>inconformidad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saludable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chemeClr val="tx1"/>
                </a:solidFill>
              </a:rPr>
              <a:t>Maximizan</a:t>
            </a:r>
            <a:r>
              <a:rPr lang="en-US" sz="1600" b="1" dirty="0">
                <a:solidFill>
                  <a:schemeClr val="tx1"/>
                </a:solidFill>
              </a:rPr>
              <a:t> el </a:t>
            </a:r>
            <a:r>
              <a:rPr lang="en-US" sz="1600" b="1" dirty="0" err="1">
                <a:solidFill>
                  <a:schemeClr val="tx1"/>
                </a:solidFill>
              </a:rPr>
              <a:t>trabajo</a:t>
            </a:r>
            <a:r>
              <a:rPr lang="en-US" sz="1600" b="1" dirty="0">
                <a:solidFill>
                  <a:schemeClr val="tx1"/>
                </a:solidFill>
              </a:rPr>
              <a:t> que </a:t>
            </a:r>
            <a:r>
              <a:rPr lang="en-US" sz="1600" b="1" dirty="0" err="1">
                <a:solidFill>
                  <a:schemeClr val="tx1"/>
                </a:solidFill>
              </a:rPr>
              <a:t>hacen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chemeClr val="tx1"/>
                </a:solidFill>
              </a:rPr>
              <a:t>Conducen</a:t>
            </a:r>
            <a:r>
              <a:rPr lang="en-US" sz="1600" b="1" dirty="0">
                <a:solidFill>
                  <a:schemeClr val="tx1"/>
                </a:solidFill>
              </a:rPr>
              <a:t> a la </a:t>
            </a:r>
            <a:r>
              <a:rPr lang="en-US" sz="1600" b="1" dirty="0" err="1">
                <a:solidFill>
                  <a:schemeClr val="tx1"/>
                </a:solidFill>
              </a:rPr>
              <a:t>acción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chemeClr val="tx1"/>
                </a:solidFill>
              </a:rPr>
              <a:t>Generan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impulso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chemeClr val="tx1"/>
                </a:solidFill>
              </a:rPr>
              <a:t>Promueven</a:t>
            </a:r>
            <a:r>
              <a:rPr lang="en-US" sz="1600" b="1" dirty="0">
                <a:solidFill>
                  <a:schemeClr val="tx1"/>
                </a:solidFill>
              </a:rPr>
              <a:t> el </a:t>
            </a:r>
            <a:r>
              <a:rPr lang="en-US" sz="1600" b="1" dirty="0" err="1">
                <a:solidFill>
                  <a:schemeClr val="tx1"/>
                </a:solidFill>
              </a:rPr>
              <a:t>trabajo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en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equipo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chemeClr val="tx1"/>
                </a:solidFill>
              </a:rPr>
              <a:t>Inician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 err="1">
                <a:solidFill>
                  <a:schemeClr val="tx1"/>
                </a:solidFill>
              </a:rPr>
              <a:t>Asumen</a:t>
            </a:r>
            <a:r>
              <a:rPr lang="en-US" sz="1600" b="1" dirty="0">
                <a:solidFill>
                  <a:schemeClr val="tx1"/>
                </a:solidFill>
              </a:rPr>
              <a:t> los </a:t>
            </a:r>
            <a:r>
              <a:rPr lang="en-US" sz="1600" b="1" dirty="0" err="1">
                <a:solidFill>
                  <a:schemeClr val="tx1"/>
                </a:solidFill>
              </a:rPr>
              <a:t>riesgos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según</a:t>
            </a:r>
            <a:r>
              <a:rPr lang="en-US" sz="1600" b="1" dirty="0">
                <a:solidFill>
                  <a:schemeClr val="tx1"/>
                </a:solidFill>
              </a:rPr>
              <a:t> sea </a:t>
            </a:r>
            <a:r>
              <a:rPr lang="en-US" sz="1600" b="1" dirty="0" err="1">
                <a:solidFill>
                  <a:schemeClr val="tx1"/>
                </a:solidFill>
              </a:rPr>
              <a:t>necesario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tx1"/>
                </a:solidFill>
              </a:rPr>
              <a:t>Se </a:t>
            </a:r>
            <a:r>
              <a:rPr lang="en-US" sz="1600" b="1" dirty="0" err="1">
                <a:solidFill>
                  <a:schemeClr val="tx1"/>
                </a:solidFill>
              </a:rPr>
              <a:t>hacen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responsables</a:t>
            </a:r>
            <a:r>
              <a:rPr lang="en-US" sz="1600" b="1" dirty="0">
                <a:solidFill>
                  <a:schemeClr val="tx1"/>
                </a:solidFill>
              </a:rPr>
              <a:t>.</a:t>
            </a:r>
          </a:p>
          <a:p>
            <a:endParaRPr lang="es-C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8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75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75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75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75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75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build="p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3313" r="12551"/>
          <a:stretch/>
        </p:blipFill>
        <p:spPr>
          <a:xfrm>
            <a:off x="1524000" y="-76200"/>
            <a:ext cx="9144000" cy="693463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88709" y="0"/>
            <a:ext cx="8763000" cy="1143000"/>
          </a:xfrm>
        </p:spPr>
        <p:txBody>
          <a:bodyPr rtlCol="0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Paso 2:</a:t>
            </a:r>
            <a:endParaRPr lang="es-US" sz="4000" b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88709" y="5562600"/>
            <a:ext cx="88392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charset="0"/>
              </a:rPr>
              <a:t>Cámbiese A SÍ MISMO</a:t>
            </a:r>
          </a:p>
        </p:txBody>
      </p:sp>
    </p:spTree>
    <p:extLst>
      <p:ext uri="{BB962C8B-B14F-4D97-AF65-F5344CB8AC3E}">
        <p14:creationId xmlns:p14="http://schemas.microsoft.com/office/powerpoint/2010/main" val="130136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006011" y="4495800"/>
            <a:ext cx="4408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>
              <a:spcAft>
                <a:spcPts val="3000"/>
              </a:spcAft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itchFamily="18" charset="0"/>
              </a:rPr>
              <a:t>En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  <a:cs typeface="Times New Roman" pitchFamily="18" charset="0"/>
              </a:rPr>
              <a:t>serio</a:t>
            </a:r>
            <a:r>
              <a:rPr lang="is-IS" sz="2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itchFamily="18" charset="0"/>
              </a:rPr>
              <a:t>…¿qué esperas?</a:t>
            </a: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6295571" y="2286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prstClr val="white"/>
                </a:solidFill>
                <a:cs typeface="Times New Roman" pitchFamily="18" charset="0"/>
              </a:rPr>
              <a:t>¿</a:t>
            </a:r>
            <a:r>
              <a:rPr lang="en-US" sz="2400" b="1" dirty="0" err="1">
                <a:solidFill>
                  <a:prstClr val="white"/>
                </a:solidFill>
                <a:cs typeface="Times New Roman" pitchFamily="18" charset="0"/>
              </a:rPr>
              <a:t>Tienes</a:t>
            </a:r>
            <a:r>
              <a:rPr lang="en-US" sz="2400" b="1" dirty="0">
                <a:solidFill>
                  <a:prstClr val="white"/>
                </a:solidFill>
                <a:cs typeface="Times New Roman" pitchFamily="18" charset="0"/>
              </a:rPr>
              <a:t> un plan de crecimiento?</a:t>
            </a:r>
          </a:p>
        </p:txBody>
      </p:sp>
    </p:spTree>
    <p:extLst>
      <p:ext uri="{BB962C8B-B14F-4D97-AF65-F5344CB8AC3E}">
        <p14:creationId xmlns:p14="http://schemas.microsoft.com/office/powerpoint/2010/main" val="17311623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r="1192"/>
          <a:stretch/>
        </p:blipFill>
        <p:spPr>
          <a:xfrm>
            <a:off x="1524001" y="22746"/>
            <a:ext cx="9143999" cy="69114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5171182"/>
            <a:ext cx="914399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n-US" sz="3200" i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desarrollo</a:t>
            </a:r>
            <a:r>
              <a:rPr lang="en-US" sz="3200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personal </a:t>
            </a:r>
            <a:r>
              <a:rPr lang="en-US" sz="3200" i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prospera</a:t>
            </a:r>
            <a:r>
              <a:rPr lang="en-US" sz="3200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</a:t>
            </a:r>
            <a:r>
              <a:rPr lang="en-US" sz="3200" i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entornos</a:t>
            </a:r>
            <a:r>
              <a:rPr lang="en-US" sz="3200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propicios</a:t>
            </a:r>
            <a:endParaRPr lang="en-US" sz="3200" i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4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2621" t="1727" r="12621"/>
          <a:stretch/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121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r="29849" b="6998"/>
          <a:stretch/>
        </p:blipFill>
        <p:spPr>
          <a:xfrm>
            <a:off x="1524000" y="1"/>
            <a:ext cx="9144000" cy="68256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1" y="3412827"/>
            <a:ext cx="496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“Si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siempre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eres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el primero en la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clase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estás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en la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clase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equivocada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0" y="5119241"/>
            <a:ext cx="2274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John Maxwell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0856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1014"/>
          <a:stretch/>
        </p:blipFill>
        <p:spPr>
          <a:xfrm>
            <a:off x="1513764" y="1"/>
            <a:ext cx="9154236" cy="6826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7236" y="1230330"/>
            <a:ext cx="7391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El </a:t>
            </a:r>
            <a:r>
              <a:rPr lang="en-US" sz="3200" b="1" dirty="0" err="1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cambio</a:t>
            </a:r>
            <a:r>
              <a:rPr lang="en-US" sz="3200" b="1" dirty="0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depende</a:t>
            </a:r>
            <a:r>
              <a:rPr lang="en-US" sz="3200" b="1" dirty="0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 de </a:t>
            </a:r>
            <a:r>
              <a:rPr lang="en-US" sz="3200" b="1" dirty="0" err="1">
                <a:solidFill>
                  <a:srgbClr val="C00000"/>
                </a:solidFill>
                <a:latin typeface="Segoe Print" panose="02000600000000000000" pitchFamily="2" charset="0"/>
                <a:cs typeface="Times New Roman" pitchFamily="18" charset="0"/>
              </a:rPr>
              <a:t>tus</a:t>
            </a:r>
            <a:r>
              <a:rPr lang="en-US" sz="3200" b="1" dirty="0">
                <a:solidFill>
                  <a:srgbClr val="C00000"/>
                </a:solidFill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Segoe Print" panose="02000600000000000000" pitchFamily="2" charset="0"/>
                <a:cs typeface="Times New Roman" pitchFamily="18" charset="0"/>
              </a:rPr>
              <a:t>opciones</a:t>
            </a:r>
            <a:endParaRPr lang="en-US" sz="3200" b="1" dirty="0">
              <a:solidFill>
                <a:srgbClr val="C00000"/>
              </a:solidFill>
              <a:latin typeface="Segoe Print" panose="02000600000000000000" pitchFamily="2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19093" y="2133600"/>
            <a:ext cx="7696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600">
              <a:spcAft>
                <a:spcPts val="2400"/>
              </a:spcAft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conexión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directa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entre el crecimiento y el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cambio</a:t>
            </a:r>
            <a:endParaRPr 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Música</a:t>
            </a:r>
            <a:r>
              <a:rPr lang="en-US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música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levanta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ánimo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2900" indent="-342900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Pensamientos</a:t>
            </a:r>
            <a:r>
              <a:rPr lang="en-US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ideas me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hacen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reaccionar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2900" indent="-342900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Experiencias</a:t>
            </a:r>
            <a:r>
              <a:rPr lang="en-US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Cuáles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experiencias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más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energía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2900" indent="-342900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Amistades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¿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Quiénes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alientan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  <a:p>
            <a:pPr marL="342900" indent="-342900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Recreación</a:t>
            </a:r>
            <a:r>
              <a:rPr lang="en-US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actividades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energía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5" name="TextBox 10"/>
          <p:cNvSpPr txBox="1"/>
          <p:nvPr/>
        </p:nvSpPr>
        <p:spPr>
          <a:xfrm>
            <a:off x="4697836" y="518833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No </a:t>
            </a:r>
            <a:r>
              <a:rPr lang="en-US" sz="2400" i="1" dirty="0" err="1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eres</a:t>
            </a:r>
            <a:r>
              <a:rPr lang="en-US" sz="2400" i="1" dirty="0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una</a:t>
            </a:r>
            <a:r>
              <a:rPr lang="en-US" sz="2400" i="1" dirty="0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víctima</a:t>
            </a:r>
            <a:endParaRPr lang="en-US" sz="2400" i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703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1014"/>
          <a:stretch/>
        </p:blipFill>
        <p:spPr>
          <a:xfrm>
            <a:off x="1513764" y="1"/>
            <a:ext cx="9154236" cy="6826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5097" y="1359188"/>
            <a:ext cx="7391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El </a:t>
            </a:r>
            <a:r>
              <a:rPr lang="en-US" sz="3200" b="1" dirty="0" err="1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cambio</a:t>
            </a:r>
            <a:r>
              <a:rPr lang="en-US" sz="3200" b="1" dirty="0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depende</a:t>
            </a:r>
            <a:r>
              <a:rPr lang="en-US" sz="3200" b="1" dirty="0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 de </a:t>
            </a:r>
            <a:r>
              <a:rPr lang="en-US" sz="3200" b="1" dirty="0" err="1">
                <a:solidFill>
                  <a:srgbClr val="C00000"/>
                </a:solidFill>
                <a:latin typeface="Segoe Print" panose="02000600000000000000" pitchFamily="2" charset="0"/>
                <a:cs typeface="Times New Roman" pitchFamily="18" charset="0"/>
              </a:rPr>
              <a:t>tus</a:t>
            </a:r>
            <a:r>
              <a:rPr lang="en-US" sz="3200" b="1" dirty="0">
                <a:solidFill>
                  <a:srgbClr val="C00000"/>
                </a:solidFill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Segoe Print" panose="02000600000000000000" pitchFamily="2" charset="0"/>
                <a:cs typeface="Times New Roman" pitchFamily="18" charset="0"/>
              </a:rPr>
              <a:t>opciones</a:t>
            </a:r>
            <a:endParaRPr lang="en-US" sz="3200" b="1" dirty="0">
              <a:solidFill>
                <a:srgbClr val="C00000"/>
              </a:solidFill>
              <a:latin typeface="Segoe Print" panose="02000600000000000000" pitchFamily="2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06068" y="2353724"/>
            <a:ext cx="7696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Alma: 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ejercicios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espirituales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fortalecen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2900" indent="-342900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Esperanzas</a:t>
            </a:r>
            <a:r>
              <a:rPr lang="en-US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sueños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inspiran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2900" indent="-342900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Hogar</a:t>
            </a:r>
            <a:r>
              <a:rPr lang="en-US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miembros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familia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cuidan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2900" indent="-342900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Dones</a:t>
            </a:r>
            <a:r>
              <a:rPr lang="en-US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¿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bendiciones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activan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2900" indent="-342900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Recuerdos</a:t>
            </a:r>
            <a:r>
              <a:rPr lang="en-US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recuerdos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hacen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sonreír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2900" indent="-342900" defTabSz="228600">
              <a:spcAft>
                <a:spcPts val="2400"/>
              </a:spcAft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Libros</a:t>
            </a:r>
            <a:r>
              <a:rPr lang="en-US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he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leído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me ha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cambiado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5" name="TextBox 10"/>
          <p:cNvSpPr txBox="1"/>
          <p:nvPr/>
        </p:nvSpPr>
        <p:spPr>
          <a:xfrm>
            <a:off x="4697836" y="518833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No </a:t>
            </a:r>
            <a:r>
              <a:rPr lang="en-US" sz="2400" i="1" dirty="0" err="1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eres</a:t>
            </a:r>
            <a:r>
              <a:rPr lang="en-US" sz="2400" i="1" dirty="0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una</a:t>
            </a:r>
            <a:r>
              <a:rPr lang="en-US" sz="2400" i="1" dirty="0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víctima</a:t>
            </a:r>
            <a:endParaRPr lang="en-US" sz="2400" i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605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"/>
            <a:ext cx="913945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2326" y="1524000"/>
            <a:ext cx="75460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Cambio</a:t>
            </a:r>
            <a:r>
              <a:rPr lang="en-US" sz="3200" b="1" dirty="0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Tú</a:t>
            </a:r>
            <a:r>
              <a:rPr lang="en-US" sz="3200" b="1" dirty="0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 y </a:t>
            </a:r>
            <a:r>
              <a:rPr lang="en-US" sz="3200" b="1" dirty="0" err="1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tu</a:t>
            </a:r>
            <a:r>
              <a:rPr lang="en-US" sz="3200" b="1" dirty="0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medio</a:t>
            </a:r>
            <a:r>
              <a:rPr lang="en-US" sz="3200" b="1" dirty="0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ambiente</a:t>
            </a:r>
            <a:endParaRPr lang="en-US" sz="3200" b="1" dirty="0">
              <a:solidFill>
                <a:prstClr val="black"/>
              </a:solidFill>
              <a:latin typeface="Segoe Print" panose="02000600000000000000" pitchFamily="2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2325" y="2461867"/>
            <a:ext cx="7162800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Aft>
                <a:spcPts val="1200"/>
              </a:spcAft>
            </a:pPr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Cámbiate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ti </a:t>
            </a:r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pero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a </a:t>
            </a:r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medio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ambiente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algn="ctr" defTabSz="457200">
              <a:spcAft>
                <a:spcPts val="2400"/>
              </a:spcAft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crecimiento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será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lento y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difícil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lvl="1" algn="ctr" defTabSz="457200">
              <a:spcAft>
                <a:spcPts val="2400"/>
              </a:spcAft>
            </a:pP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Cambia </a:t>
            </a:r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medio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ambiente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pero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a ti 	</a:t>
            </a:r>
          </a:p>
          <a:p>
            <a:pPr marL="0" lvl="1" algn="ctr" defTabSz="457200">
              <a:spcAft>
                <a:spcPts val="1800"/>
              </a:spcAft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crecimiento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será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lento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pero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menos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difícil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lvl="1" algn="ctr" defTabSz="457200">
              <a:spcAft>
                <a:spcPts val="2400"/>
              </a:spcAft>
            </a:pP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Cambia </a:t>
            </a:r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medio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ambiente</a:t>
            </a:r>
            <a:r>
              <a:rPr 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a ti </a:t>
            </a:r>
          </a:p>
          <a:p>
            <a:pPr marL="0" lvl="1" algn="ctr" defTabSz="457200"/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crecimiento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será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más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rápido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exitoso</a:t>
            </a:r>
            <a:endParaRPr lang="en-US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10"/>
          <p:cNvSpPr txBox="1"/>
          <p:nvPr/>
        </p:nvSpPr>
        <p:spPr>
          <a:xfrm>
            <a:off x="4648200" y="644073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No </a:t>
            </a:r>
            <a:r>
              <a:rPr lang="en-US" sz="2400" i="1" dirty="0" err="1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eres</a:t>
            </a:r>
            <a:r>
              <a:rPr lang="en-US" sz="2400" i="1" dirty="0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una</a:t>
            </a:r>
            <a:r>
              <a:rPr lang="en-US" sz="2400" i="1" dirty="0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víctima</a:t>
            </a:r>
            <a:endParaRPr lang="en-US" sz="2400" i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123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79" y="428978"/>
            <a:ext cx="5554132" cy="591537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156" y="428978"/>
            <a:ext cx="6050844" cy="591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27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r="29849" b="6998"/>
          <a:stretch/>
        </p:blipFill>
        <p:spPr>
          <a:xfrm>
            <a:off x="1524000" y="1"/>
            <a:ext cx="9144000" cy="68256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1" y="3087846"/>
            <a:ext cx="49604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Comprende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que la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mayoría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de personas a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alrededor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quieren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que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tú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spc="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cambies</a:t>
            </a:r>
            <a:r>
              <a:rPr lang="en-US" sz="32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0" y="5119241"/>
            <a:ext cx="2274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spc="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John Maxwell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9912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374" r="1374"/>
          <a:stretch/>
        </p:blipFill>
        <p:spPr>
          <a:xfrm>
            <a:off x="1524000" y="7961"/>
            <a:ext cx="9144000" cy="68649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7152" y="1371601"/>
            <a:ext cx="7405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Cambia la </a:t>
            </a:r>
            <a:r>
              <a:rPr lang="en-US" sz="3200" b="1" dirty="0" err="1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gente</a:t>
            </a:r>
            <a:r>
              <a:rPr lang="en-US" sz="3200" b="1" dirty="0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que</a:t>
            </a:r>
            <a:r>
              <a:rPr lang="en-US" sz="3200" b="1" dirty="0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te</a:t>
            </a:r>
            <a:r>
              <a:rPr lang="en-US" sz="3200" b="1" dirty="0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rodea</a:t>
            </a:r>
            <a:endParaRPr lang="en-US" sz="3200" b="1" dirty="0">
              <a:solidFill>
                <a:prstClr val="black"/>
              </a:solidFill>
              <a:latin typeface="Segoe Print" panose="02000600000000000000" pitchFamily="2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2200" y="2133601"/>
            <a:ext cx="76200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600">
              <a:spcAft>
                <a:spcPts val="2400"/>
              </a:spcAft>
            </a:pPr>
            <a:r>
              <a:rPr lang="en-US" sz="2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Somos</a:t>
            </a: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</a:t>
            </a:r>
            <a:r>
              <a:rPr lang="en-US" sz="2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promedio</a:t>
            </a: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combinado</a:t>
            </a: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</a:t>
            </a: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cinco</a:t>
            </a: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personas con </a:t>
            </a:r>
            <a:r>
              <a:rPr lang="en-US" sz="2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quienes</a:t>
            </a: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más</a:t>
            </a: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estamos</a:t>
            </a: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defTabSz="228600">
              <a:spcAft>
                <a:spcPts val="1200"/>
              </a:spcAft>
            </a:pPr>
            <a:r>
              <a:rPr lang="en-US" sz="2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Encuentra</a:t>
            </a: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</a:t>
            </a: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 </a:t>
            </a:r>
            <a:r>
              <a:rPr lang="en-US" sz="2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menos</a:t>
            </a: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</a:t>
            </a: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persona </a:t>
            </a:r>
            <a:r>
              <a:rPr lang="en-US" sz="2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</a:t>
            </a:r>
            <a:r>
              <a: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800100" lvl="1" indent="-342900" defTabSz="2286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ama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incondicionalmente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800100" lvl="1" indent="-342900" defTabSz="2286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Desea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seas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exitoso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800100" lvl="1" indent="-342900" defTabSz="2286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madura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800100" lvl="1" indent="-342900" defTabSz="2286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haga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preguntas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hayas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aprobado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800100" lvl="1" indent="-342900" defTabSz="2286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ayude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cuando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necesites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ayuda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" name="TextBox 10"/>
          <p:cNvSpPr txBox="1"/>
          <p:nvPr/>
        </p:nvSpPr>
        <p:spPr>
          <a:xfrm>
            <a:off x="4697836" y="518833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No </a:t>
            </a:r>
            <a:r>
              <a:rPr lang="en-US" sz="2400" i="1" dirty="0" err="1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eres</a:t>
            </a:r>
            <a:r>
              <a:rPr lang="en-US" sz="2400" i="1" dirty="0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una</a:t>
            </a:r>
            <a:r>
              <a:rPr lang="en-US" sz="2400" i="1" dirty="0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>
                    <a:lumMod val="85000"/>
                    <a:lumOff val="15000"/>
                  </a:prstClr>
                </a:solidFill>
                <a:cs typeface="Times New Roman" pitchFamily="18" charset="0"/>
              </a:rPr>
              <a:t>víctima</a:t>
            </a:r>
            <a:endParaRPr lang="en-US" sz="2400" i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20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940" y="-25021"/>
            <a:ext cx="9161060" cy="6846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0" y="2571302"/>
            <a:ext cx="6781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Cámbiate</a:t>
            </a:r>
            <a:r>
              <a:rPr lang="en-US" sz="3200" b="1" dirty="0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 en </a:t>
            </a:r>
            <a:r>
              <a:rPr lang="en-US" sz="3200" b="1" dirty="0" err="1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tu</a:t>
            </a:r>
            <a:r>
              <a:rPr lang="en-US" sz="3200" b="1" dirty="0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nuevo</a:t>
            </a:r>
            <a:r>
              <a:rPr lang="en-US" sz="3200" b="1" dirty="0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Segoe Print" panose="02000600000000000000" pitchFamily="2" charset="0"/>
                <a:cs typeface="Times New Roman" pitchFamily="18" charset="0"/>
              </a:rPr>
              <a:t>entorno</a:t>
            </a:r>
            <a:endParaRPr lang="en-US" sz="3200" b="1" dirty="0">
              <a:solidFill>
                <a:prstClr val="black"/>
              </a:solidFill>
              <a:latin typeface="Segoe Print" panose="02000600000000000000" pitchFamily="2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31961" y="3523834"/>
            <a:ext cx="913603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defTabSz="2286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Publica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tus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800100" lvl="1" indent="-342900" defTabSz="2286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Fija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logros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n-US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crecimiento.</a:t>
            </a:r>
          </a:p>
          <a:p>
            <a:pPr marL="800100" lvl="1" indent="-342900" defTabSz="2286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Enfócate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el </a:t>
            </a:r>
            <a:r>
              <a:rPr lang="en-US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momento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presente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800100" lvl="1" indent="-342900" defTabSz="2286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Camina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hacia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adelante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aunque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critiquen</a:t>
            </a:r>
            <a:r>
              <a:rPr lang="en-US" sz="2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defTabSz="228600">
              <a:spcAft>
                <a:spcPts val="2400"/>
              </a:spcAft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0"/>
          <p:cNvSpPr txBox="1"/>
          <p:nvPr/>
        </p:nvSpPr>
        <p:spPr>
          <a:xfrm>
            <a:off x="4343400" y="2109638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>
                <a:solidFill>
                  <a:srgbClr val="EEECE1">
                    <a:lumMod val="25000"/>
                  </a:srgbClr>
                </a:solidFill>
                <a:cs typeface="Times New Roman" pitchFamily="18" charset="0"/>
              </a:rPr>
              <a:t>No </a:t>
            </a:r>
            <a:r>
              <a:rPr lang="en-US" sz="2400" i="1" dirty="0" err="1">
                <a:solidFill>
                  <a:srgbClr val="EEECE1">
                    <a:lumMod val="25000"/>
                  </a:srgbClr>
                </a:solidFill>
                <a:cs typeface="Times New Roman" pitchFamily="18" charset="0"/>
              </a:rPr>
              <a:t>eres</a:t>
            </a:r>
            <a:r>
              <a:rPr lang="en-US" sz="2400" i="1" dirty="0">
                <a:solidFill>
                  <a:srgbClr val="EEECE1">
                    <a:lumMod val="25000"/>
                  </a:srgbClr>
                </a:solidFill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EEECE1">
                    <a:lumMod val="25000"/>
                  </a:srgbClr>
                </a:solidFill>
                <a:cs typeface="Times New Roman" pitchFamily="18" charset="0"/>
              </a:rPr>
              <a:t>una</a:t>
            </a:r>
            <a:r>
              <a:rPr lang="en-US" sz="2400" i="1" dirty="0">
                <a:solidFill>
                  <a:srgbClr val="EEECE1">
                    <a:lumMod val="25000"/>
                  </a:srgbClr>
                </a:solidFill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EEECE1">
                    <a:lumMod val="25000"/>
                  </a:srgbClr>
                </a:solidFill>
                <a:cs typeface="Times New Roman" pitchFamily="18" charset="0"/>
              </a:rPr>
              <a:t>víctima</a:t>
            </a:r>
            <a:endParaRPr lang="en-US" sz="2400" i="1" dirty="0">
              <a:solidFill>
                <a:srgbClr val="EEECE1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250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23884"/>
            <a:ext cx="9184841" cy="68818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67400" y="-52317"/>
            <a:ext cx="48006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F497D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Unas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personas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están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delante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otras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spcAft>
                <a:spcPts val="600"/>
              </a:spcAft>
              <a:buClr>
                <a:srgbClr val="1F497D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en-US" sz="1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F497D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Cada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persona se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enfoque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está en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avanzar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spcAft>
                <a:spcPts val="600"/>
              </a:spcAft>
              <a:buClr>
                <a:srgbClr val="1F497D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en-US" sz="1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F497D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atmósfera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es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reafirmante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spcAft>
                <a:spcPts val="600"/>
              </a:spcAft>
              <a:buClr>
                <a:srgbClr val="1F497D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en-US" sz="1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Clr>
                <a:srgbClr val="1F497D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 un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sitio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diseñado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que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personas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estén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fuera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su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confort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Clr>
                <a:srgbClr val="1F497D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en-US" sz="1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Clr>
                <a:srgbClr val="1F497D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ayuda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que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todos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estén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entusiasmados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Clr>
                <a:srgbClr val="1F497D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en-US" sz="1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Clr>
                <a:srgbClr val="1F497D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recuerda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el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fracaso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es un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enemigo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buClr>
                <a:srgbClr val="1F497D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en-US" sz="1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Clr>
                <a:srgbClr val="1F497D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Todos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siguen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creciendo.</a:t>
            </a:r>
          </a:p>
          <a:p>
            <a:pPr marL="342900" indent="-342900">
              <a:buClr>
                <a:srgbClr val="1F497D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en-US" sz="1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F497D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 un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lugar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donde el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cambio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es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deseado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indent="-342900">
              <a:spcAft>
                <a:spcPts val="600"/>
              </a:spcAft>
              <a:buClr>
                <a:srgbClr val="1F497D">
                  <a:lumMod val="75000"/>
                </a:srgbClr>
              </a:buClr>
              <a:buFont typeface="Wingdings" panose="05000000000000000000" pitchFamily="2" charset="2"/>
              <a:buChar char="§"/>
            </a:pPr>
            <a:endParaRPr lang="en-US" sz="1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F497D">
                  <a:lumMod val="75000"/>
                </a:srgbClr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desarrollo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moldea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se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espera</a:t>
            </a:r>
            <a:r>
              <a:rPr lang="en-US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" name="TextBox 10"/>
          <p:cNvSpPr txBox="1"/>
          <p:nvPr/>
        </p:nvSpPr>
        <p:spPr>
          <a:xfrm>
            <a:off x="2053771" y="1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>
                <a:solidFill>
                  <a:prstClr val="white"/>
                </a:solidFill>
                <a:cs typeface="Times New Roman" pitchFamily="18" charset="0"/>
              </a:rPr>
              <a:t>No </a:t>
            </a:r>
            <a:r>
              <a:rPr lang="en-US" sz="2400" i="1" dirty="0" err="1">
                <a:solidFill>
                  <a:prstClr val="white"/>
                </a:solidFill>
                <a:cs typeface="Times New Roman" pitchFamily="18" charset="0"/>
              </a:rPr>
              <a:t>eres</a:t>
            </a:r>
            <a:r>
              <a:rPr lang="en-US" sz="2400" i="1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cs typeface="Times New Roman" pitchFamily="18" charset="0"/>
              </a:rPr>
              <a:t>una</a:t>
            </a:r>
            <a:r>
              <a:rPr lang="en-US" sz="2400" i="1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white"/>
                </a:solidFill>
                <a:cs typeface="Times New Roman" pitchFamily="18" charset="0"/>
              </a:rPr>
              <a:t>víctima</a:t>
            </a:r>
            <a:endParaRPr lang="en-US" sz="2400" i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80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BF2FB655-2199-4AAA-9BEF-197B28679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>
                <a:latin typeface="Century Schoolbook" panose="02040604050505020304" pitchFamily="18" charset="0"/>
              </a:rPr>
              <a:t>La prueba esencial del liderazgo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48082B03-4338-4759-BB55-67DB43565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64500" y="5003800"/>
            <a:ext cx="3822700" cy="1500187"/>
          </a:xfrm>
        </p:spPr>
        <p:txBody>
          <a:bodyPr>
            <a:noAutofit/>
          </a:bodyPr>
          <a:lstStyle/>
          <a:p>
            <a:pPr algn="r"/>
            <a:r>
              <a:rPr lang="es-CR" sz="4000" dirty="0">
                <a:solidFill>
                  <a:srgbClr val="FFC000"/>
                </a:solidFill>
                <a:latin typeface="Century Schoolbook" panose="02040604050505020304" pitchFamily="18" charset="0"/>
              </a:rPr>
              <a:t>Hacer un cambio positivo</a:t>
            </a:r>
          </a:p>
        </p:txBody>
      </p:sp>
    </p:spTree>
    <p:extLst>
      <p:ext uri="{BB962C8B-B14F-4D97-AF65-F5344CB8AC3E}">
        <p14:creationId xmlns:p14="http://schemas.microsoft.com/office/powerpoint/2010/main" val="3321911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9DC7790-4020-45B1-BD1C-6A8484A21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706100" cy="1325563"/>
          </a:xfrm>
        </p:spPr>
        <p:txBody>
          <a:bodyPr/>
          <a:lstStyle/>
          <a:p>
            <a:pPr algn="ctr"/>
            <a:r>
              <a:rPr lang="es-CR" dirty="0">
                <a:solidFill>
                  <a:schemeClr val="accent2">
                    <a:lumMod val="75000"/>
                  </a:schemeClr>
                </a:solidFill>
                <a:latin typeface="Century Schoolbook" panose="02040604050505020304" pitchFamily="18" charset="0"/>
              </a:rPr>
              <a:t>Liderar el cambio puede ser difícil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4EAEC44-9392-423A-9736-D94BAFB00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91"/>
            <a:ext cx="10515600" cy="4486272"/>
          </a:xfrm>
        </p:spPr>
        <p:txBody>
          <a:bodyPr>
            <a:normAutofit lnSpcReduction="10000"/>
          </a:bodyPr>
          <a:lstStyle/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Las personas se sienten incómodas y cohibidas haciendo algo nuevo.</a:t>
            </a:r>
          </a:p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CR" dirty="0">
              <a:latin typeface="Century Schoolbook" panose="02040604050505020304" pitchFamily="18" charset="0"/>
            </a:endParaRPr>
          </a:p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Las personas inicialmente se enfocan en aquello a lo que tendrán que renunciar.</a:t>
            </a:r>
          </a:p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CR" dirty="0">
              <a:latin typeface="Century Schoolbook" panose="02040604050505020304" pitchFamily="18" charset="0"/>
            </a:endParaRPr>
          </a:p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Las personas tienen miedo a ser ridiculizadas.</a:t>
            </a:r>
          </a:p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CR" dirty="0">
              <a:latin typeface="Century Schoolbook" panose="02040604050505020304" pitchFamily="18" charset="0"/>
            </a:endParaRPr>
          </a:p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Las personas personalizan el cambio y pueden sentirse solas en el proceso.</a:t>
            </a:r>
          </a:p>
        </p:txBody>
      </p:sp>
    </p:spTree>
    <p:extLst>
      <p:ext uri="{BB962C8B-B14F-4D97-AF65-F5344CB8AC3E}">
        <p14:creationId xmlns:p14="http://schemas.microsoft.com/office/powerpoint/2010/main" val="392061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66B7FE2-4B87-4472-AC1A-8CD6E1614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4" y="0"/>
            <a:ext cx="7929563" cy="1171575"/>
          </a:xfrm>
        </p:spPr>
        <p:txBody>
          <a:bodyPr>
            <a:normAutofit/>
          </a:bodyPr>
          <a:lstStyle/>
          <a:p>
            <a:pPr algn="ctr"/>
            <a:r>
              <a:rPr lang="es-CR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Proceso para planificar el cambio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BF90CC9-628B-46B6-9594-1B02118EF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36" y="6218238"/>
            <a:ext cx="6719213" cy="368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R" dirty="0" err="1">
                <a:latin typeface="Century Schoolbook" panose="02040604050505020304" pitchFamily="18" charset="0"/>
              </a:rPr>
              <a:t>iariamente</a:t>
            </a:r>
            <a:r>
              <a:rPr lang="es-CR" dirty="0">
                <a:latin typeface="Century Schoolbook" panose="02040604050505020304" pitchFamily="18" charset="0"/>
              </a:rPr>
              <a:t> revisar su progreso.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="" xmlns:a16="http://schemas.microsoft.com/office/drawing/2014/main" id="{2BF90CC9-628B-46B6-9594-1B02118EF670}"/>
              </a:ext>
            </a:extLst>
          </p:cNvPr>
          <p:cNvSpPr txBox="1">
            <a:spLocks/>
          </p:cNvSpPr>
          <p:nvPr/>
        </p:nvSpPr>
        <p:spPr>
          <a:xfrm>
            <a:off x="4783930" y="1160463"/>
            <a:ext cx="545308" cy="5394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R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Century Schoolbook" panose="02040604050505020304" pitchFamily="18" charset="0"/>
              </a:rPr>
              <a:t>P</a:t>
            </a:r>
            <a:endParaRPr lang="es-CR" sz="3600" dirty="0">
              <a:solidFill>
                <a:srgbClr val="FFC000">
                  <a:lumMod val="60000"/>
                  <a:lumOff val="40000"/>
                </a:srgbClr>
              </a:solidFill>
              <a:latin typeface="Century Schoolbook" panose="020406040505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CR" sz="3600" dirty="0">
                <a:solidFill>
                  <a:srgbClr val="FFC000">
                    <a:lumMod val="60000"/>
                    <a:lumOff val="40000"/>
                  </a:srgbClr>
                </a:solidFill>
                <a:latin typeface="Century Schoolbook" panose="02040604050505020304" pitchFamily="18" charset="0"/>
              </a:rPr>
              <a:t>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R" sz="3600" dirty="0">
                <a:solidFill>
                  <a:srgbClr val="FFC000">
                    <a:lumMod val="60000"/>
                    <a:lumOff val="40000"/>
                  </a:srgbClr>
                </a:solidFill>
                <a:latin typeface="Century Schoolbook" panose="02040604050505020304" pitchFamily="18" charset="0"/>
              </a:rPr>
              <a:t>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R" sz="3600" dirty="0">
                <a:solidFill>
                  <a:srgbClr val="FFC000">
                    <a:lumMod val="60000"/>
                    <a:lumOff val="40000"/>
                  </a:srgbClr>
                </a:solidFill>
                <a:latin typeface="Century Schoolbook" panose="02040604050505020304" pitchFamily="18" charset="0"/>
              </a:rPr>
              <a:t>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R" sz="3600" dirty="0">
                <a:solidFill>
                  <a:srgbClr val="FFC000">
                    <a:lumMod val="60000"/>
                    <a:lumOff val="40000"/>
                  </a:srgbClr>
                </a:solidFill>
                <a:latin typeface="Century Schoolbook" panose="02040604050505020304" pitchFamily="18" charset="0"/>
              </a:rPr>
              <a:t>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R" sz="3600" dirty="0">
                <a:solidFill>
                  <a:srgbClr val="FFC000">
                    <a:lumMod val="60000"/>
                    <a:lumOff val="40000"/>
                  </a:srgbClr>
                </a:solidFill>
                <a:latin typeface="Century Schoolbook" panose="02040604050505020304" pitchFamily="18" charset="0"/>
              </a:rPr>
              <a:t>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R" sz="3600" dirty="0">
                <a:solidFill>
                  <a:srgbClr val="FFC000">
                    <a:lumMod val="60000"/>
                    <a:lumOff val="40000"/>
                  </a:srgbClr>
                </a:solidFill>
                <a:latin typeface="Century Schoolbook" panose="02040604050505020304" pitchFamily="18" charset="0"/>
              </a:rPr>
              <a:t>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R" sz="3600" dirty="0">
                <a:solidFill>
                  <a:srgbClr val="FFC000">
                    <a:lumMod val="60000"/>
                    <a:lumOff val="40000"/>
                  </a:srgbClr>
                </a:solidFill>
                <a:latin typeface="Century Schoolbook" panose="02040604050505020304" pitchFamily="18" charset="0"/>
              </a:rPr>
              <a:t>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R" sz="3600" dirty="0">
                <a:solidFill>
                  <a:srgbClr val="FFC000">
                    <a:lumMod val="60000"/>
                    <a:lumOff val="40000"/>
                  </a:srgbClr>
                </a:solidFill>
                <a:latin typeface="Century Schoolbook" panose="02040604050505020304" pitchFamily="18" charset="0"/>
              </a:rPr>
              <a:t>D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225137" y="1240781"/>
            <a:ext cx="5817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dirty="0" err="1">
                <a:solidFill>
                  <a:prstClr val="black"/>
                </a:solidFill>
                <a:latin typeface="Century Schoolbook" panose="02040604050505020304" pitchFamily="18" charset="0"/>
              </a:rPr>
              <a:t>redeterminar</a:t>
            </a:r>
            <a:r>
              <a:rPr lang="es-CR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 el cambio necesario.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228432" y="1850155"/>
            <a:ext cx="2642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dirty="0" err="1">
                <a:solidFill>
                  <a:prstClr val="black"/>
                </a:solidFill>
                <a:latin typeface="Century Schoolbook" panose="02040604050505020304" pitchFamily="18" charset="0"/>
              </a:rPr>
              <a:t>istar</a:t>
            </a:r>
            <a:r>
              <a:rPr lang="es-CR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 los pasos.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202238" y="2540271"/>
            <a:ext cx="3918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justar sus prioridades.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225137" y="3088332"/>
            <a:ext cx="5036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dirty="0" err="1">
                <a:solidFill>
                  <a:prstClr val="black"/>
                </a:solidFill>
                <a:latin typeface="Century Schoolbook" panose="02040604050505020304" pitchFamily="18" charset="0"/>
              </a:rPr>
              <a:t>otificar</a:t>
            </a:r>
            <a:r>
              <a:rPr lang="es-CR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 a las personas claves.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225137" y="3659488"/>
            <a:ext cx="5700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portar tiempo para la aceptación.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225137" y="4354979"/>
            <a:ext cx="250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dirty="0" err="1">
                <a:solidFill>
                  <a:prstClr val="black"/>
                </a:solidFill>
                <a:latin typeface="Century Schoolbook" panose="02040604050505020304" pitchFamily="18" charset="0"/>
              </a:rPr>
              <a:t>acia</a:t>
            </a:r>
            <a:r>
              <a:rPr lang="es-CR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 la acción.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202238" y="4943872"/>
            <a:ext cx="5347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dirty="0" err="1">
                <a:solidFill>
                  <a:prstClr val="black"/>
                </a:solidFill>
                <a:latin typeface="Century Schoolbook" panose="02040604050505020304" pitchFamily="18" charset="0"/>
              </a:rPr>
              <a:t>sperar</a:t>
            </a:r>
            <a:r>
              <a:rPr lang="es-CR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 a que surjan problemas.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225137" y="5575697"/>
            <a:ext cx="4782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dirty="0" err="1">
                <a:solidFill>
                  <a:prstClr val="black"/>
                </a:solidFill>
                <a:latin typeface="Century Schoolbook" panose="02040604050505020304" pitchFamily="18" charset="0"/>
              </a:rPr>
              <a:t>puntar</a:t>
            </a:r>
            <a:r>
              <a:rPr lang="es-CR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 siempre a los éxitos.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6FBDA6FF-FA1D-4AA5-A9B7-890C69C09B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303827" y="6051662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8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56" y="19050"/>
            <a:ext cx="10419644" cy="737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05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1" y="654756"/>
            <a:ext cx="11334045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32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44" y="248356"/>
            <a:ext cx="11209867" cy="631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51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267" y="0"/>
            <a:ext cx="8963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23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422" y="319087"/>
            <a:ext cx="10205156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64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88" y="440267"/>
            <a:ext cx="5441245" cy="581254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266" y="440267"/>
            <a:ext cx="5960534" cy="58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99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3" y="194791"/>
            <a:ext cx="10453511" cy="64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28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67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83" y="0"/>
            <a:ext cx="10403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24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11" y="0"/>
            <a:ext cx="10986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52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7" y="237067"/>
            <a:ext cx="9866489" cy="623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18939"/>
      </p:ext>
    </p:extLst>
  </p:cSld>
  <p:clrMapOvr>
    <a:masterClrMapping/>
  </p:clrMapOvr>
</p:sld>
</file>

<file path=ppt/theme/theme1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e">
  <a:themeElements>
    <a:clrScheme name="Bas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669</Words>
  <Application>Microsoft Office PowerPoint</Application>
  <PresentationFormat>Panorámica</PresentationFormat>
  <Paragraphs>120</Paragraphs>
  <Slides>30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30</vt:i4>
      </vt:variant>
    </vt:vector>
  </HeadingPairs>
  <TitlesOfParts>
    <vt:vector size="48" baseType="lpstr">
      <vt:lpstr>Arial</vt:lpstr>
      <vt:lpstr>Calibri</vt:lpstr>
      <vt:lpstr>Calibri Light</vt:lpstr>
      <vt:lpstr>Century Gothic</vt:lpstr>
      <vt:lpstr>Century Schoolbook</vt:lpstr>
      <vt:lpstr>Corbel</vt:lpstr>
      <vt:lpstr>Segoe Print</vt:lpstr>
      <vt:lpstr>Tahoma</vt:lpstr>
      <vt:lpstr>Times New Roman</vt:lpstr>
      <vt:lpstr>Wingdings</vt:lpstr>
      <vt:lpstr>Wingdings 2</vt:lpstr>
      <vt:lpstr>2_HDOfficeLightV0</vt:lpstr>
      <vt:lpstr>Base</vt:lpstr>
      <vt:lpstr>Office Theme</vt:lpstr>
      <vt:lpstr>1_Office Theme</vt:lpstr>
      <vt:lpstr>2_Office Theme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Paso 2: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prueba esencial del liderazgo</vt:lpstr>
      <vt:lpstr>Liderar el cambio puede ser difícil</vt:lpstr>
      <vt:lpstr>Proceso para planificar el cambio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17</cp:revision>
  <dcterms:created xsi:type="dcterms:W3CDTF">2020-06-21T20:22:10Z</dcterms:created>
  <dcterms:modified xsi:type="dcterms:W3CDTF">2020-06-23T20:07:57Z</dcterms:modified>
</cp:coreProperties>
</file>