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  <p:sldMasterId id="2147483705" r:id="rId4"/>
    <p:sldMasterId id="2147483717" r:id="rId5"/>
    <p:sldMasterId id="2147483737" r:id="rId6"/>
  </p:sldMasterIdLst>
  <p:notesMasterIdLst>
    <p:notesMasterId r:id="rId64"/>
  </p:notesMasterIdLst>
  <p:sldIdLst>
    <p:sldId id="319" r:id="rId7"/>
    <p:sldId id="257" r:id="rId8"/>
    <p:sldId id="258" r:id="rId9"/>
    <p:sldId id="259" r:id="rId10"/>
    <p:sldId id="260" r:id="rId11"/>
    <p:sldId id="271" r:id="rId12"/>
    <p:sldId id="266" r:id="rId13"/>
    <p:sldId id="272" r:id="rId14"/>
    <p:sldId id="283" r:id="rId15"/>
    <p:sldId id="284" r:id="rId16"/>
    <p:sldId id="282" r:id="rId17"/>
    <p:sldId id="261" r:id="rId18"/>
    <p:sldId id="262" r:id="rId19"/>
    <p:sldId id="263" r:id="rId20"/>
    <p:sldId id="264" r:id="rId21"/>
    <p:sldId id="265" r:id="rId22"/>
    <p:sldId id="267" r:id="rId23"/>
    <p:sldId id="268" r:id="rId24"/>
    <p:sldId id="270" r:id="rId25"/>
    <p:sldId id="269" r:id="rId26"/>
    <p:sldId id="273" r:id="rId27"/>
    <p:sldId id="274" r:id="rId28"/>
    <p:sldId id="306" r:id="rId29"/>
    <p:sldId id="298" r:id="rId30"/>
    <p:sldId id="297" r:id="rId31"/>
    <p:sldId id="296" r:id="rId32"/>
    <p:sldId id="295" r:id="rId33"/>
    <p:sldId id="304" r:id="rId34"/>
    <p:sldId id="299" r:id="rId35"/>
    <p:sldId id="293" r:id="rId36"/>
    <p:sldId id="300" r:id="rId37"/>
    <p:sldId id="292" r:id="rId38"/>
    <p:sldId id="275" r:id="rId39"/>
    <p:sldId id="276" r:id="rId40"/>
    <p:sldId id="307" r:id="rId41"/>
    <p:sldId id="309" r:id="rId42"/>
    <p:sldId id="310" r:id="rId43"/>
    <p:sldId id="311" r:id="rId44"/>
    <p:sldId id="277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285" r:id="rId53"/>
    <p:sldId id="289" r:id="rId54"/>
    <p:sldId id="290" r:id="rId55"/>
    <p:sldId id="313" r:id="rId56"/>
    <p:sldId id="312" r:id="rId57"/>
    <p:sldId id="320" r:id="rId58"/>
    <p:sldId id="315" r:id="rId59"/>
    <p:sldId id="314" r:id="rId60"/>
    <p:sldId id="316" r:id="rId61"/>
    <p:sldId id="317" r:id="rId62"/>
    <p:sldId id="321" r:id="rId6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5398D-A189-4BEC-BE14-97F8CD55992B}" type="datetimeFigureOut">
              <a:rPr lang="es-CO" smtClean="0"/>
              <a:t>26/05/2020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E3E0F-0C96-4F95-9368-4D75579805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541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3F025-DCFC-9A44-B024-D68AE1F3BDD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0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 Facilitator can share his/her personal experience in this regard (e.g.: commitment, honor, value others, establish trust with others, credibility, accountability,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3F025-DCFC-9A44-B024-D68AE1F3BDD7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6F11-553C-B34D-88F7-5E0CC421CE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0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1850-E136-B747-A302-B9F0BCFAC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2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2D18-B722-1642-8273-895E3DBF8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78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8C2CD-B89D-4929-ADC2-EDF40141466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7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6780F-4388-49CA-B4EB-76434B56804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16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9ACAF-EA74-4B1C-B2C1-C076B2BCA7C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2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568" y="2349501"/>
            <a:ext cx="5922433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2201" y="2349501"/>
            <a:ext cx="5922433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624E7-8E54-45F2-B09C-30E2549332D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5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2B4B5-A425-4C8B-AF96-0BEE1A79A7D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13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28024-D992-46D4-9354-91B1719A2D3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20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1C937-022E-4025-98A2-11DE59DD0F7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7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807AB-AD41-48CA-BE8F-BAC0C110124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0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153-598A-A74F-B5D8-E8B7E9337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20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7E539-BE05-427D-A42E-16E98517C5E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33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B4DF2-8343-42F1-87E1-85A2F9EEC32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41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56701" y="866775"/>
            <a:ext cx="3035300" cy="58753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567" y="866775"/>
            <a:ext cx="8906933" cy="58753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F2A22-1254-48E5-9B43-50CB104FD72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58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34733" y="866776"/>
            <a:ext cx="9457267" cy="16621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6568" y="2349501"/>
            <a:ext cx="5922433" cy="4392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2201" y="2349501"/>
            <a:ext cx="5922433" cy="4392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FB2E0F4-29A3-47C9-A088-B21167F2024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60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34733" y="866776"/>
            <a:ext cx="9457267" cy="16621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568" y="2349501"/>
            <a:ext cx="5922433" cy="4392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72201" y="2349501"/>
            <a:ext cx="5922433" cy="4392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E4DCD59-2F73-40A5-A368-1BD5B38164C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38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34733" y="866776"/>
            <a:ext cx="9457267" cy="16621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6567" y="2349501"/>
            <a:ext cx="12048067" cy="2119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67" y="4621213"/>
            <a:ext cx="12048067" cy="2120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889954C-7BCA-4BFB-A435-C46A0D733D4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3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6568" y="866775"/>
            <a:ext cx="12145433" cy="5875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B3DDA60-D7F9-4CFA-9003-776509E740F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50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34733" y="866776"/>
            <a:ext cx="9457267" cy="16621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6567" y="2349501"/>
            <a:ext cx="12048067" cy="4392613"/>
          </a:xfrm>
        </p:spPr>
        <p:txBody>
          <a:bodyPr/>
          <a:lstStyle/>
          <a:p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A948A2-722F-44E3-997A-09AAEA9372A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08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26/5/2020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80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26/5/2020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7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6C84-486C-9744-BBC4-31090A9267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6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26/5/2020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44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26/5/2020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41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26/5/2020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21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26/5/2020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3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26/5/2020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17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26/5/2020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90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26/5/2020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66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26/5/2020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62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26/5/2020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20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34733" y="866776"/>
            <a:ext cx="9457267" cy="16621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6568" y="2349501"/>
            <a:ext cx="5922433" cy="4392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2201" y="2349501"/>
            <a:ext cx="5922433" cy="4392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FB2E0F4-29A3-47C9-A088-B21167F2024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5F6B-F622-D94B-A947-D97DDBACD5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9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SmartArt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ES" altLang="es-CO">
                <a:solidFill>
                  <a:prstClr val="black">
                    <a:lumMod val="65000"/>
                    <a:lumOff val="35000"/>
                  </a:prstClr>
                </a:solidFill>
              </a:rPr>
              <a:t>Carmen Mellado. Prof de FOL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0E5CDE5-0162-4F7A-83B5-51016CA38188}" type="slidenum">
              <a:rPr lang="es-ES" altLang="es-CO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alt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48730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3924300"/>
            <a:ext cx="109728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D92DE-CDEE-43AC-9EE5-EFA508E65219}" type="slidenum">
              <a:rPr lang="en-US" altLang="es-CO">
                <a:solidFill>
                  <a:srgbClr val="FFFFFF"/>
                </a:solidFill>
              </a:rPr>
              <a:pPr/>
              <a:t>‹Nº›</a:t>
            </a:fld>
            <a:endParaRPr lang="en-US" altLang="es-C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05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18721-C88D-4EF7-B788-4B354E654E52}" type="slidenum">
              <a:rPr lang="en-US" altLang="es-CO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alt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02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43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72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8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54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491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77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3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F85A-C16A-5F40-90A3-4C5922C455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19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623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444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051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001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03-0130-55_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75"/>
          <a:stretch>
            <a:fillRect/>
          </a:stretch>
        </p:blipFill>
        <p:spPr bwMode="auto">
          <a:xfrm>
            <a:off x="0" y="5805488"/>
            <a:ext cx="121920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18C8D-4DA8-4025-A2CA-508333F649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79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F5635-BA9B-4EE5-95BF-DFDFBBBE47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967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12D7-9370-421A-A4B4-9164A3FA55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366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6B56-66D1-405A-B059-ED6E657D6D5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283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77B25-594B-46B5-BBEB-B5E7B68564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697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33CC0-72F6-4537-A81F-2E2AA19377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3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165A-836D-554F-B647-5A0D28002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73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94D07-6731-4B5E-8E76-64932B99EB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735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8A955-D9CE-48AC-A278-E92CDFBFDF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70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D4C3A-B027-47A5-9E5A-43CA75B00C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63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91A28-F779-4AF0-953B-E029361A10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647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D7225-58C5-4F95-89BA-C00516C7B3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12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1B11B-73AC-42FE-B9B2-DDD9AE37CF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717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6BDCA-7610-42B2-9685-F819BD6FA1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390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1F996-2766-49DB-8312-86D7293553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512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862FB-4DA2-4E4B-B8B8-0B4C141C00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161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B7C2E-32ED-488E-A9F3-C1476051FE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7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4BE6-C7C5-634B-BD12-C421C616B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135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C9ED7-2F94-4AA7-AFC9-92D4A46BE5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772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4979C-9C5A-41E1-9379-68D55E9ACC3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010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3996E-2E71-45DF-B50A-1B2A25ED56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005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20 Rectángulo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21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23 Rectángulo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91BC3DC6-0E7A-4E82-A55A-69D8C2C351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9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88825-2F89-4CC4-A6B3-DD6088606E3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5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20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21 Rectángulo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23 Rectángulo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" name="24 Rectángulo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25 Rectángulo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7D89C80E-CC53-43DF-9CB9-7AFAE76881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92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onector recto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70288-CF30-457E-88C5-75A410E58F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81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9 Conector recto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" name="20 Rectángulo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21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23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" name="24 Rectángulo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0CE65D2-BD8F-4BAC-BF5D-4050A1B06F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85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8E1A4-290E-4161-8E04-F67740F04A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35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9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20 Rectángulo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" name="21 Rectángulo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23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6D8886-EDE1-4F70-A790-345CBE4B57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2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2ADB-E024-8242-BCB6-25E40B663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951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20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21 Rectángulo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" name="23 Rectángulo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24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9D36DD9B-D767-4E57-901D-0A79870951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64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20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21 Rectángulo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" name="23 Rectángulo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24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2F837-F4E8-45C3-948F-586967B885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351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4BA-1992-426D-97F1-E10EF33E3A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81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20 Rectángulo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21 Rectángulo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23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8E375-2A75-4587-81A6-06157781D7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66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DBA8-1442-448E-8C12-04A2CE481B33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2656165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4EECB-6511-4D9F-86D1-F4D086CA3233}" type="slidenum">
              <a:rPr lang="es-BO"/>
              <a:pPr>
                <a:defRPr/>
              </a:pPr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029113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E4913-A58D-4590-BBF4-71F0EC20B1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91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946E-A85A-694C-9942-BE32DADE49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943D1B-3E64-314A-B09B-1BC8E29C30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9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Imagen 10" descr="banner-filmina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ángulo 2"/>
          <p:cNvSpPr>
            <a:spLocks noGrp="1" noChangeArrowheads="1"/>
          </p:cNvSpPr>
          <p:nvPr>
            <p:ph type="title"/>
          </p:nvPr>
        </p:nvSpPr>
        <p:spPr bwMode="auto">
          <a:xfrm>
            <a:off x="2734733" y="866776"/>
            <a:ext cx="9457267" cy="1662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ángulo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67" y="2349501"/>
            <a:ext cx="12048067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ángulo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ángulo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ángulo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12C7A-737E-4C73-A45F-DEBCB30EAEB8}" type="slidenum">
              <a:rPr lang="es-ES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5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lnSpc>
          <a:spcPct val="60000"/>
        </a:lnSpc>
        <a:spcBef>
          <a:spcPct val="0"/>
        </a:spcBef>
        <a:spcAft>
          <a:spcPct val="0"/>
        </a:spcAft>
        <a:defRPr sz="60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fontAlgn="base">
        <a:lnSpc>
          <a:spcPct val="60000"/>
        </a:lnSpc>
        <a:spcBef>
          <a:spcPct val="0"/>
        </a:spcBef>
        <a:spcAft>
          <a:spcPct val="0"/>
        </a:spcAft>
        <a:defRPr sz="6000" b="1">
          <a:solidFill>
            <a:srgbClr val="663300"/>
          </a:solidFill>
          <a:latin typeface="Bernard MT Condensed" pitchFamily="18" charset="0"/>
        </a:defRPr>
      </a:lvl2pPr>
      <a:lvl3pPr algn="ctr" rtl="0" fontAlgn="base">
        <a:lnSpc>
          <a:spcPct val="60000"/>
        </a:lnSpc>
        <a:spcBef>
          <a:spcPct val="0"/>
        </a:spcBef>
        <a:spcAft>
          <a:spcPct val="0"/>
        </a:spcAft>
        <a:defRPr sz="6000" b="1">
          <a:solidFill>
            <a:srgbClr val="663300"/>
          </a:solidFill>
          <a:latin typeface="Bernard MT Condensed" pitchFamily="18" charset="0"/>
        </a:defRPr>
      </a:lvl3pPr>
      <a:lvl4pPr algn="ctr" rtl="0" fontAlgn="base">
        <a:lnSpc>
          <a:spcPct val="60000"/>
        </a:lnSpc>
        <a:spcBef>
          <a:spcPct val="0"/>
        </a:spcBef>
        <a:spcAft>
          <a:spcPct val="0"/>
        </a:spcAft>
        <a:defRPr sz="6000" b="1">
          <a:solidFill>
            <a:srgbClr val="663300"/>
          </a:solidFill>
          <a:latin typeface="Bernard MT Condensed" pitchFamily="18" charset="0"/>
        </a:defRPr>
      </a:lvl4pPr>
      <a:lvl5pPr algn="ctr" rtl="0" fontAlgn="base">
        <a:lnSpc>
          <a:spcPct val="60000"/>
        </a:lnSpc>
        <a:spcBef>
          <a:spcPct val="0"/>
        </a:spcBef>
        <a:spcAft>
          <a:spcPct val="0"/>
        </a:spcAft>
        <a:defRPr sz="6000" b="1">
          <a:solidFill>
            <a:srgbClr val="663300"/>
          </a:solidFill>
          <a:latin typeface="Bernard MT Condensed" pitchFamily="18" charset="0"/>
        </a:defRPr>
      </a:lvl5pPr>
      <a:lvl6pPr marL="457200" algn="ctr" rtl="0" fontAlgn="base">
        <a:lnSpc>
          <a:spcPct val="60000"/>
        </a:lnSpc>
        <a:spcBef>
          <a:spcPct val="0"/>
        </a:spcBef>
        <a:spcAft>
          <a:spcPct val="0"/>
        </a:spcAft>
        <a:defRPr sz="6000" b="1">
          <a:solidFill>
            <a:srgbClr val="663300"/>
          </a:solidFill>
          <a:latin typeface="Bernard MT Condensed" pitchFamily="18" charset="0"/>
        </a:defRPr>
      </a:lvl6pPr>
      <a:lvl7pPr marL="914400" algn="ctr" rtl="0" fontAlgn="base">
        <a:lnSpc>
          <a:spcPct val="60000"/>
        </a:lnSpc>
        <a:spcBef>
          <a:spcPct val="0"/>
        </a:spcBef>
        <a:spcAft>
          <a:spcPct val="0"/>
        </a:spcAft>
        <a:defRPr sz="6000" b="1">
          <a:solidFill>
            <a:srgbClr val="663300"/>
          </a:solidFill>
          <a:latin typeface="Bernard MT Condensed" pitchFamily="18" charset="0"/>
        </a:defRPr>
      </a:lvl7pPr>
      <a:lvl8pPr marL="1371600" algn="ctr" rtl="0" fontAlgn="base">
        <a:lnSpc>
          <a:spcPct val="60000"/>
        </a:lnSpc>
        <a:spcBef>
          <a:spcPct val="0"/>
        </a:spcBef>
        <a:spcAft>
          <a:spcPct val="0"/>
        </a:spcAft>
        <a:defRPr sz="6000" b="1">
          <a:solidFill>
            <a:srgbClr val="663300"/>
          </a:solidFill>
          <a:latin typeface="Bernard MT Condensed" pitchFamily="18" charset="0"/>
        </a:defRPr>
      </a:lvl8pPr>
      <a:lvl9pPr marL="1828800" algn="ctr" rtl="0" fontAlgn="base">
        <a:lnSpc>
          <a:spcPct val="60000"/>
        </a:lnSpc>
        <a:spcBef>
          <a:spcPct val="0"/>
        </a:spcBef>
        <a:spcAft>
          <a:spcPct val="0"/>
        </a:spcAft>
        <a:defRPr sz="6000" b="1">
          <a:solidFill>
            <a:srgbClr val="663300"/>
          </a:solidFill>
          <a:latin typeface="Bernard MT Condensed" pitchFamily="18" charset="0"/>
        </a:defRPr>
      </a:lvl9pPr>
    </p:titleStyle>
    <p:bodyStyle>
      <a:lvl1pPr marL="174625" indent="-174625" algn="l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534988" indent="-174625" algn="l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895350" indent="-176213" algn="l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254125" indent="-174625" algn="l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614488" indent="-174625" algn="l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071688" indent="-174625" algn="l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28888" indent="-174625" algn="l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2986088" indent="-174625" algn="l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43288" indent="-174625" algn="l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E287BB-9B6E-4FDF-B050-BF01E4F583BB}" type="datetimeFigureOut">
              <a:rPr lang="es-UY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26/5/2020</a:t>
            </a:fld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UY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2289C-A272-498E-AACA-4A646F7C55B4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8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D74A3-FABC-4978-B118-66F58753282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8974-96B7-4E31-A913-4A9EFCE505F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6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+mj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+mj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1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8C368B-3098-45F1-91FC-DA5C13BFD4C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9" name="Picture 9" descr="03-0130-55_JPG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75"/>
          <a:stretch>
            <a:fillRect/>
          </a:stretch>
        </p:blipFill>
        <p:spPr bwMode="auto">
          <a:xfrm>
            <a:off x="0" y="5805488"/>
            <a:ext cx="121920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96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6 Rectángulo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123" name="15 Rectángulo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124" name="17 Rectángulo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125" name="18 Rectángulo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UY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Verdana" pitchFamily="34" charset="0"/>
              <a:cs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Verdana" pitchFamily="34" charset="0"/>
              <a:cs typeface="Arial" charset="0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BAEBA-236B-4710-B400-4F6F15537CA7}" type="slidenum">
              <a:rPr lang="en-US"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latin typeface="Verdana" pitchFamily="34" charset="0"/>
              <a:cs typeface="Arial" charset="0"/>
            </a:endParaRPr>
          </a:p>
        </p:txBody>
      </p:sp>
      <p:sp>
        <p:nvSpPr>
          <p:cNvPr id="5134" name="21 Marcador de título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5135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313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1244" y="398817"/>
            <a:ext cx="10972800" cy="1143000"/>
          </a:xfrm>
        </p:spPr>
        <p:txBody>
          <a:bodyPr>
            <a:noAutofit/>
          </a:bodyPr>
          <a:lstStyle/>
          <a:p>
            <a:r>
              <a:rPr lang="es-CO" sz="6000" dirty="0" smtClean="0"/>
              <a:t>Llamado, Compromiso y Competencia</a:t>
            </a:r>
            <a:endParaRPr lang="es-CO" sz="6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756" y="2093032"/>
            <a:ext cx="8590844" cy="46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74638"/>
            <a:ext cx="914082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G.</a:t>
            </a:r>
            <a:r>
              <a:rPr lang="en-US" sz="2700" b="1" dirty="0">
                <a:solidFill>
                  <a:srgbClr val="008000"/>
                </a:solidFill>
                <a:latin typeface="Gill Sans MT"/>
                <a:cs typeface="Gill Sans MT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CARACTERÍSTICAS DE UNA PERSONA QUE SIGUE SU LLAMADO DE VIDA </a:t>
            </a:r>
            <a:r>
              <a:rPr lang="en-US" sz="2000" dirty="0">
                <a:solidFill>
                  <a:srgbClr val="008000"/>
                </a:solidFill>
                <a:latin typeface="Gill Sans MT"/>
                <a:cs typeface="Gill Sans MT"/>
              </a:rPr>
              <a:t>(2)</a:t>
            </a:r>
            <a:endParaRPr lang="en-US" sz="3200" b="1" dirty="0">
              <a:solidFill>
                <a:srgbClr val="008000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50295"/>
            <a:ext cx="8334103" cy="5271180"/>
          </a:xfrm>
        </p:spPr>
        <p:txBody>
          <a:bodyPr anchor="t">
            <a:noAutofit/>
          </a:bodyPr>
          <a:lstStyle/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Altamente proactivo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Gerente efectivo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Relacional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Interdependiente </a:t>
            </a: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Tiene coraje</a:t>
            </a:r>
          </a:p>
          <a:p>
            <a:pPr marL="0" indent="0">
              <a:lnSpc>
                <a:spcPct val="110000"/>
              </a:lnSpc>
              <a:spcBef>
                <a:spcPts val="624"/>
              </a:spcBef>
              <a:buClr>
                <a:srgbClr val="008000"/>
              </a:buClr>
              <a:buNone/>
            </a:pPr>
            <a:r>
              <a:rPr lang="es-ES_tradnl" sz="2800" dirty="0">
                <a:latin typeface="Gill Sans MT"/>
                <a:cs typeface="Gill Sans MT"/>
              </a:rPr>
              <a:t>Nelson Mandela tuvo su momento decisivo cuando tomó la decisión de seguir su llamado de vida. </a:t>
            </a:r>
            <a:r>
              <a:rPr lang="es-ES_tradnl" sz="2800" dirty="0" err="1">
                <a:latin typeface="Gill Sans MT"/>
                <a:cs typeface="Gill Sans MT"/>
              </a:rPr>
              <a:t>Iva</a:t>
            </a:r>
            <a:r>
              <a:rPr lang="es-ES_tradnl" sz="2800" dirty="0">
                <a:latin typeface="Gill Sans MT"/>
                <a:cs typeface="Gill Sans MT"/>
              </a:rPr>
              <a:t> a prisión y seguía su llamado, o abandonaba su llamado de vida, y permanecía en libertad.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endParaRPr lang="en-US" sz="2800" dirty="0">
              <a:latin typeface="Gill Sans MT"/>
              <a:cs typeface="Gill Sans MT"/>
            </a:endParaRP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endParaRPr lang="en-US" sz="2800" dirty="0">
              <a:solidFill>
                <a:srgbClr val="E68422"/>
              </a:solidFill>
              <a:latin typeface="Gill Sans MT"/>
              <a:cs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F. BARRERAS PARA IDENTIFICAR EL LLAMADO DE VIDA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446" y="1398045"/>
            <a:ext cx="8725988" cy="5323431"/>
          </a:xfrm>
        </p:spPr>
        <p:txBody>
          <a:bodyPr>
            <a:noAutofit/>
          </a:bodyPr>
          <a:lstStyle/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Falta de Conocimiento  </a:t>
            </a:r>
            <a:r>
              <a:rPr lang="es-ES_tradnl" sz="2000" dirty="0">
                <a:latin typeface="Gill Sans MT"/>
                <a:cs typeface="Gill Sans MT"/>
              </a:rPr>
              <a:t>(conocimiento de los dones y el llamado)</a:t>
            </a:r>
            <a:endParaRPr lang="es-ES_tradnl" sz="2800" dirty="0">
              <a:latin typeface="Gill Sans MT"/>
              <a:cs typeface="Gill Sans MT"/>
            </a:endParaRP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Miedo al Fracaso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Empleo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Educación </a:t>
            </a:r>
            <a:r>
              <a:rPr lang="es-ES_tradnl" sz="2000" dirty="0">
                <a:latin typeface="Gill Sans MT"/>
                <a:cs typeface="Gill Sans MT"/>
              </a:rPr>
              <a:t>(oportunidades de educación que pueden ser inconsistentes con los dones y el llamado de una persona)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Falta de Apoyo 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Falta de </a:t>
            </a:r>
            <a:r>
              <a:rPr lang="es-ES_tradnl" sz="2800" dirty="0" err="1">
                <a:latin typeface="Gill Sans MT"/>
                <a:cs typeface="Gill Sans MT"/>
              </a:rPr>
              <a:t>Coaching</a:t>
            </a:r>
            <a:r>
              <a:rPr lang="es-ES_tradnl" sz="2800" dirty="0">
                <a:latin typeface="Gill Sans MT"/>
                <a:cs typeface="Gill Sans MT"/>
              </a:rPr>
              <a:t>/</a:t>
            </a:r>
            <a:r>
              <a:rPr lang="es-ES_tradnl" sz="2800" dirty="0" err="1">
                <a:latin typeface="Gill Sans MT"/>
                <a:cs typeface="Gill Sans MT"/>
              </a:rPr>
              <a:t>Mentoria</a:t>
            </a:r>
            <a:r>
              <a:rPr lang="es-ES_tradnl" sz="2800" dirty="0">
                <a:latin typeface="Gill Sans MT"/>
                <a:cs typeface="Gill Sans MT"/>
              </a:rPr>
              <a:t>  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Falta de Recursos Materiales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Imitar a otros </a:t>
            </a:r>
            <a:r>
              <a:rPr lang="es-ES_tradnl" sz="2000" dirty="0">
                <a:latin typeface="Gill Sans MT"/>
                <a:cs typeface="Gill Sans MT"/>
              </a:rPr>
              <a:t>(La tentación de imitar a otros debido a la admiración,  celos o la presión de grupo.)</a:t>
            </a: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9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Imagen 5" descr="nino-ganad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25" y="1628775"/>
            <a:ext cx="4813300" cy="5245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4" name="Rectángulo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O" u="sng"/>
              <a:t>Por que</a:t>
            </a:r>
            <a:r>
              <a:rPr lang="es-CO"/>
              <a:t> </a:t>
            </a:r>
            <a:r>
              <a:rPr lang="es-CO" b="0" i="1">
                <a:solidFill>
                  <a:schemeClr val="tx1"/>
                </a:solidFill>
                <a:latin typeface="Arial Narrow" pitchFamily="34" charset="0"/>
              </a:rPr>
              <a:t>es importante tener éxito</a:t>
            </a:r>
            <a:endParaRPr lang="es-ES" b="0" i="1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9635" name="Rectángulo 3"/>
          <p:cNvSpPr>
            <a:spLocks noGrp="1" noChangeArrowheads="1"/>
          </p:cNvSpPr>
          <p:nvPr>
            <p:ph type="body" sz="half" idx="2"/>
          </p:nvPr>
        </p:nvSpPr>
        <p:spPr>
          <a:xfrm>
            <a:off x="5556251" y="2528889"/>
            <a:ext cx="5038725" cy="4213225"/>
          </a:xfrm>
        </p:spPr>
        <p:txBody>
          <a:bodyPr/>
          <a:lstStyle/>
          <a:p>
            <a:r>
              <a:rPr lang="es-CO"/>
              <a:t>Fuimos creados para </a:t>
            </a:r>
            <a:r>
              <a:rPr lang="es-CO" u="sng">
                <a:solidFill>
                  <a:srgbClr val="990000"/>
                </a:solidFill>
                <a:latin typeface="Bernard MT Condensed" pitchFamily="18" charset="0"/>
              </a:rPr>
              <a:t>tener éxito</a:t>
            </a:r>
            <a:r>
              <a:rPr lang="es-CO"/>
              <a:t> y no para fracasar.</a:t>
            </a:r>
          </a:p>
          <a:p>
            <a:r>
              <a:rPr lang="es-CO"/>
              <a:t>Todos </a:t>
            </a:r>
            <a:r>
              <a:rPr lang="es-CO" u="sng">
                <a:solidFill>
                  <a:srgbClr val="990000"/>
                </a:solidFill>
                <a:latin typeface="Bernard MT Condensed" pitchFamily="18" charset="0"/>
              </a:rPr>
              <a:t>podemos </a:t>
            </a:r>
            <a:r>
              <a:rPr lang="es-CO"/>
              <a:t>tener éxito. El tema es ¿tener éxito en qué?</a:t>
            </a:r>
          </a:p>
          <a:p>
            <a:r>
              <a:rPr lang="es-BO"/>
              <a:t>Todos nos </a:t>
            </a:r>
            <a:r>
              <a:rPr lang="es-BO" u="sng">
                <a:solidFill>
                  <a:srgbClr val="990000"/>
                </a:solidFill>
                <a:latin typeface="Bernard MT Condensed" pitchFamily="18" charset="0"/>
              </a:rPr>
              <a:t>medimos </a:t>
            </a:r>
            <a:r>
              <a:rPr lang="es-BO"/>
              <a:t>con nuestra propia definición del éxito.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4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6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build="p" bldLvl="5"/>
      <p:bldP spid="69634" grpId="0"/>
      <p:bldP spid="69635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Imagen 7" descr="escalad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5626" y="1196976"/>
            <a:ext cx="3762375" cy="5661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1" name="Rectángulo 5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449388"/>
            <a:ext cx="5041900" cy="5219700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BO" sz="2800" i="1">
                <a:solidFill>
                  <a:srgbClr val="663300"/>
                </a:solidFill>
              </a:rPr>
              <a:t>Todos nos dirigimos hacia nuestra propia definición de éxito.  ¿Cuál es la suya? Tal vez no pueda expresarla, pero tiene una.  Las mayores decisiones que va a tomar en la vida, girarán en torno a esta definición. En esta sesión reflexionaremos sobre lo que significa ser auténticamente exitoso.</a:t>
            </a:r>
            <a:r>
              <a:rPr lang="es-BO" sz="2800" i="1"/>
              <a:t> 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BO" sz="2800" b="1"/>
              <a:t>Dr. Ron Jenson</a:t>
            </a:r>
            <a:endParaRPr lang="es-ES" sz="2800" b="1"/>
          </a:p>
        </p:txBody>
      </p:sp>
    </p:spTree>
    <p:extLst>
      <p:ext uri="{BB962C8B-B14F-4D97-AF65-F5344CB8AC3E}">
        <p14:creationId xmlns:p14="http://schemas.microsoft.com/office/powerpoint/2010/main" val="79793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build="p" bldLvl="5"/>
      <p:bldP spid="55301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ángulo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O" b="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Lo que</a:t>
            </a:r>
            <a:r>
              <a:rPr lang="es-CO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CO" u="sng">
                <a:effectLst>
                  <a:outerShdw blurRad="38100" dist="38100" dir="2700000" algn="tl">
                    <a:srgbClr val="C0C0C0"/>
                  </a:outerShdw>
                </a:effectLst>
              </a:rPr>
              <a:t>no es el éxito</a:t>
            </a:r>
            <a:endParaRPr lang="es-ES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757" name="Rectángulo 5"/>
          <p:cNvSpPr>
            <a:spLocks noGrp="1" noChangeArrowheads="1"/>
          </p:cNvSpPr>
          <p:nvPr>
            <p:ph type="body" sz="half" idx="2"/>
          </p:nvPr>
        </p:nvSpPr>
        <p:spPr>
          <a:xfrm>
            <a:off x="5735639" y="2168526"/>
            <a:ext cx="4859337" cy="4689475"/>
          </a:xfrm>
        </p:spPr>
        <p:txBody>
          <a:bodyPr/>
          <a:lstStyle/>
          <a:p>
            <a:pPr marL="896938" algn="ctr">
              <a:buNone/>
            </a:pPr>
            <a:r>
              <a:rPr lang="es-BO" sz="3600"/>
              <a:t>¿Cómo suele </a:t>
            </a:r>
            <a:r>
              <a:rPr lang="es-BO" sz="3600" u="sng">
                <a:solidFill>
                  <a:srgbClr val="663300"/>
                </a:solidFill>
              </a:rPr>
              <a:t>definir el éxito</a:t>
            </a:r>
            <a:r>
              <a:rPr lang="es-BO" sz="3600"/>
              <a:t> nuestra cultura?</a:t>
            </a:r>
          </a:p>
          <a:p>
            <a:pPr marL="896938"/>
            <a:r>
              <a:rPr lang="es-BO" sz="3600" u="sng">
                <a:solidFill>
                  <a:srgbClr val="990000"/>
                </a:solidFill>
                <a:latin typeface="Bernard MT Condensed" pitchFamily="18" charset="0"/>
              </a:rPr>
              <a:t>Posición</a:t>
            </a:r>
          </a:p>
          <a:p>
            <a:pPr marL="896938"/>
            <a:r>
              <a:rPr lang="es-BO" sz="3600" u="sng">
                <a:solidFill>
                  <a:srgbClr val="990000"/>
                </a:solidFill>
                <a:latin typeface="Bernard MT Condensed" pitchFamily="18" charset="0"/>
              </a:rPr>
              <a:t>Poder </a:t>
            </a:r>
          </a:p>
          <a:p>
            <a:pPr marL="896938"/>
            <a:r>
              <a:rPr lang="es-BO" sz="3600" u="sng">
                <a:solidFill>
                  <a:srgbClr val="990000"/>
                </a:solidFill>
                <a:latin typeface="Bernard MT Condensed" pitchFamily="18" charset="0"/>
              </a:rPr>
              <a:t>Prestigio</a:t>
            </a:r>
          </a:p>
          <a:p>
            <a:pPr marL="896938"/>
            <a:r>
              <a:rPr lang="es-BO" sz="3600" u="sng">
                <a:solidFill>
                  <a:srgbClr val="990000"/>
                </a:solidFill>
                <a:latin typeface="Bernard MT Condensed" pitchFamily="18" charset="0"/>
              </a:rPr>
              <a:t>Prosperidad</a:t>
            </a:r>
          </a:p>
          <a:p>
            <a:pPr marL="896938"/>
            <a:r>
              <a:rPr lang="es-BO" sz="3600" u="sng">
                <a:solidFill>
                  <a:srgbClr val="990000"/>
                </a:solidFill>
                <a:latin typeface="Bernard MT Condensed" pitchFamily="18" charset="0"/>
              </a:rPr>
              <a:t>Placer</a:t>
            </a:r>
            <a:endParaRPr lang="es-ES" u="sng">
              <a:solidFill>
                <a:srgbClr val="FF0000"/>
              </a:solidFill>
            </a:endParaRPr>
          </a:p>
        </p:txBody>
      </p:sp>
      <p:pic>
        <p:nvPicPr>
          <p:cNvPr id="74760" name="Imagen 8" descr="j02159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846388"/>
            <a:ext cx="457200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Imagen 9" descr="j03167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846388"/>
            <a:ext cx="457200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2" name="Imagen 10" descr="j03167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2846388"/>
            <a:ext cx="4583113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3" name="Imagen 11" descr="j01777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846389"/>
            <a:ext cx="45720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4" name="Imagen 12" descr="j03094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846388"/>
            <a:ext cx="45720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5" name="Imagen 13" descr="madr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846388"/>
            <a:ext cx="45720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7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4" name="Imagen 6" descr="caminando-en-progr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1628776"/>
            <a:ext cx="2519363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0" name="Rectángulo 2"/>
          <p:cNvSpPr>
            <a:spLocks noGrp="1" noChangeArrowheads="1"/>
          </p:cNvSpPr>
          <p:nvPr>
            <p:ph type="title"/>
          </p:nvPr>
        </p:nvSpPr>
        <p:spPr>
          <a:xfrm>
            <a:off x="3575050" y="866775"/>
            <a:ext cx="7092950" cy="941388"/>
          </a:xfrm>
        </p:spPr>
        <p:txBody>
          <a:bodyPr/>
          <a:lstStyle/>
          <a:p>
            <a:r>
              <a:rPr lang="es-BO" sz="6600" b="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Lo que es</a:t>
            </a:r>
            <a:r>
              <a:rPr lang="es-BO" b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BO" b="0" u="sng">
                <a:effectLst>
                  <a:outerShdw blurRad="38100" dist="38100" dir="2700000" algn="tl">
                    <a:srgbClr val="C0C0C0"/>
                  </a:outerShdw>
                </a:effectLst>
              </a:rPr>
              <a:t>EL ÉXITO</a:t>
            </a:r>
            <a:endParaRPr lang="es-ES" b="0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972" name="Rectángulo 4"/>
          <p:cNvSpPr>
            <a:spLocks noGrp="1" noChangeArrowheads="1"/>
          </p:cNvSpPr>
          <p:nvPr>
            <p:ph type="body" sz="half" idx="1"/>
          </p:nvPr>
        </p:nvSpPr>
        <p:spPr>
          <a:xfrm>
            <a:off x="1558925" y="1989139"/>
            <a:ext cx="3816350" cy="4752975"/>
          </a:xfrm>
        </p:spPr>
        <p:txBody>
          <a:bodyPr/>
          <a:lstStyle/>
          <a:p>
            <a:r>
              <a:rPr lang="es-BO" sz="3200"/>
              <a:t>Ser </a:t>
            </a:r>
            <a:r>
              <a:rPr lang="es-BO" sz="3600" u="sng">
                <a:solidFill>
                  <a:srgbClr val="990000"/>
                </a:solidFill>
                <a:latin typeface="Bernard MT Condensed" pitchFamily="18" charset="0"/>
              </a:rPr>
              <a:t>completo</a:t>
            </a:r>
            <a:r>
              <a:rPr lang="es-BO" sz="3200"/>
              <a:t>. Esto significa tener victoria en </a:t>
            </a:r>
            <a:r>
              <a:rPr lang="es-BO" sz="3600" u="sng">
                <a:solidFill>
                  <a:srgbClr val="990000"/>
                </a:solidFill>
                <a:latin typeface="Bernard MT Condensed" pitchFamily="18" charset="0"/>
              </a:rPr>
              <a:t>todas </a:t>
            </a:r>
            <a:r>
              <a:rPr lang="es-BO" sz="3200"/>
              <a:t>las áreas vitales de la vida.</a:t>
            </a:r>
          </a:p>
          <a:p>
            <a:r>
              <a:rPr lang="es-BO" sz="3200"/>
              <a:t>Ser un </a:t>
            </a:r>
            <a:r>
              <a:rPr lang="es-BO" sz="3600" u="sng">
                <a:solidFill>
                  <a:srgbClr val="990000"/>
                </a:solidFill>
                <a:latin typeface="Bernard MT Condensed" pitchFamily="18" charset="0"/>
              </a:rPr>
              <a:t>campeón</a:t>
            </a:r>
            <a:r>
              <a:rPr lang="es-BO" sz="3200"/>
              <a:t> para el bien. Esto significa dejar un </a:t>
            </a:r>
            <a:r>
              <a:rPr lang="es-BO" sz="3600" u="sng">
                <a:solidFill>
                  <a:srgbClr val="990000"/>
                </a:solidFill>
                <a:latin typeface="Bernard MT Condensed" pitchFamily="18" charset="0"/>
              </a:rPr>
              <a:t>legado</a:t>
            </a:r>
            <a:r>
              <a:rPr lang="es-BO" sz="3200"/>
              <a:t> significativo.</a:t>
            </a:r>
            <a:endParaRPr lang="es-ES" sz="3200"/>
          </a:p>
        </p:txBody>
      </p:sp>
      <p:sp>
        <p:nvSpPr>
          <p:cNvPr id="83973" name="Rectángulo 5"/>
          <p:cNvSpPr>
            <a:spLocks noGrp="1" noChangeArrowheads="1"/>
          </p:cNvSpPr>
          <p:nvPr>
            <p:ph type="body" sz="half" idx="2"/>
          </p:nvPr>
        </p:nvSpPr>
        <p:spPr>
          <a:xfrm>
            <a:off x="6153151" y="1989139"/>
            <a:ext cx="4264025" cy="4752975"/>
          </a:xfrm>
        </p:spPr>
        <p:txBody>
          <a:bodyPr/>
          <a:lstStyle/>
          <a:p>
            <a:pPr algn="r">
              <a:buFontTx/>
              <a:buNone/>
            </a:pPr>
            <a:r>
              <a:rPr lang="es-BO" sz="4000" i="1"/>
              <a:t>Éxito es la realización interna y progresiva de todo lo que usted fue destinado a </a:t>
            </a:r>
            <a:r>
              <a:rPr lang="es-BO" sz="4400" u="sng">
                <a:solidFill>
                  <a:srgbClr val="990000"/>
                </a:solidFill>
                <a:latin typeface="Bernard MT Condensed" pitchFamily="18" charset="0"/>
              </a:rPr>
              <a:t>SER</a:t>
            </a:r>
            <a:r>
              <a:rPr lang="es-BO" sz="4000" i="1"/>
              <a:t> y </a:t>
            </a:r>
            <a:r>
              <a:rPr lang="es-BO" sz="4400" u="sng">
                <a:solidFill>
                  <a:srgbClr val="990000"/>
                </a:solidFill>
                <a:latin typeface="Bernard MT Condensed" pitchFamily="18" charset="0"/>
              </a:rPr>
              <a:t>HACER</a:t>
            </a:r>
          </a:p>
          <a:p>
            <a:pPr algn="r">
              <a:buFontTx/>
              <a:buNone/>
            </a:pPr>
            <a:endParaRPr lang="es-ES" sz="4000" i="1"/>
          </a:p>
        </p:txBody>
      </p:sp>
    </p:spTree>
    <p:extLst>
      <p:ext uri="{BB962C8B-B14F-4D97-AF65-F5344CB8AC3E}">
        <p14:creationId xmlns:p14="http://schemas.microsoft.com/office/powerpoint/2010/main" val="386404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2" grpId="0" build="p" bldLvl="5"/>
      <p:bldP spid="8397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ángulo 2"/>
          <p:cNvSpPr>
            <a:spLocks noGrp="1" noChangeArrowheads="1"/>
          </p:cNvSpPr>
          <p:nvPr>
            <p:ph type="title"/>
          </p:nvPr>
        </p:nvSpPr>
        <p:spPr>
          <a:xfrm>
            <a:off x="2855914" y="866775"/>
            <a:ext cx="7812087" cy="130175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s-CO" sz="4400" b="0" i="1">
                <a:solidFill>
                  <a:schemeClr val="tx1"/>
                </a:solidFill>
                <a:latin typeface="Arial Narrow" pitchFamily="34" charset="0"/>
              </a:rPr>
              <a:t>Los últimos 200 años de </a:t>
            </a:r>
            <a:br>
              <a:rPr lang="es-CO" sz="4400" b="0" i="1">
                <a:solidFill>
                  <a:schemeClr val="tx1"/>
                </a:solidFill>
                <a:latin typeface="Arial Narrow" pitchFamily="34" charset="0"/>
              </a:rPr>
            </a:br>
            <a:r>
              <a:rPr lang="es-CO" sz="4400" b="0" i="1">
                <a:solidFill>
                  <a:schemeClr val="tx1"/>
                </a:solidFill>
                <a:latin typeface="Arial Narrow" pitchFamily="34" charset="0"/>
              </a:rPr>
              <a:t>la </a:t>
            </a:r>
            <a:r>
              <a:rPr lang="es-CO" sz="4400" b="0" u="sng"/>
              <a:t>historia de gente de éxito</a:t>
            </a:r>
            <a:r>
              <a:rPr lang="es-CO" sz="4400" b="0" i="1">
                <a:solidFill>
                  <a:schemeClr val="tx1"/>
                </a:solidFill>
                <a:latin typeface="Arial Narrow" pitchFamily="34" charset="0"/>
              </a:rPr>
              <a:t> revelan que:</a:t>
            </a:r>
            <a:endParaRPr lang="es-ES" sz="4400" b="0" i="1">
              <a:solidFill>
                <a:schemeClr val="tx1"/>
              </a:solidFill>
              <a:latin typeface="Arial Narrow" pitchFamily="34" charset="0"/>
            </a:endParaRPr>
          </a:p>
        </p:txBody>
      </p:sp>
      <p:graphicFrame>
        <p:nvGraphicFramePr>
          <p:cNvPr id="96356" name="Grupo 100"/>
          <p:cNvGraphicFramePr>
            <a:graphicFrameLocks noGrp="1"/>
          </p:cNvGraphicFramePr>
          <p:nvPr>
            <p:ph idx="1"/>
          </p:nvPr>
        </p:nvGraphicFramePr>
        <p:xfrm>
          <a:off x="3216276" y="2349500"/>
          <a:ext cx="5940425" cy="4437888"/>
        </p:xfrm>
        <a:graphic>
          <a:graphicData uri="http://schemas.openxmlformats.org/drawingml/2006/table">
            <a:tbl>
              <a:tblPr/>
              <a:tblGrid>
                <a:gridCol w="2970213"/>
                <a:gridCol w="29702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Los </a:t>
                      </a:r>
                      <a:r>
                        <a:rPr kumimoji="0" lang="es-ES_tradnl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Últimos 50</a:t>
                      </a:r>
                      <a:r>
                        <a:rPr kumimoji="0" lang="es-ES_tradnl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años</a:t>
                      </a:r>
                      <a:endParaRPr kumimoji="0" 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Los </a:t>
                      </a:r>
                      <a:r>
                        <a:rPr kumimoji="0" lang="es-ES_tradnl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Primeros 150</a:t>
                      </a:r>
                      <a:r>
                        <a:rPr kumimoji="0" lang="es-ES_tradnl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años</a:t>
                      </a:r>
                      <a:endParaRPr kumimoji="0" lang="es-E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1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Se centra en la </a:t>
                      </a:r>
                      <a:r>
                        <a:rPr kumimoji="0" lang="es-ES_tradnl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é</a:t>
                      </a:r>
                      <a:r>
                        <a:rPr kumimoji="0" lang="es-ES_tradnl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tica de la Personalidad</a:t>
                      </a: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Se centra en la </a:t>
                      </a:r>
                      <a:r>
                        <a:rPr kumimoji="0" lang="es-ES_tradnl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é</a:t>
                      </a:r>
                      <a:r>
                        <a:rPr kumimoji="0" lang="es-ES_tradnl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tica del Carácter</a:t>
                      </a:r>
                      <a:endParaRPr kumimoji="0" lang="es-ES" sz="2800" b="0" i="1" u="sng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3550"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Obsesión por:</a:t>
                      </a: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La </a:t>
                      </a:r>
                      <a:r>
                        <a:rPr kumimoji="0" lang="es-ES_tradnl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imagen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Las</a:t>
                      </a:r>
                      <a:r>
                        <a:rPr kumimoji="0" lang="es-ES_tradnl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técnicas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Los </a:t>
                      </a:r>
                      <a:r>
                        <a:rPr kumimoji="0" lang="es-ES_tradnl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arreglos transitorios</a:t>
                      </a:r>
                      <a:endParaRPr kumimoji="0" lang="es-ES" sz="2800" b="0" i="0" u="sng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Se cimentaba en </a:t>
                      </a:r>
                      <a:r>
                        <a:rPr kumimoji="0" lang="es-ES_tradnl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principios básicos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 para vivir con efectividad</a:t>
                      </a:r>
                      <a:endParaRPr kumimoji="0" lang="es-ES" sz="2800" b="0" i="0" u="sng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6297" name="Imagen 41" descr="hombre_carac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38" y="2889251"/>
            <a:ext cx="1719262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300" name="Imagen 44" descr="amig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08276"/>
            <a:ext cx="17526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5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3" name="Picture 7" descr="correr-a-la-me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95550" y="3249613"/>
            <a:ext cx="7200900" cy="3600450"/>
          </a:xfrm>
          <a:noFill/>
          <a:ln/>
        </p:spPr>
      </p:pic>
      <p:pic>
        <p:nvPicPr>
          <p:cNvPr id="157700" name="Picture 4" descr="banner-general_titulo_pri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938"/>
            <a:ext cx="9144000" cy="1498600"/>
          </a:xfrm>
          <a:prstGeom prst="rect">
            <a:avLst/>
          </a:prstGeom>
          <a:noFill/>
        </p:spPr>
      </p:pic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58925" y="1285876"/>
            <a:ext cx="9036050" cy="2143125"/>
          </a:xfrm>
        </p:spPr>
        <p:txBody>
          <a:bodyPr/>
          <a:lstStyle/>
          <a:p>
            <a:pPr lvl="1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BO" i="1"/>
              <a:t>Debemos </a:t>
            </a:r>
            <a:r>
              <a:rPr lang="es-BO" i="1" u="sng">
                <a:solidFill>
                  <a:srgbClr val="663300"/>
                </a:solidFill>
              </a:rPr>
              <a:t>correr la carrera de la vida</a:t>
            </a:r>
            <a:r>
              <a:rPr lang="es-BO" i="1"/>
              <a:t> para triunfar.¿Cuál es </a:t>
            </a:r>
            <a:r>
              <a:rPr lang="es-BO" i="1" u="sng">
                <a:solidFill>
                  <a:srgbClr val="663300"/>
                </a:solidFill>
              </a:rPr>
              <a:t>la carrera que está corriendo</a:t>
            </a:r>
            <a:r>
              <a:rPr lang="es-BO" i="1"/>
              <a:t> usted? ¿Conoce </a:t>
            </a:r>
            <a:r>
              <a:rPr lang="es-BO" i="1" u="sng">
                <a:solidFill>
                  <a:srgbClr val="663300"/>
                </a:solidFill>
              </a:rPr>
              <a:t>su misión</a:t>
            </a:r>
            <a:r>
              <a:rPr lang="es-BO" i="1"/>
              <a:t>? ¿La ha puesto </a:t>
            </a:r>
            <a:r>
              <a:rPr lang="es-BO" i="1" u="sng">
                <a:solidFill>
                  <a:srgbClr val="663300"/>
                </a:solidFill>
              </a:rPr>
              <a:t>por escrito</a:t>
            </a:r>
            <a:r>
              <a:rPr lang="es-BO" i="1"/>
              <a:t>? ¿Está intentando </a:t>
            </a:r>
            <a:r>
              <a:rPr lang="es-BO" i="1" u="sng"/>
              <a:t>vivir a la luz de ella</a:t>
            </a:r>
            <a:r>
              <a:rPr lang="es-BO" i="1"/>
              <a:t>?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BO" b="1"/>
              <a:t>Dr. Ron Jenson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20076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77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 build="p" bldLvl="5"/>
      <p:bldP spid="157699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8" name="Picture 6" descr="viendose-a-si-mism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089026"/>
            <a:ext cx="4572000" cy="576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1" y="1449388"/>
            <a:ext cx="4932363" cy="540861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s-ES" altLang="es-CO" sz="2400"/>
              <a:t>Cada uno tiene su vocación o </a:t>
            </a:r>
            <a:r>
              <a:rPr lang="es-ES" altLang="es-CO" sz="2400" u="sng">
                <a:solidFill>
                  <a:srgbClr val="663300"/>
                </a:solidFill>
              </a:rPr>
              <a:t>misión específica en la vida</a:t>
            </a:r>
            <a:r>
              <a:rPr lang="es-ES" altLang="es-CO" sz="2400"/>
              <a:t>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altLang="es-CO" sz="2400"/>
              <a:t>Cada cual tiene que </a:t>
            </a:r>
            <a:r>
              <a:rPr lang="es-ES" altLang="es-CO" sz="2400" u="sng">
                <a:solidFill>
                  <a:srgbClr val="663300"/>
                </a:solidFill>
              </a:rPr>
              <a:t>llevar a cabo una tarea concreta</a:t>
            </a:r>
            <a:r>
              <a:rPr lang="es-ES" altLang="es-CO" sz="2400"/>
              <a:t> que exige cumplimiento.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altLang="es-CO" sz="2400"/>
              <a:t>En esto la persona </a:t>
            </a:r>
            <a:r>
              <a:rPr lang="es-ES" altLang="es-CO" sz="2400" u="sng">
                <a:solidFill>
                  <a:srgbClr val="663300"/>
                </a:solidFill>
              </a:rPr>
              <a:t>no puede ser reemplazada ni se puede repetir su vida</a:t>
            </a:r>
            <a:r>
              <a:rPr lang="es-ES" altLang="es-CO" sz="2400"/>
              <a:t>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altLang="es-CO" sz="2400"/>
              <a:t>Por lo tanto, </a:t>
            </a:r>
            <a:r>
              <a:rPr lang="es-ES" altLang="es-CO" sz="2400" u="sng">
                <a:solidFill>
                  <a:srgbClr val="663300"/>
                </a:solidFill>
              </a:rPr>
              <a:t>la tarea</a:t>
            </a:r>
            <a:r>
              <a:rPr lang="es-ES" altLang="es-CO" sz="2400"/>
              <a:t> de cada uno es tan </a:t>
            </a:r>
            <a:r>
              <a:rPr lang="es-ES" altLang="es-CO" sz="2400" u="sng">
                <a:solidFill>
                  <a:srgbClr val="663300"/>
                </a:solidFill>
              </a:rPr>
              <a:t>única como específica la oportunidad para realizarla</a:t>
            </a:r>
            <a:r>
              <a:rPr lang="es-ES" altLang="es-CO" sz="2400"/>
              <a:t>».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altLang="es-CO" sz="2400" u="sng">
                <a:solidFill>
                  <a:srgbClr val="663300"/>
                </a:solidFill>
              </a:rPr>
              <a:t>Cada uno tiene un propósito para el cual fue creado</a:t>
            </a:r>
            <a:r>
              <a:rPr lang="es-ES" altLang="es-CO" sz="2400"/>
              <a:t>. Nuestra </a:t>
            </a:r>
            <a:r>
              <a:rPr lang="es-ES" altLang="es-CO" sz="2400" u="sng">
                <a:solidFill>
                  <a:srgbClr val="663300"/>
                </a:solidFill>
              </a:rPr>
              <a:t>responsabilidad y nuestro mayor gozo es identificarlo</a:t>
            </a:r>
            <a:r>
              <a:rPr lang="es-ES" altLang="es-CO" sz="2400">
                <a:solidFill>
                  <a:srgbClr val="663300"/>
                </a:solidFill>
              </a:rPr>
              <a:t>.</a:t>
            </a:r>
            <a:r>
              <a:rPr lang="en-US" altLang="es-CO" sz="2400"/>
              <a:t>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s-ES" altLang="es-CO" sz="2400" b="1"/>
              <a:t>Víctor Frankl</a:t>
            </a:r>
          </a:p>
        </p:txBody>
      </p:sp>
    </p:spTree>
    <p:extLst>
      <p:ext uri="{BB962C8B-B14F-4D97-AF65-F5344CB8AC3E}">
        <p14:creationId xmlns:p14="http://schemas.microsoft.com/office/powerpoint/2010/main" val="2233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build="p" bldLvl="5"/>
      <p:bldP spid="90115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1" name="Picture 7" descr="cr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6" y="1449388"/>
            <a:ext cx="2308225" cy="54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BO" altLang="es-CO" sz="5400" b="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Sea una</a:t>
            </a:r>
            <a:r>
              <a:rPr lang="es-BO" altLang="es-CO" sz="5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BO" altLang="es-CO" sz="54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PERSONA CON PROPÓSITO</a:t>
            </a:r>
            <a:endParaRPr lang="es-ES" altLang="es-CO" sz="5400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58926" y="2349501"/>
            <a:ext cx="3636963" cy="4392613"/>
          </a:xfrm>
        </p:spPr>
        <p:txBody>
          <a:bodyPr/>
          <a:lstStyle/>
          <a:p>
            <a:r>
              <a:rPr lang="es-BO" altLang="es-CO" sz="3600" i="1"/>
              <a:t>¿Conoce </a:t>
            </a:r>
            <a:r>
              <a:rPr lang="es-BO" altLang="es-CO" sz="3600" i="1" u="sng">
                <a:solidFill>
                  <a:srgbClr val="663300"/>
                </a:solidFill>
              </a:rPr>
              <a:t>su misión?</a:t>
            </a:r>
          </a:p>
          <a:p>
            <a:r>
              <a:rPr lang="es-BO" altLang="es-CO" sz="3600" i="1"/>
              <a:t>¿La ha puesto </a:t>
            </a:r>
            <a:r>
              <a:rPr lang="es-BO" altLang="es-CO" sz="3600" i="1" u="sng">
                <a:solidFill>
                  <a:srgbClr val="663300"/>
                </a:solidFill>
              </a:rPr>
              <a:t>por escrito</a:t>
            </a:r>
            <a:r>
              <a:rPr lang="es-BO" altLang="es-CO" sz="3600" i="1"/>
              <a:t>?</a:t>
            </a:r>
          </a:p>
          <a:p>
            <a:r>
              <a:rPr lang="es-BO" altLang="es-CO" sz="3600" i="1"/>
              <a:t>¿Está intentando </a:t>
            </a:r>
            <a:r>
              <a:rPr lang="es-BO" altLang="es-CO" sz="3600" i="1" u="sng">
                <a:solidFill>
                  <a:srgbClr val="663300"/>
                </a:solidFill>
              </a:rPr>
              <a:t>vivir a la luz de ella</a:t>
            </a:r>
            <a:r>
              <a:rPr lang="es-BO" altLang="es-CO" sz="3600" i="1"/>
              <a:t>?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BO" altLang="es-CO" b="1">
                <a:effectLst/>
              </a:rPr>
              <a:t>Dr. Ron Jenson</a:t>
            </a:r>
            <a:endParaRPr lang="es-ES" altLang="es-CO" sz="3600" i="1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996113" y="2349501"/>
            <a:ext cx="3421062" cy="439261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BO" altLang="es-CO" b="1">
                <a:solidFill>
                  <a:srgbClr val="663300"/>
                </a:solidFill>
              </a:rPr>
              <a:t>Si usted muriera hoy…</a:t>
            </a:r>
          </a:p>
          <a:p>
            <a:r>
              <a:rPr lang="es-CO" altLang="es-CO" sz="2400" i="1"/>
              <a:t>¿</a:t>
            </a:r>
            <a:r>
              <a:rPr lang="es-CO" altLang="es-CO" sz="2400" i="1" u="sng">
                <a:solidFill>
                  <a:srgbClr val="663300"/>
                </a:solidFill>
              </a:rPr>
              <a:t>Qué dirían</a:t>
            </a:r>
            <a:r>
              <a:rPr lang="es-CO" altLang="es-CO" sz="2400" i="1"/>
              <a:t> su familia y amigos?</a:t>
            </a:r>
          </a:p>
          <a:p>
            <a:r>
              <a:rPr lang="es-CO" altLang="es-CO" sz="2400" i="1"/>
              <a:t>¿Cuáles habrían sido </a:t>
            </a:r>
            <a:r>
              <a:rPr lang="es-CO" altLang="es-CO" sz="2400" i="1" u="sng">
                <a:solidFill>
                  <a:srgbClr val="663300"/>
                </a:solidFill>
              </a:rPr>
              <a:t>sus principales logros</a:t>
            </a:r>
            <a:r>
              <a:rPr lang="es-CO" altLang="es-CO" sz="2400" i="1"/>
              <a:t>?</a:t>
            </a:r>
          </a:p>
          <a:p>
            <a:r>
              <a:rPr lang="es-ES" altLang="es-CO" sz="2400" i="1"/>
              <a:t>¿Qué </a:t>
            </a:r>
            <a:r>
              <a:rPr lang="es-ES" altLang="es-CO" sz="2400" i="1" u="sng">
                <a:solidFill>
                  <a:srgbClr val="663300"/>
                </a:solidFill>
              </a:rPr>
              <a:t>dejó sin terminar</a:t>
            </a:r>
            <a:r>
              <a:rPr lang="es-ES" altLang="es-CO" sz="2400" i="1"/>
              <a:t>?</a:t>
            </a:r>
          </a:p>
          <a:p>
            <a:r>
              <a:rPr lang="es-ES" altLang="es-CO" sz="2400" i="1"/>
              <a:t>¿Qué diría </a:t>
            </a:r>
            <a:r>
              <a:rPr lang="es-ES" altLang="es-CO" sz="2400" i="1" u="sng">
                <a:solidFill>
                  <a:srgbClr val="663300"/>
                </a:solidFill>
              </a:rPr>
              <a:t>su lápida</a:t>
            </a:r>
            <a:r>
              <a:rPr lang="es-ES" altLang="es-CO" sz="2400" i="1"/>
              <a:t>?</a:t>
            </a:r>
          </a:p>
          <a:p>
            <a:r>
              <a:rPr lang="es-ES" altLang="es-CO" sz="2400" i="1"/>
              <a:t>¿Cómo </a:t>
            </a:r>
            <a:r>
              <a:rPr lang="es-ES" altLang="es-CO" sz="2400" i="1" u="sng">
                <a:solidFill>
                  <a:srgbClr val="663300"/>
                </a:solidFill>
              </a:rPr>
              <a:t>será recordado</a:t>
            </a:r>
            <a:r>
              <a:rPr lang="es-ES" altLang="es-CO" sz="2400" i="1"/>
              <a:t>?</a:t>
            </a:r>
            <a:endParaRPr lang="es-ES" altLang="es-CO" sz="240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595439" y="4149726"/>
            <a:ext cx="594042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4625" indent="-174625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1pPr>
            <a:lvl2pPr marL="534988" indent="-174625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marL="895350" indent="-176213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marL="1254125" indent="-174625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marL="1614488" indent="-174625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2071688" indent="-1746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2528888" indent="-1746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2986088" indent="-1746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3443288" indent="-1746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CO" altLang="es-CO" i="1">
              <a:solidFill>
                <a:srgbClr val="000000"/>
              </a:solidFill>
              <a:effectLst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8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8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8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uild="p" bldLvl="5"/>
      <p:bldP spid="88069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644" y="158044"/>
            <a:ext cx="5588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4800" dirty="0">
                <a:solidFill>
                  <a:srgbClr val="002060"/>
                </a:solidFill>
                <a:latin typeface="Algerian" panose="04020705040A02060702" pitchFamily="82" charset="0"/>
              </a:rPr>
              <a:t>No hay pasión en jugar </a:t>
            </a:r>
            <a:r>
              <a:rPr lang="es-CO" sz="48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en pequeño</a:t>
            </a:r>
            <a:r>
              <a:rPr lang="es-CO" sz="4800" dirty="0">
                <a:solidFill>
                  <a:srgbClr val="002060"/>
                </a:solidFill>
                <a:latin typeface="Algerian" panose="04020705040A02060702" pitchFamily="82" charset="0"/>
              </a:rPr>
              <a:t>; en conformarse con una vida que es menos de la que eres capaz de </a:t>
            </a:r>
            <a:r>
              <a:rPr lang="es-CO" sz="48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vivir.</a:t>
            </a:r>
            <a:endParaRPr lang="es-CO" sz="4000" dirty="0" smtClean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s-CO" sz="4000" dirty="0">
                <a:solidFill>
                  <a:srgbClr val="C00000"/>
                </a:solidFill>
              </a:rPr>
              <a:t> </a:t>
            </a:r>
            <a:r>
              <a:rPr lang="es-CO" sz="4000" dirty="0" smtClean="0">
                <a:solidFill>
                  <a:srgbClr val="C00000"/>
                </a:solidFill>
              </a:rPr>
              <a:t>    Nelson Mandela</a:t>
            </a:r>
            <a:endParaRPr lang="es-CO" sz="4000" dirty="0">
              <a:solidFill>
                <a:srgbClr val="C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578" y="383822"/>
            <a:ext cx="5813778" cy="59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5" name="Imagen 7" descr="adelan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2513" y="1449389"/>
            <a:ext cx="4565650" cy="543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772" name="Rectángulo 4"/>
          <p:cNvSpPr>
            <a:spLocks noGrp="1" noChangeArrowheads="1"/>
          </p:cNvSpPr>
          <p:nvPr>
            <p:ph type="body" sz="half" idx="1"/>
          </p:nvPr>
        </p:nvSpPr>
        <p:spPr>
          <a:xfrm>
            <a:off x="1558926" y="1989139"/>
            <a:ext cx="5076825" cy="4752975"/>
          </a:xfrm>
        </p:spPr>
        <p:txBody>
          <a:bodyPr/>
          <a:lstStyle/>
          <a:p>
            <a:r>
              <a:rPr lang="es-BO" b="1" u="sng">
                <a:solidFill>
                  <a:srgbClr val="990000"/>
                </a:solidFill>
                <a:effectLst/>
                <a:latin typeface="Bernard MT Condensed" pitchFamily="18" charset="0"/>
              </a:rPr>
              <a:t>PROPÓSITO</a:t>
            </a:r>
            <a:r>
              <a:rPr lang="es-BO" sz="2800" b="1">
                <a:solidFill>
                  <a:srgbClr val="FF0000"/>
                </a:solidFill>
                <a:effectLst/>
              </a:rPr>
              <a:t> </a:t>
            </a:r>
            <a:r>
              <a:rPr lang="es-BO" sz="2800">
                <a:effectLst/>
              </a:rPr>
              <a:t>Esto responde a la pregunta: </a:t>
            </a:r>
            <a:r>
              <a:rPr lang="es-BO" sz="2800" u="sng">
                <a:solidFill>
                  <a:srgbClr val="990000"/>
                </a:solidFill>
                <a:effectLst/>
                <a:latin typeface="Bernard MT Condensed" pitchFamily="18" charset="0"/>
              </a:rPr>
              <a:t>“¿Para qué</a:t>
            </a:r>
            <a:r>
              <a:rPr lang="es-BO" sz="2800">
                <a:effectLst/>
              </a:rPr>
              <a:t> existo?”</a:t>
            </a:r>
          </a:p>
          <a:p>
            <a:r>
              <a:rPr lang="es-BO" b="1" u="sng">
                <a:solidFill>
                  <a:srgbClr val="990000"/>
                </a:solidFill>
                <a:effectLst/>
                <a:latin typeface="Bernard MT Condensed" pitchFamily="18" charset="0"/>
              </a:rPr>
              <a:t>VISIÓN</a:t>
            </a:r>
            <a:r>
              <a:rPr lang="es-BO" sz="2800" b="1">
                <a:solidFill>
                  <a:srgbClr val="FF0000"/>
                </a:solidFill>
                <a:effectLst/>
              </a:rPr>
              <a:t> </a:t>
            </a:r>
            <a:r>
              <a:rPr lang="es-BO" sz="2800">
                <a:effectLst/>
              </a:rPr>
              <a:t>Esto responde a la pregunta: “Y si existo, </a:t>
            </a:r>
            <a:r>
              <a:rPr lang="es-BO" sz="2800" u="sng">
                <a:solidFill>
                  <a:srgbClr val="990000"/>
                </a:solidFill>
                <a:effectLst/>
                <a:latin typeface="Bernard MT Condensed" pitchFamily="18" charset="0"/>
              </a:rPr>
              <a:t>¿Qué?”</a:t>
            </a:r>
          </a:p>
          <a:p>
            <a:r>
              <a:rPr lang="es-BO" u="sng">
                <a:solidFill>
                  <a:srgbClr val="990000"/>
                </a:solidFill>
                <a:effectLst/>
                <a:latin typeface="Bernard MT Condensed" pitchFamily="18" charset="0"/>
              </a:rPr>
              <a:t>ROLES</a:t>
            </a:r>
            <a:r>
              <a:rPr lang="es-BO" sz="2800" b="1">
                <a:solidFill>
                  <a:srgbClr val="FF0000"/>
                </a:solidFill>
                <a:effectLst/>
              </a:rPr>
              <a:t> </a:t>
            </a:r>
            <a:r>
              <a:rPr lang="es-BO" sz="2800">
                <a:effectLst/>
              </a:rPr>
              <a:t>Esto responde a la pregunta: </a:t>
            </a:r>
            <a:r>
              <a:rPr lang="es-BO" sz="2800" u="sng">
                <a:solidFill>
                  <a:srgbClr val="990000"/>
                </a:solidFill>
                <a:effectLst/>
                <a:latin typeface="Bernard MT Condensed" pitchFamily="18" charset="0"/>
              </a:rPr>
              <a:t>“¿Dónde</a:t>
            </a:r>
            <a:r>
              <a:rPr lang="es-BO" sz="2800">
                <a:effectLst/>
              </a:rPr>
              <a:t> existo?”</a:t>
            </a:r>
          </a:p>
          <a:p>
            <a:r>
              <a:rPr lang="es-BO" b="1" u="sng">
                <a:solidFill>
                  <a:srgbClr val="990000"/>
                </a:solidFill>
                <a:effectLst/>
                <a:latin typeface="Bernard MT Condensed" pitchFamily="18" charset="0"/>
              </a:rPr>
              <a:t>METAS</a:t>
            </a:r>
            <a:r>
              <a:rPr lang="es-BO" b="1">
                <a:solidFill>
                  <a:srgbClr val="FF0000"/>
                </a:solidFill>
                <a:effectLst/>
              </a:rPr>
              <a:t> </a:t>
            </a:r>
            <a:r>
              <a:rPr lang="es-BO" sz="2800">
                <a:effectLst/>
              </a:rPr>
              <a:t>Esto responde a la pregunta: </a:t>
            </a:r>
            <a:r>
              <a:rPr lang="es-BO" sz="2800" u="sng">
                <a:solidFill>
                  <a:srgbClr val="990000"/>
                </a:solidFill>
                <a:effectLst/>
                <a:latin typeface="Bernard MT Condensed" pitchFamily="18" charset="0"/>
              </a:rPr>
              <a:t>“¿Hay</a:t>
            </a:r>
            <a:r>
              <a:rPr lang="es-BO" sz="2800">
                <a:effectLst/>
              </a:rPr>
              <a:t> progreso en mi existencia?</a:t>
            </a:r>
          </a:p>
        </p:txBody>
      </p:sp>
      <p:pic>
        <p:nvPicPr>
          <p:cNvPr id="160771" name="Imagen 3" descr="banner-general_titulo_pri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38"/>
            <a:ext cx="914400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3" name="Rectángulo 5"/>
          <p:cNvSpPr>
            <a:spLocks noGrp="1" noChangeArrowheads="1"/>
          </p:cNvSpPr>
          <p:nvPr>
            <p:ph type="title"/>
          </p:nvPr>
        </p:nvSpPr>
        <p:spPr>
          <a:xfrm>
            <a:off x="3395664" y="866776"/>
            <a:ext cx="7272337" cy="1122363"/>
          </a:xfrm>
        </p:spPr>
        <p:txBody>
          <a:bodyPr/>
          <a:lstStyle/>
          <a:p>
            <a:r>
              <a:rPr lang="es-BO" sz="4400" b="0" i="1">
                <a:solidFill>
                  <a:schemeClr val="tx1"/>
                </a:solidFill>
                <a:latin typeface="Arial Narrow" pitchFamily="34" charset="0"/>
              </a:rPr>
              <a:t>para </a:t>
            </a:r>
            <a:r>
              <a:rPr lang="es-BO" sz="4400" b="0" u="sng"/>
              <a:t>MARCHAR FIRMES</a:t>
            </a:r>
            <a:r>
              <a:rPr lang="es-BO" sz="4400" b="0"/>
              <a:t> </a:t>
            </a:r>
            <a:r>
              <a:rPr lang="es-BO" sz="4400" b="0" i="1">
                <a:solidFill>
                  <a:schemeClr val="tx1"/>
                </a:solidFill>
                <a:latin typeface="Arial Narrow" pitchFamily="34" charset="0"/>
              </a:rPr>
              <a:t>a ejecutar la misión, necesitamos:</a:t>
            </a:r>
            <a:endParaRPr lang="es-ES" sz="4400" b="0" i="1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4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07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0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5" grpId="0" build="p" bldLvl="5"/>
      <p:bldP spid="160772" grpId="0" build="p" bldLvl="5"/>
      <p:bldP spid="1607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C. IDENTIFICA TU LLAMADO PARTICULAR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08761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r>
              <a:rPr lang="es-ES_tradnl" sz="2800" b="1" dirty="0">
                <a:latin typeface="Gill Sans MT"/>
                <a:cs typeface="Gill Sans MT"/>
              </a:rPr>
              <a:t>Ejercicio</a:t>
            </a:r>
            <a:r>
              <a:rPr lang="es-ES_tradnl" sz="2800" dirty="0">
                <a:latin typeface="Gill Sans MT"/>
                <a:cs typeface="Gill Sans MT"/>
              </a:rPr>
              <a:t> </a:t>
            </a:r>
            <a:r>
              <a:rPr lang="es-ES_tradnl" sz="2800" b="1" dirty="0">
                <a:latin typeface="Gill Sans MT"/>
                <a:cs typeface="Gill Sans MT"/>
              </a:rPr>
              <a:t>(Reflexión)</a:t>
            </a:r>
            <a:endParaRPr lang="es-ES_tradnl" sz="2800" dirty="0">
              <a:latin typeface="Gill Sans MT"/>
              <a:cs typeface="Gill Sans MT"/>
            </a:endParaRP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r>
              <a:rPr lang="es-ES_tradnl" sz="2800" dirty="0">
                <a:latin typeface="Gill Sans MT"/>
                <a:cs typeface="Gill Sans MT"/>
              </a:rPr>
              <a:t>Preguntas útiles para identificar tu llamado particular: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¿En qué eres bueno? 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tiendes a hacer? 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te apasiona? 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disfrutas hacer?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encuentras repugnante e intolerable? 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estarías dispuesto a sacrificar en tu vida para cambiar algo?  </a:t>
            </a: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C. IDENTIFICA TU LLAMADO PARTICULAR</a:t>
            </a:r>
            <a:r>
              <a:rPr lang="en-US" sz="2000" dirty="0">
                <a:solidFill>
                  <a:srgbClr val="008000"/>
                </a:solidFill>
                <a:latin typeface="Gill Sans MT"/>
                <a:cs typeface="Gill Sans MT"/>
              </a:rPr>
              <a:t>(2)</a:t>
            </a:r>
            <a:endParaRPr lang="en-US" sz="3200" dirty="0">
              <a:solidFill>
                <a:srgbClr val="008000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rgbClr val="008000"/>
                </a:solidFill>
                <a:latin typeface="Gill Sans MT"/>
                <a:cs typeface="Gill Sans MT"/>
              </a:rPr>
              <a:t>1</a:t>
            </a:r>
            <a:r>
              <a:rPr lang="es-ES_tradnl" sz="2800" b="1" dirty="0">
                <a:solidFill>
                  <a:srgbClr val="008000"/>
                </a:solidFill>
                <a:latin typeface="Gill Sans MT"/>
                <a:cs typeface="Gill Sans MT"/>
              </a:rPr>
              <a:t>.</a:t>
            </a:r>
            <a:r>
              <a:rPr lang="es-ES_tradnl" sz="2800" b="1" dirty="0">
                <a:latin typeface="Gill Sans MT"/>
                <a:cs typeface="Gill Sans MT"/>
              </a:rPr>
              <a:t> Identifica tus dones, habilidades, pasiones, y trasfondo </a:t>
            </a:r>
            <a:endParaRPr lang="es-ES_tradnl" sz="2800" dirty="0">
              <a:latin typeface="Gill Sans MT"/>
              <a:cs typeface="Gill Sans MT"/>
            </a:endParaRPr>
          </a:p>
          <a:p>
            <a:pPr>
              <a:lnSpc>
                <a:spcPct val="110000"/>
              </a:lnSpc>
              <a:buClr>
                <a:schemeClr val="accent3"/>
              </a:buClr>
            </a:pPr>
            <a:r>
              <a:rPr lang="es-ES_tradnl" sz="2800" dirty="0">
                <a:latin typeface="Gill Sans MT"/>
                <a:cs typeface="Gill Sans MT"/>
              </a:rPr>
              <a:t> [Introducción a la evaluación de dones y fortalezas; identificar experiencias de liderazgo y fortalezas (</a:t>
            </a:r>
            <a:r>
              <a:rPr lang="es-ES_tradnl" sz="2800" dirty="0" err="1">
                <a:latin typeface="Gill Sans MT"/>
                <a:cs typeface="Gill Sans MT"/>
              </a:rPr>
              <a:t>DISC,Mapa</a:t>
            </a:r>
            <a:r>
              <a:rPr lang="es-ES_tradnl" sz="2800" dirty="0">
                <a:latin typeface="Gill Sans MT"/>
                <a:cs typeface="Gill Sans MT"/>
              </a:rPr>
              <a:t> de vida, Habilidades Motivantes, etc.)</a:t>
            </a:r>
          </a:p>
          <a:p>
            <a:pPr>
              <a:lnSpc>
                <a:spcPct val="110000"/>
              </a:lnSpc>
              <a:buClr>
                <a:schemeClr val="accent3"/>
              </a:buClr>
            </a:pPr>
            <a:r>
              <a:rPr lang="es-ES_tradnl" sz="2800" dirty="0">
                <a:latin typeface="Gill Sans MT"/>
                <a:cs typeface="Gill Sans MT"/>
              </a:rPr>
              <a:t>El identificar tus valores personales de vida es un primer paso esencial para conocer la misión y el llamado de vida (ejemplo: integridad, excelencia, justicia, etc.).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1" y="-79023"/>
            <a:ext cx="923431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UY" altLang="es-CO" sz="4800" b="1" u="sng" dirty="0" smtClean="0">
                <a:solidFill>
                  <a:srgbClr val="FF0000"/>
                </a:solidFill>
                <a:latin typeface="Lucida Sans" panose="020B0602030504020204" pitchFamily="34" charset="0"/>
              </a:rPr>
              <a:t>Dándole forma a nuestro Llamado</a:t>
            </a:r>
            <a:endParaRPr lang="es-UY" altLang="es-CO" sz="4800" b="1" u="sng" dirty="0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20890" y="1537582"/>
            <a:ext cx="954087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q"/>
            </a:pPr>
            <a:r>
              <a:rPr lang="es-UY" altLang="es-CO" sz="3400" b="1" dirty="0" smtClean="0">
                <a:solidFill>
                  <a:srgbClr val="003366"/>
                </a:solidFill>
                <a:latin typeface="Lucida Sans" panose="020B0602030504020204" pitchFamily="34" charset="0"/>
              </a:rPr>
              <a:t>Estudio y </a:t>
            </a:r>
            <a:r>
              <a:rPr lang="es-UY" altLang="es-CO" sz="3400" b="1" dirty="0" smtClean="0">
                <a:solidFill>
                  <a:srgbClr val="003366"/>
                </a:solidFill>
                <a:latin typeface="Lucida Sans" panose="020B0602030504020204" pitchFamily="34" charset="0"/>
              </a:rPr>
              <a:t>Preparación</a:t>
            </a:r>
          </a:p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q"/>
            </a:pPr>
            <a:r>
              <a:rPr lang="es-UY" altLang="es-CO" sz="3400" b="1" dirty="0" smtClean="0">
                <a:solidFill>
                  <a:srgbClr val="003366"/>
                </a:solidFill>
                <a:latin typeface="Lucida Sans" panose="020B0602030504020204" pitchFamily="34" charset="0"/>
              </a:rPr>
              <a:t>Componente Genético</a:t>
            </a:r>
            <a:endParaRPr lang="es-UY" altLang="es-CO" sz="3400" b="1" dirty="0" smtClean="0">
              <a:solidFill>
                <a:srgbClr val="003366"/>
              </a:solidFill>
              <a:latin typeface="Lucida Sans" panose="020B0602030504020204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q"/>
            </a:pPr>
            <a:r>
              <a:rPr lang="es-UY" altLang="es-CO" sz="3400" b="1" dirty="0" smtClean="0">
                <a:solidFill>
                  <a:srgbClr val="003366"/>
                </a:solidFill>
                <a:latin typeface="Lucida Sans" panose="020B0602030504020204" pitchFamily="34" charset="0"/>
              </a:rPr>
              <a:t>Habilidades Adquiridas y Experiencias</a:t>
            </a:r>
          </a:p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q"/>
            </a:pPr>
            <a:r>
              <a:rPr lang="es-UY" altLang="es-CO" sz="3400" b="1" dirty="0" smtClean="0">
                <a:solidFill>
                  <a:srgbClr val="003366"/>
                </a:solidFill>
                <a:latin typeface="Lucida Sans" panose="020B0602030504020204" pitchFamily="34" charset="0"/>
              </a:rPr>
              <a:t>Llamado y Contextos</a:t>
            </a:r>
          </a:p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q"/>
            </a:pPr>
            <a:r>
              <a:rPr lang="es-UY" altLang="es-CO" sz="3400" b="1" dirty="0" smtClean="0">
                <a:solidFill>
                  <a:srgbClr val="003366"/>
                </a:solidFill>
                <a:latin typeface="Lucida Sans" panose="020B0602030504020204" pitchFamily="34" charset="0"/>
              </a:rPr>
              <a:t>Pasiones</a:t>
            </a:r>
            <a:endParaRPr lang="es-UY" altLang="es-CO" sz="3400" b="1" dirty="0">
              <a:solidFill>
                <a:srgbClr val="003366"/>
              </a:solidFill>
              <a:latin typeface="Lucida Sans" panose="020B0602030504020204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q"/>
            </a:pPr>
            <a:r>
              <a:rPr lang="es-UY" altLang="es-CO" sz="3400" b="1" dirty="0" smtClean="0">
                <a:solidFill>
                  <a:srgbClr val="003366"/>
                </a:solidFill>
                <a:latin typeface="Lucida Sans" panose="020B0602030504020204" pitchFamily="34" charset="0"/>
              </a:rPr>
              <a:t>Dones y Talentos </a:t>
            </a:r>
            <a:endParaRPr lang="es-UY" altLang="es-CO" sz="3400" b="1" dirty="0">
              <a:solidFill>
                <a:srgbClr val="003366"/>
              </a:solidFill>
              <a:latin typeface="Lucida Sans" panose="020B0602030504020204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q"/>
            </a:pPr>
            <a:r>
              <a:rPr lang="es-UY" altLang="es-CO" sz="3400" b="1" dirty="0" smtClean="0">
                <a:solidFill>
                  <a:srgbClr val="003366"/>
                </a:solidFill>
                <a:latin typeface="Lucida Sans" panose="020B0602030504020204" pitchFamily="34" charset="0"/>
              </a:rPr>
              <a:t>Temperamentos y Estilos de Liderazgo</a:t>
            </a:r>
            <a:endParaRPr lang="es-UY" altLang="es-CO" sz="3400" b="1" dirty="0">
              <a:solidFill>
                <a:srgbClr val="003366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3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35" y="0"/>
            <a:ext cx="11000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2" y="290945"/>
            <a:ext cx="10529454" cy="606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52" y="0"/>
            <a:ext cx="10246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1" y="166687"/>
            <a:ext cx="10335491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6670" y="-702129"/>
            <a:ext cx="13522816" cy="80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" y="235527"/>
            <a:ext cx="11568546" cy="64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II. HISTORIA DE APERTURA: </a:t>
            </a:r>
            <a:b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</a:br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Nelson Mandela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380" y="1600200"/>
            <a:ext cx="8528420" cy="52546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600" dirty="0">
                <a:latin typeface="Gill Sans MT"/>
                <a:cs typeface="Gill Sans MT"/>
              </a:rPr>
              <a:t>Nació el 18 de Julio de 1918, en </a:t>
            </a:r>
            <a:r>
              <a:rPr lang="es-ES_tradnl" sz="2600" dirty="0" err="1">
                <a:latin typeface="Gill Sans MT"/>
                <a:cs typeface="Gill Sans MT"/>
              </a:rPr>
              <a:t>Mveso</a:t>
            </a:r>
            <a:r>
              <a:rPr lang="es-ES_tradnl" sz="2600" dirty="0">
                <a:latin typeface="Gill Sans MT"/>
                <a:cs typeface="Gill Sans MT"/>
              </a:rPr>
              <a:t>, </a:t>
            </a:r>
            <a:r>
              <a:rPr lang="es-ES_tradnl" sz="2600" dirty="0" err="1">
                <a:latin typeface="Gill Sans MT"/>
                <a:cs typeface="Gill Sans MT"/>
              </a:rPr>
              <a:t>Transkei</a:t>
            </a:r>
            <a:r>
              <a:rPr lang="es-ES_tradnl" sz="2600" dirty="0">
                <a:latin typeface="Gill Sans MT"/>
                <a:cs typeface="Gill Sans MT"/>
              </a:rPr>
              <a:t>, </a:t>
            </a:r>
            <a:r>
              <a:rPr lang="es-ES_tradnl" sz="2600" dirty="0" err="1">
                <a:latin typeface="Gill Sans MT"/>
                <a:cs typeface="Gill Sans MT"/>
              </a:rPr>
              <a:t>Sudafrica</a:t>
            </a:r>
            <a:r>
              <a:rPr lang="es-ES_tradnl" sz="2600" dirty="0">
                <a:latin typeface="Gill Sans MT"/>
                <a:cs typeface="Gill Sans MT"/>
              </a:rPr>
              <a:t>.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600" dirty="0">
                <a:latin typeface="Gill Sans MT"/>
                <a:cs typeface="Gill Sans MT"/>
              </a:rPr>
              <a:t>Se involucró activamente en el movimiento anti-apartheid en sus veintes y se unió al Congreso Nacional Africano (ANC) en 1942.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600" dirty="0">
                <a:latin typeface="Gill Sans MT"/>
                <a:cs typeface="Gill Sans MT"/>
              </a:rPr>
              <a:t>Por 20 años, </a:t>
            </a:r>
            <a:r>
              <a:rPr lang="es-ES_tradnl" sz="2600" dirty="0" smtClean="0">
                <a:latin typeface="Gill Sans MT"/>
                <a:cs typeface="Gill Sans MT"/>
              </a:rPr>
              <a:t>dirigió </a:t>
            </a:r>
            <a:r>
              <a:rPr lang="es-ES_tradnl" sz="2600" dirty="0">
                <a:latin typeface="Gill Sans MT"/>
                <a:cs typeface="Gill Sans MT"/>
              </a:rPr>
              <a:t>una campaña de resistencia contra el gobierno sudafricano y sus políticas racistas.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600" dirty="0">
                <a:latin typeface="Gill Sans MT"/>
                <a:cs typeface="Gill Sans MT"/>
              </a:rPr>
              <a:t>Mandela estuvo 27 años en prisión.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600" dirty="0">
                <a:latin typeface="Gill Sans MT"/>
                <a:cs typeface="Gill Sans MT"/>
              </a:rPr>
              <a:t>Fue liberado en 1990 después de una campaña internacional para su liberación, en medio de una escalada civil de violencia.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934" y="0"/>
            <a:ext cx="7280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63" y="96982"/>
            <a:ext cx="8908473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D. LIDERAZGO ES UN LLAMADO</a:t>
            </a:r>
            <a:endParaRPr lang="en-US" sz="3200" dirty="0">
              <a:solidFill>
                <a:srgbClr val="008000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_tradnl" sz="2800" dirty="0">
                <a:latin typeface="Gill Sans MT"/>
                <a:cs typeface="Gill Sans MT"/>
              </a:rPr>
              <a:t>Ejemplo de líderes con valores personales de vida:</a:t>
            </a:r>
            <a:endParaRPr lang="es-ES_tradnl" sz="2800" i="1" dirty="0">
              <a:solidFill>
                <a:schemeClr val="accent3"/>
              </a:solidFill>
              <a:latin typeface="Gill Sans MT"/>
              <a:cs typeface="Gill Sans M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s-ES_tradnl" sz="2800" i="1" dirty="0">
                <a:solidFill>
                  <a:schemeClr val="accent3"/>
                </a:solidFill>
                <a:latin typeface="Gill Sans MT"/>
                <a:cs typeface="Gill Sans MT"/>
              </a:rPr>
              <a:t>a. Madre Teresa</a:t>
            </a:r>
            <a:endParaRPr lang="es-ES_tradnl" sz="2800" dirty="0">
              <a:solidFill>
                <a:schemeClr val="accent3"/>
              </a:solidFill>
              <a:latin typeface="Gill Sans MT"/>
              <a:cs typeface="Gill Sans MT"/>
            </a:endParaRPr>
          </a:p>
          <a:p>
            <a:pPr lvl="1"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Cada vida humana es importante. </a:t>
            </a:r>
          </a:p>
          <a:p>
            <a:pPr lvl="1"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Cada vida humana debe tener un hogar.</a:t>
            </a:r>
          </a:p>
          <a:p>
            <a:pPr lvl="1"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Cada vida humana debe pertenecer.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_tradnl" sz="2800" i="1" dirty="0">
                <a:solidFill>
                  <a:srgbClr val="E68422"/>
                </a:solidFill>
                <a:latin typeface="Gill Sans MT"/>
                <a:cs typeface="Gill Sans MT"/>
              </a:rPr>
              <a:t> </a:t>
            </a:r>
            <a:r>
              <a:rPr lang="es-ES_tradnl" sz="2800" dirty="0">
                <a:solidFill>
                  <a:srgbClr val="E68422"/>
                </a:solidFill>
                <a:latin typeface="Gill Sans MT"/>
                <a:cs typeface="Gill Sans MT"/>
              </a:rPr>
              <a:t>b. </a:t>
            </a:r>
            <a:r>
              <a:rPr lang="es-ES_tradnl" sz="2800" i="1" dirty="0">
                <a:solidFill>
                  <a:srgbClr val="E68422"/>
                </a:solidFill>
                <a:latin typeface="Gill Sans MT"/>
                <a:cs typeface="Gill Sans MT"/>
              </a:rPr>
              <a:t>Martin Luther King, Jr.</a:t>
            </a:r>
            <a:endParaRPr lang="es-ES_tradnl" sz="2800" dirty="0">
              <a:solidFill>
                <a:srgbClr val="E68422"/>
              </a:solidFill>
              <a:latin typeface="Gill Sans MT"/>
              <a:cs typeface="Gill Sans MT"/>
            </a:endParaRPr>
          </a:p>
          <a:p>
            <a:pPr lvl="1"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Todos los hombres son iguales.</a:t>
            </a:r>
          </a:p>
          <a:p>
            <a:pPr lvl="1"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Mismos derechos para todos.</a:t>
            </a:r>
          </a:p>
          <a:p>
            <a:pPr lvl="1"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No violencia. </a:t>
            </a:r>
            <a:endParaRPr lang="es-ES_tradnl" dirty="0" smtClean="0">
              <a:latin typeface="Gill Sans MT"/>
              <a:cs typeface="Gill Sans MT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D. LIDERAZGO ES UN LLAMADO </a:t>
            </a:r>
            <a:r>
              <a:rPr lang="en-US" sz="2000" dirty="0">
                <a:solidFill>
                  <a:srgbClr val="008000"/>
                </a:solidFill>
                <a:latin typeface="Gill Sans MT"/>
                <a:cs typeface="Gill Sans MT"/>
              </a:rPr>
              <a:t>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384" y="1600201"/>
            <a:ext cx="8712925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i="1" dirty="0">
                <a:solidFill>
                  <a:srgbClr val="E68422"/>
                </a:solidFill>
                <a:latin typeface="Gill Sans MT"/>
                <a:cs typeface="Gill Sans MT"/>
              </a:rPr>
              <a:t>c. Nelson Mandela</a:t>
            </a:r>
            <a:endParaRPr lang="en-US" sz="2800" dirty="0">
              <a:solidFill>
                <a:srgbClr val="E68422"/>
              </a:solidFill>
              <a:latin typeface="Gill Sans MT"/>
              <a:cs typeface="Gill Sans MT"/>
            </a:endParaRPr>
          </a:p>
          <a:p>
            <a:pPr lvl="1"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Igualdad para todos.</a:t>
            </a:r>
          </a:p>
          <a:p>
            <a:pPr lvl="1"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Libertad para todos.</a:t>
            </a:r>
          </a:p>
          <a:p>
            <a:pPr lvl="1"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Justicia para todos.</a:t>
            </a:r>
          </a:p>
          <a:p>
            <a:pPr lvl="1"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Diversidad e interdependencia.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_tradnl" sz="2800" dirty="0">
                <a:solidFill>
                  <a:srgbClr val="E68422"/>
                </a:solidFill>
                <a:latin typeface="Gill Sans MT"/>
                <a:cs typeface="Gill Sans MT"/>
              </a:rPr>
              <a:t> d. </a:t>
            </a:r>
            <a:r>
              <a:rPr lang="es-ES_tradnl" sz="2800" i="1" dirty="0">
                <a:solidFill>
                  <a:srgbClr val="E68422"/>
                </a:solidFill>
                <a:latin typeface="Gill Sans MT"/>
                <a:cs typeface="Gill Sans MT"/>
              </a:rPr>
              <a:t>Mahatma Gandhi</a:t>
            </a:r>
            <a:endParaRPr lang="es-ES_tradnl" sz="2800" dirty="0">
              <a:solidFill>
                <a:srgbClr val="E68422"/>
              </a:solidFill>
              <a:latin typeface="Gill Sans MT"/>
              <a:cs typeface="Gill Sans MT"/>
            </a:endParaRPr>
          </a:p>
          <a:p>
            <a:pPr lvl="1"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Igualdad para todos los humanos.</a:t>
            </a:r>
          </a:p>
          <a:p>
            <a:pPr lvl="1"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Ninguna persona debe dominar a otra.</a:t>
            </a:r>
          </a:p>
          <a:p>
            <a:pPr lvl="1"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No violencia.</a:t>
            </a: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endParaRPr lang="en-US" sz="2400" dirty="0">
              <a:latin typeface="Gill Sans MT"/>
              <a:cs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20462" y="1967726"/>
            <a:ext cx="9942490" cy="350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</a:pPr>
            <a:r>
              <a:rPr lang="es-ES_tradnl" sz="3200" dirty="0">
                <a:solidFill>
                  <a:srgbClr val="003366"/>
                </a:solidFill>
                <a:latin typeface="Lucida Sans" pitchFamily="34" charset="0"/>
              </a:rPr>
              <a:t>Los valores claros nos motivan</a:t>
            </a:r>
          </a:p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</a:pPr>
            <a:r>
              <a:rPr lang="es-ES_tradnl" sz="3200" dirty="0">
                <a:solidFill>
                  <a:srgbClr val="003366"/>
                </a:solidFill>
                <a:latin typeface="Lucida Sans" pitchFamily="34" charset="0"/>
              </a:rPr>
              <a:t>Los valores claros nos ayudan a tomar decisiones</a:t>
            </a:r>
          </a:p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</a:pPr>
            <a:r>
              <a:rPr lang="es-ES_tradnl" sz="3200" dirty="0">
                <a:solidFill>
                  <a:srgbClr val="003366"/>
                </a:solidFill>
                <a:latin typeface="Lucida Sans" pitchFamily="34" charset="0"/>
              </a:rPr>
              <a:t>Los valores claros son el fundamento para nuestro crecimiento</a:t>
            </a:r>
          </a:p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</a:pPr>
            <a:r>
              <a:rPr lang="es-ES_tradnl" sz="3200" dirty="0">
                <a:solidFill>
                  <a:srgbClr val="003366"/>
                </a:solidFill>
                <a:latin typeface="Lucida Sans" pitchFamily="34" charset="0"/>
              </a:rPr>
              <a:t>Los valores claros nos dan un sentido de dirección</a:t>
            </a:r>
            <a:endParaRPr lang="es-CO" sz="3200" dirty="0">
              <a:solidFill>
                <a:prstClr val="black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26277" y="261759"/>
            <a:ext cx="10972800" cy="1143000"/>
          </a:xfrm>
        </p:spPr>
        <p:txBody>
          <a:bodyPr>
            <a:normAutofit/>
          </a:bodyPr>
          <a:lstStyle/>
          <a:p>
            <a:r>
              <a:rPr lang="es-CO" sz="5400" b="1" dirty="0" smtClean="0">
                <a:solidFill>
                  <a:srgbClr val="C00000"/>
                </a:solidFill>
              </a:rPr>
              <a:t>Beneficios de los Valores</a:t>
            </a:r>
            <a:endParaRPr lang="es-CO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57" y="0"/>
            <a:ext cx="11816443" cy="69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91673" y="1843758"/>
            <a:ext cx="10187189" cy="360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</a:pPr>
            <a:r>
              <a:rPr lang="es-CO" sz="3200" dirty="0">
                <a:solidFill>
                  <a:srgbClr val="002060"/>
                </a:solidFill>
                <a:latin typeface="Georgia" panose="02040502050405020303" pitchFamily="18" charset="0"/>
              </a:rPr>
              <a:t>¿Cuáles son sus tres valores principales?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</a:pPr>
            <a:endParaRPr lang="es-CO" sz="32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</a:pPr>
            <a:r>
              <a:rPr lang="es-CO" sz="3200" dirty="0">
                <a:solidFill>
                  <a:srgbClr val="002060"/>
                </a:solidFill>
                <a:latin typeface="Georgia" panose="02040502050405020303" pitchFamily="18" charset="0"/>
              </a:rPr>
              <a:t>¿Qué valores de estos percibes en alguno de </a:t>
            </a:r>
            <a:r>
              <a:rPr lang="es-CO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las personas que trabajan contigo?</a:t>
            </a:r>
            <a:endParaRPr lang="es-CO" sz="32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</a:pPr>
            <a:endParaRPr lang="es-CO" sz="32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</a:pPr>
            <a:r>
              <a:rPr lang="es-CO" sz="3200" dirty="0">
                <a:solidFill>
                  <a:srgbClr val="002060"/>
                </a:solidFill>
                <a:latin typeface="Georgia" panose="02040502050405020303" pitchFamily="18" charset="0"/>
              </a:rPr>
              <a:t>¿Cómo puede apelar a estos valores para elevar </a:t>
            </a:r>
            <a:r>
              <a:rPr lang="es-CO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tu </a:t>
            </a:r>
            <a:r>
              <a:rPr lang="es-CO" sz="3200" dirty="0">
                <a:solidFill>
                  <a:srgbClr val="002060"/>
                </a:solidFill>
                <a:latin typeface="Georgia" panose="02040502050405020303" pitchFamily="18" charset="0"/>
              </a:rPr>
              <a:t>nivel de </a:t>
            </a:r>
            <a:r>
              <a:rPr lang="es-CO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motivación y el de ellos?</a:t>
            </a:r>
            <a:endParaRPr lang="es-CO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6062" y="287517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CO" sz="5400" b="1" dirty="0" smtClean="0">
                <a:solidFill>
                  <a:srgbClr val="C00000"/>
                </a:solidFill>
              </a:rPr>
              <a:t>Valores</a:t>
            </a:r>
            <a:endParaRPr lang="es-CO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1345406" y="260210"/>
            <a:ext cx="9501188" cy="758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sz="4800" b="1" dirty="0">
                <a:solidFill>
                  <a:srgbClr val="C00000"/>
                </a:solidFill>
                <a:latin typeface="Lucida Sans" pitchFamily="34" charset="0"/>
              </a:rPr>
              <a:t>DECLARACION DE </a:t>
            </a:r>
            <a:r>
              <a:rPr lang="es-ES_tradnl" sz="4800" b="1" dirty="0" smtClean="0">
                <a:solidFill>
                  <a:srgbClr val="C00000"/>
                </a:solidFill>
                <a:latin typeface="Lucida Sans" pitchFamily="34" charset="0"/>
              </a:rPr>
              <a:t>MISION EN BASE A VALORES</a:t>
            </a:r>
            <a:endParaRPr lang="es-ES_tradnl" sz="4800" b="1" dirty="0">
              <a:solidFill>
                <a:srgbClr val="C00000"/>
              </a:solidFill>
              <a:latin typeface="Lucida Sans" pitchFamily="34" charset="0"/>
            </a:endParaRPr>
          </a:p>
        </p:txBody>
      </p:sp>
      <p:sp>
        <p:nvSpPr>
          <p:cNvPr id="66563" name="7 Marcador de contenido"/>
          <p:cNvSpPr>
            <a:spLocks noGrp="1"/>
          </p:cNvSpPr>
          <p:nvPr>
            <p:ph sz="quarter" idx="4294967295"/>
          </p:nvPr>
        </p:nvSpPr>
        <p:spPr bwMode="auto">
          <a:xfrm>
            <a:off x="1524000" y="1700808"/>
            <a:ext cx="9144000" cy="457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/>
            <a:r>
              <a:rPr lang="es-ES_tradnl" sz="2600" dirty="0">
                <a:solidFill>
                  <a:srgbClr val="002060"/>
                </a:solidFill>
              </a:rPr>
              <a:t>Enumera dos o tres de tus valores destacados como por ejemplo </a:t>
            </a:r>
            <a:r>
              <a:rPr lang="es-ES_tradnl" sz="2600" i="1" dirty="0">
                <a:solidFill>
                  <a:srgbClr val="C00000"/>
                </a:solidFill>
              </a:rPr>
              <a:t>fe, coraje </a:t>
            </a:r>
            <a:r>
              <a:rPr lang="es-ES_tradnl" sz="2600" dirty="0">
                <a:solidFill>
                  <a:srgbClr val="002060"/>
                </a:solidFill>
              </a:rPr>
              <a:t>y</a:t>
            </a:r>
            <a:r>
              <a:rPr lang="es-ES_tradnl" sz="2600" i="1" dirty="0">
                <a:solidFill>
                  <a:srgbClr val="C00000"/>
                </a:solidFill>
              </a:rPr>
              <a:t> entusiasmo</a:t>
            </a:r>
          </a:p>
          <a:p>
            <a:pPr eaLnBrk="1" hangingPunct="1"/>
            <a:r>
              <a:rPr lang="es-ES_tradnl" sz="2600" dirty="0">
                <a:solidFill>
                  <a:srgbClr val="002060"/>
                </a:solidFill>
              </a:rPr>
              <a:t>Enumera una o dos formas en las cuales te gusta expresar esas cualidades cuando interactúas con los demás como </a:t>
            </a:r>
            <a:r>
              <a:rPr lang="es-ES_tradnl" sz="2600" i="1" dirty="0">
                <a:solidFill>
                  <a:srgbClr val="C00000"/>
                </a:solidFill>
              </a:rPr>
              <a:t>inspirar</a:t>
            </a:r>
            <a:r>
              <a:rPr lang="es-ES_tradnl" sz="2600" dirty="0">
                <a:solidFill>
                  <a:srgbClr val="002060"/>
                </a:solidFill>
              </a:rPr>
              <a:t> o </a:t>
            </a:r>
            <a:r>
              <a:rPr lang="es-ES_tradnl" sz="2600" i="1" dirty="0">
                <a:solidFill>
                  <a:srgbClr val="C00000"/>
                </a:solidFill>
              </a:rPr>
              <a:t>desafiar</a:t>
            </a:r>
          </a:p>
          <a:p>
            <a:pPr eaLnBrk="1" hangingPunct="1"/>
            <a:r>
              <a:rPr lang="es-ES_tradnl" sz="2600" dirty="0">
                <a:solidFill>
                  <a:srgbClr val="002060"/>
                </a:solidFill>
              </a:rPr>
              <a:t>Imagina que el mundo es perfecto, que aspecto tiene?  Ejemplo: </a:t>
            </a:r>
            <a:r>
              <a:rPr lang="es-ES_tradnl" sz="2600" i="1" dirty="0">
                <a:solidFill>
                  <a:srgbClr val="C00000"/>
                </a:solidFill>
              </a:rPr>
              <a:t>cada persona operando a su máximo potencial</a:t>
            </a:r>
            <a:r>
              <a:rPr lang="es-ES_tradnl" sz="2600" dirty="0">
                <a:solidFill>
                  <a:srgbClr val="C00000"/>
                </a:solidFill>
              </a:rPr>
              <a:t>.</a:t>
            </a:r>
          </a:p>
          <a:p>
            <a:pPr eaLnBrk="1" hangingPunct="1"/>
            <a:r>
              <a:rPr lang="es-ES_tradnl" sz="2600" dirty="0">
                <a:solidFill>
                  <a:srgbClr val="002060"/>
                </a:solidFill>
              </a:rPr>
              <a:t>Combina los tres primeros puntos y crea una declaración de misión</a:t>
            </a:r>
          </a:p>
          <a:p>
            <a:pPr eaLnBrk="1" hangingPunct="1"/>
            <a:r>
              <a:rPr lang="es-ES_tradnl" sz="2600" dirty="0">
                <a:solidFill>
                  <a:srgbClr val="002060"/>
                </a:solidFill>
              </a:rPr>
              <a:t>Ejemplo: </a:t>
            </a:r>
            <a:r>
              <a:rPr lang="es-ES_tradnl" sz="2600" i="1" dirty="0">
                <a:solidFill>
                  <a:srgbClr val="C00000"/>
                </a:solidFill>
              </a:rPr>
              <a:t>Mi declaración de misión es utilizar mi fe, coraje y </a:t>
            </a:r>
            <a:r>
              <a:rPr lang="es-ES_tradnl" sz="2600" i="1" dirty="0" smtClean="0">
                <a:solidFill>
                  <a:srgbClr val="C00000"/>
                </a:solidFill>
              </a:rPr>
              <a:t>entusiasmo </a:t>
            </a:r>
            <a:r>
              <a:rPr lang="es-ES_tradnl" sz="2600" i="1" dirty="0">
                <a:solidFill>
                  <a:srgbClr val="C00000"/>
                </a:solidFill>
              </a:rPr>
              <a:t>a fin de inspirar a los demás para que puedan desarrollar al máximo su potencial</a:t>
            </a:r>
          </a:p>
          <a:p>
            <a:pPr eaLnBrk="1" hangingPunct="1"/>
            <a:endParaRPr lang="es-ES_tradnl" dirty="0" smtClean="0"/>
          </a:p>
          <a:p>
            <a:pPr eaLnBrk="1" hangingPunct="1">
              <a:buFont typeface="Wingdings 2" pitchFamily="18" charset="2"/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2497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D. LIDERAZGO ES UN LLAMADO </a:t>
            </a:r>
            <a:r>
              <a:rPr lang="en-US" sz="2000" dirty="0">
                <a:solidFill>
                  <a:srgbClr val="008000"/>
                </a:solidFill>
                <a:latin typeface="Gill Sans MT"/>
                <a:cs typeface="Gill Sans MT"/>
              </a:rPr>
              <a:t>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r>
              <a:rPr lang="es-ES_tradnl" sz="2800" b="1" dirty="0">
                <a:latin typeface="Gill Sans MT"/>
                <a:cs typeface="Gill Sans MT"/>
              </a:rPr>
              <a:t>Ejercicio</a:t>
            </a:r>
            <a:r>
              <a:rPr lang="es-ES_tradnl" sz="2800" dirty="0">
                <a:latin typeface="Gill Sans MT"/>
                <a:cs typeface="Gill Sans MT"/>
              </a:rPr>
              <a:t> </a:t>
            </a:r>
            <a:r>
              <a:rPr lang="es-ES_tradnl" sz="2800" b="1" dirty="0">
                <a:latin typeface="Gill Sans MT"/>
                <a:cs typeface="Gill Sans MT"/>
              </a:rPr>
              <a:t>(Reflexión)</a:t>
            </a:r>
            <a:endParaRPr lang="es-ES_tradnl" sz="2800" dirty="0">
              <a:latin typeface="Gill Sans MT"/>
              <a:cs typeface="Gill Sans MT"/>
            </a:endParaRPr>
          </a:p>
          <a:p>
            <a:pPr marL="514350" indent="-514350"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líder en el siglo 20 o 21 es el que más ha influenciado tu vida?</a:t>
            </a:r>
          </a:p>
          <a:p>
            <a:pPr marL="514350" indent="-514350">
              <a:buClr>
                <a:srgbClr val="008000"/>
              </a:buClr>
              <a:buFont typeface="+mj-lt"/>
              <a:buAutoNum type="arabicPeriod"/>
            </a:pPr>
            <a:endParaRPr lang="es-ES_tradnl" sz="2800" dirty="0">
              <a:latin typeface="Gill Sans MT"/>
              <a:cs typeface="Gill Sans MT"/>
            </a:endParaRPr>
          </a:p>
          <a:p>
            <a:pPr marL="514350" indent="-514350"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¿Cuáles consideras que son los valores personales de vida de este líder?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II. HISTORIA DE APERTURA: </a:t>
            </a:r>
            <a:b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</a:br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Nelson Mandela </a:t>
            </a:r>
            <a:r>
              <a:rPr lang="en-US" sz="2000" dirty="0">
                <a:solidFill>
                  <a:srgbClr val="008000"/>
                </a:solidFill>
                <a:latin typeface="Gill Sans MT"/>
                <a:cs typeface="Gill Sans MT"/>
              </a:rPr>
              <a:t>(2)</a:t>
            </a:r>
            <a:endParaRPr lang="en-US" sz="3200" dirty="0">
              <a:solidFill>
                <a:srgbClr val="008000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379" y="1323160"/>
            <a:ext cx="8789678" cy="52546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600" dirty="0">
                <a:latin typeface="Gill Sans MT"/>
                <a:cs typeface="Gill Sans MT"/>
              </a:rPr>
              <a:t>Mandela se unió en negociaciones con el Presidente Nacionalista F. W. de </a:t>
            </a:r>
            <a:r>
              <a:rPr lang="es-ES_tradnl" sz="2600" dirty="0" err="1">
                <a:latin typeface="Gill Sans MT"/>
                <a:cs typeface="Gill Sans MT"/>
              </a:rPr>
              <a:t>Klerk</a:t>
            </a:r>
            <a:r>
              <a:rPr lang="es-ES_tradnl" sz="2600" dirty="0">
                <a:latin typeface="Gill Sans MT"/>
                <a:cs typeface="Gill Sans MT"/>
              </a:rPr>
              <a:t> para abolir el apartheid y ambos fueron recompensados con el Premio Nobel de Paz por sus esfuerzos en desmantelar el sistema de apartheid del país.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600" dirty="0">
                <a:latin typeface="Gill Sans MT"/>
                <a:cs typeface="Gill Sans MT"/>
              </a:rPr>
              <a:t>En1994, Mandela estableció elecciones </a:t>
            </a:r>
            <a:r>
              <a:rPr lang="es-ES_tradnl" sz="2600" dirty="0" err="1" smtClean="0">
                <a:latin typeface="Gill Sans MT"/>
                <a:cs typeface="Gill Sans MT"/>
              </a:rPr>
              <a:t>multiraciales</a:t>
            </a:r>
            <a:r>
              <a:rPr lang="es-ES_tradnl" sz="2600" dirty="0" smtClean="0">
                <a:latin typeface="Gill Sans MT"/>
                <a:cs typeface="Gill Sans MT"/>
              </a:rPr>
              <a:t> </a:t>
            </a:r>
            <a:r>
              <a:rPr lang="es-ES_tradnl" sz="2600" dirty="0">
                <a:latin typeface="Gill Sans MT"/>
                <a:cs typeface="Gill Sans MT"/>
              </a:rPr>
              <a:t>y llevó al ANC a la victoria, y fue establecido como el primer presidente negro de Sudáfrica.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600" dirty="0">
                <a:latin typeface="Gill Sans MT"/>
                <a:cs typeface="Gill Sans MT"/>
              </a:rPr>
              <a:t>Su gobierno se enfocó en desmantelar el legado del apartheid a través de combatir el racismo institucionalizado, la pobreza y la desigualdad, y promovió la reconciliación racial.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endParaRPr lang="en-GB" sz="27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3493" y="1690688"/>
            <a:ext cx="891218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10000"/>
              </a:lnSpc>
              <a:spcBef>
                <a:spcPct val="20000"/>
              </a:spcBef>
              <a:buClr>
                <a:srgbClr val="008000"/>
              </a:buClr>
              <a:buFont typeface="Arial"/>
              <a:buChar char="•"/>
            </a:pPr>
            <a:r>
              <a:rPr lang="es-ES_tradnl" sz="2800" dirty="0">
                <a:solidFill>
                  <a:srgbClr val="002060"/>
                </a:solidFill>
                <a:latin typeface="Gill Sans MT"/>
                <a:cs typeface="Gill Sans MT"/>
              </a:rPr>
              <a:t>La Preferencia de Acción del Liderazgo explora la forma en que somos naturalmente impulsados al liderazgo.</a:t>
            </a:r>
          </a:p>
          <a:p>
            <a:pPr marL="342900" indent="-342900" defTabSz="457200">
              <a:lnSpc>
                <a:spcPct val="110000"/>
              </a:lnSpc>
              <a:spcBef>
                <a:spcPct val="20000"/>
              </a:spcBef>
              <a:buClr>
                <a:srgbClr val="008000"/>
              </a:buClr>
              <a:buFont typeface="Arial"/>
              <a:buChar char="•"/>
            </a:pPr>
            <a:r>
              <a:rPr lang="es-ES_tradnl" sz="2800" dirty="0">
                <a:solidFill>
                  <a:srgbClr val="002060"/>
                </a:solidFill>
                <a:latin typeface="Gill Sans MT"/>
                <a:cs typeface="Gill Sans MT"/>
              </a:rPr>
              <a:t>Los líderes tienen preferencias de acción; es decir sus tendencias preferidas para la acción en diversas situaciones. Pueden ser Soñadores, Diseñadores, Desarrolladores, o Controladores. La mayoría de los líderes tendrán combinaciones de estas tendencias en diferentes grados. Estas tendencias a la acción también influyen, el aprendizaje, la comunicación, la motivación y estilos de ejecución.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05625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O" sz="5400" b="1" dirty="0" smtClean="0">
                <a:solidFill>
                  <a:srgbClr val="C00000"/>
                </a:solidFill>
              </a:rPr>
              <a:t>Preferencia de Acción de Liderazgo</a:t>
            </a:r>
            <a:endParaRPr lang="es-CO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76400" y="120426"/>
            <a:ext cx="10515600" cy="1325563"/>
          </a:xfrm>
        </p:spPr>
        <p:txBody>
          <a:bodyPr>
            <a:normAutofit/>
          </a:bodyPr>
          <a:lstStyle/>
          <a:p>
            <a:r>
              <a:rPr lang="es-CO" sz="5400" b="1" dirty="0" smtClean="0">
                <a:solidFill>
                  <a:srgbClr val="C00000"/>
                </a:solidFill>
              </a:rPr>
              <a:t>4 Acciones de los Líderes</a:t>
            </a:r>
            <a:endParaRPr lang="es-CO" sz="5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/>
          </p:nvPr>
        </p:nvGraphicFramePr>
        <p:xfrm>
          <a:off x="1197735" y="1712891"/>
          <a:ext cx="9478851" cy="4404576"/>
        </p:xfrm>
        <a:graphic>
          <a:graphicData uri="http://schemas.openxmlformats.org/drawingml/2006/table">
            <a:tbl>
              <a:tblPr firstRow="1" bandRow="1"/>
              <a:tblGrid>
                <a:gridCol w="1716072"/>
                <a:gridCol w="7762779"/>
              </a:tblGrid>
              <a:tr h="524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ACCIÓN </a:t>
                      </a:r>
                      <a:r>
                        <a:rPr lang="en-US" sz="2000" dirty="0" smtClean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n-US" sz="200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TIENDE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 A…</a:t>
                      </a:r>
                      <a:r>
                        <a:rPr lang="en-US" sz="2000" dirty="0" smtClean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n-US" sz="200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/>
                    </a:solidFill>
                  </a:tcPr>
                </a:tc>
              </a:tr>
              <a:tr h="524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b="1" kern="1200" noProof="0" smtClean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Deseo</a:t>
                      </a:r>
                      <a:r>
                        <a:rPr lang="es-ES_tradnl" sz="2000" noProof="0" smtClean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s-ES_tradnl" sz="2000" noProof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b="0" kern="1200" noProof="0" dirty="0" smtClean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Deseo para cambiar</a:t>
                      </a:r>
                      <a:endParaRPr lang="es-ES_tradnl" sz="2000" b="0" noProof="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</a:tr>
              <a:tr h="524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b="1" kern="1200" noProof="0" smtClean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Sueño</a:t>
                      </a:r>
                      <a:r>
                        <a:rPr lang="es-ES_tradnl" sz="2000" noProof="0" smtClean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s-ES_tradnl" sz="2000" noProof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Soñar el futuro</a:t>
                      </a:r>
                      <a:endParaRPr lang="es-ES_tradnl" sz="2000" noProof="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</a:tr>
              <a:tr h="943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b="1" kern="1200" noProof="0" smtClean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Diseño</a:t>
                      </a:r>
                      <a:r>
                        <a:rPr lang="es-ES_tradnl" sz="2000" noProof="0" smtClean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s-ES_tradnl" sz="2000" noProof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Diseñar/Proyectar la estrategia para moverse del status quo hacia el futuro deseado </a:t>
                      </a:r>
                      <a:endParaRPr lang="es-ES_tradnl" sz="2000" noProof="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</a:tr>
              <a:tr h="943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b="1" kern="1200" noProof="0" dirty="0" smtClean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Desarrollo</a:t>
                      </a:r>
                      <a:endParaRPr lang="es-ES_tradnl" sz="2000" noProof="0" dirty="0" smtClean="0">
                        <a:effectLst/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 Desarrollar líderes y recursos críticos para implementar la estrategia</a:t>
                      </a:r>
                      <a:endParaRPr lang="es-ES_tradnl" sz="2000" noProof="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20000"/>
                      </a:srgbClr>
                    </a:solidFill>
                  </a:tcPr>
                </a:tc>
              </a:tr>
              <a:tr h="943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es-ES_tradnl" sz="2000" b="1" kern="1200" noProof="0" smtClean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Conducir</a:t>
                      </a:r>
                      <a:r>
                        <a:rPr lang="es-ES_tradnl" sz="2000" noProof="0" smtClean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s-ES_tradnl" sz="2000" noProof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Gill Sans MT"/>
                          <a:ea typeface="+mn-ea"/>
                          <a:cs typeface="Gill Sans MT"/>
                        </a:rPr>
                        <a:t>Implementar estrategia; evaluar el progreso; y hacer las mejorías necesarias</a:t>
                      </a:r>
                      <a:r>
                        <a:rPr lang="es-ES_tradnl" sz="2000" noProof="0" dirty="0" smtClean="0">
                          <a:effectLst/>
                          <a:latin typeface="Gill Sans MT"/>
                          <a:cs typeface="Gill Sans MT"/>
                        </a:rPr>
                        <a:t> </a:t>
                      </a:r>
                      <a:endParaRPr lang="es-ES_tradnl" sz="2000" noProof="0" dirty="0">
                        <a:latin typeface="Gill Sans MT"/>
                        <a:cs typeface="Gill Sans M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76B4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71990" y="558013"/>
            <a:ext cx="7366716" cy="558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buClr>
                <a:srgbClr val="008000"/>
              </a:buClr>
            </a:pPr>
            <a:r>
              <a:rPr lang="es-ES_tradnl" sz="4000" b="1" dirty="0">
                <a:solidFill>
                  <a:srgbClr val="C00000"/>
                </a:solidFill>
                <a:latin typeface="Gill Sans MT"/>
                <a:cs typeface="Gill Sans MT"/>
              </a:rPr>
              <a:t>Soñador</a:t>
            </a:r>
            <a:r>
              <a:rPr lang="es-ES_tradnl" sz="2800" b="1" dirty="0">
                <a:solidFill>
                  <a:prstClr val="black"/>
                </a:solidFill>
                <a:latin typeface="Gill Sans MT"/>
                <a:cs typeface="Gill Sans MT"/>
              </a:rPr>
              <a:t> </a:t>
            </a:r>
            <a:endParaRPr lang="es-ES_tradnl" sz="28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Futurista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Ver nuevas posibilidades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Optimista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Pregunta: "¿Por qué no?"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Odia status quo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Le gusta el Cambio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Por lo general, inspirador y convincente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Tiene garantía/fe que lo que no es, puede ser</a:t>
            </a:r>
          </a:p>
          <a:p>
            <a:pPr lvl="1" defTabSz="457200">
              <a:spcBef>
                <a:spcPct val="20000"/>
              </a:spcBef>
              <a:buClr>
                <a:srgbClr val="E68422"/>
              </a:buClr>
            </a:pPr>
            <a:r>
              <a:rPr lang="es-ES_tradnl" sz="2400" b="1" dirty="0">
                <a:solidFill>
                  <a:srgbClr val="002060"/>
                </a:solidFill>
                <a:latin typeface="Gill Sans MT"/>
                <a:cs typeface="Gill Sans MT"/>
              </a:rPr>
              <a:t>Limitaciones</a:t>
            </a:r>
            <a:endParaRPr lang="es-ES_tradnl" sz="24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No realista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400" dirty="0">
                <a:solidFill>
                  <a:srgbClr val="002060"/>
                </a:solidFill>
                <a:latin typeface="Gill Sans MT"/>
                <a:cs typeface="Gill Sans MT"/>
              </a:rPr>
              <a:t>Poca apreciación de los detalles</a:t>
            </a:r>
          </a:p>
        </p:txBody>
      </p:sp>
    </p:spTree>
    <p:extLst>
      <p:ext uri="{BB962C8B-B14F-4D97-AF65-F5344CB8AC3E}">
        <p14:creationId xmlns:p14="http://schemas.microsoft.com/office/powerpoint/2010/main" val="662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65420" y="530385"/>
            <a:ext cx="7615706" cy="582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s-ES_tradnl" sz="4000" b="1" dirty="0">
                <a:solidFill>
                  <a:srgbClr val="C00000"/>
                </a:solidFill>
                <a:latin typeface="Gill Sans MT"/>
                <a:cs typeface="Gill Sans MT"/>
              </a:rPr>
              <a:t>Diseñador</a:t>
            </a:r>
            <a:endParaRPr lang="es-ES_tradnl" sz="4000" dirty="0">
              <a:solidFill>
                <a:srgbClr val="C00000"/>
              </a:solidFill>
              <a:latin typeface="Gill Sans MT"/>
              <a:cs typeface="Gill Sans MT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Le gusta hacer que las nuevas ideas funcionen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Aficionado a ejercitar la creatividad 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Tiene una fuerte inclinación hacia la originalidad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Es estratega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Quiere considerar alternativas antes de aterrizar en una estrategia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Pregunta: "¿Por qué no podemos hacerlo de otras maneras?"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Odia la monotonía; haciendo lo mismo una y otra vez de la misma manera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Le gusta probar nuevos métodos</a:t>
            </a:r>
            <a:endParaRPr lang="es-ES_tradnl" sz="48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defTabSz="457200">
              <a:spcBef>
                <a:spcPct val="20000"/>
              </a:spcBef>
            </a:pPr>
            <a:r>
              <a:rPr lang="es-ES_tradnl" sz="2400" b="1" dirty="0">
                <a:solidFill>
                  <a:srgbClr val="002060"/>
                </a:solidFill>
                <a:latin typeface="Gill Sans MT"/>
                <a:cs typeface="Gill Sans MT"/>
              </a:rPr>
              <a:t>	Limitaciones</a:t>
            </a:r>
            <a:endParaRPr lang="es-ES_tradnl" sz="24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Puede pasar demasiado tiempo en el proceso de idealización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Puede que no funcione bien con ideas de otras personas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Puede cambiar fácilmente su mente</a:t>
            </a:r>
            <a:endParaRPr lang="es-ES_tradnl" sz="4800" dirty="0">
              <a:solidFill>
                <a:srgbClr val="00206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1834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90422" y="472016"/>
            <a:ext cx="7499797" cy="576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s-ES_tradnl" sz="4000" b="1" dirty="0">
                <a:solidFill>
                  <a:srgbClr val="C00000"/>
                </a:solidFill>
                <a:latin typeface="Gill Sans MT"/>
                <a:cs typeface="Gill Sans MT"/>
              </a:rPr>
              <a:t>Conductor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Orientado a la Acción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Pregunta: "¿Por qué hablar de ello cuando simplemente podemos hacerlo?" "¿Cuál es el </a:t>
            </a:r>
            <a:r>
              <a:rPr lang="es-ES_tradnl" sz="2000" dirty="0" err="1">
                <a:solidFill>
                  <a:srgbClr val="002060"/>
                </a:solidFill>
                <a:latin typeface="Gill Sans MT"/>
                <a:cs typeface="Gill Sans MT"/>
              </a:rPr>
              <a:t>atrazo</a:t>
            </a: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?" "¿Por qué la demora?"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Vive por el eslogan, ¡Hazlo Ya!.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Disfruta de llegar al final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Le gusta comprobar las cosas que salieron de la lista de tareas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Prefiere que se le diga lo que hay que hacer y luego que se les de confianza para hacerlo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Odia muchas reuniones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Le gusta trabajar con aquellos que pueden pensar en los problemas y luego aclarar lo que hay que hacer</a:t>
            </a:r>
            <a:endParaRPr lang="es-ES_tradnl" sz="54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defTabSz="457200">
              <a:spcBef>
                <a:spcPct val="20000"/>
              </a:spcBef>
            </a:pPr>
            <a:r>
              <a:rPr lang="es-ES_tradnl" sz="2400" b="1" dirty="0">
                <a:solidFill>
                  <a:srgbClr val="002060"/>
                </a:solidFill>
                <a:latin typeface="Gill Sans MT"/>
                <a:cs typeface="Gill Sans MT"/>
              </a:rPr>
              <a:t>	Limitaciones</a:t>
            </a:r>
            <a:endParaRPr lang="es-ES_tradnl" sz="24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Impaciente con el proceso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Poco aprecio por la visión general</a:t>
            </a:r>
            <a:endParaRPr lang="es-ES_tradnl" sz="4800" dirty="0">
              <a:solidFill>
                <a:srgbClr val="00206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960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52541" y="406963"/>
            <a:ext cx="7036157" cy="576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  <a:latin typeface="Gill Sans MT"/>
                <a:cs typeface="Gill Sans MT"/>
              </a:rPr>
              <a:t>  </a:t>
            </a:r>
            <a:r>
              <a:rPr lang="es-ES_tradnl" sz="4000" b="1" dirty="0">
                <a:solidFill>
                  <a:srgbClr val="C00000"/>
                </a:solidFill>
                <a:latin typeface="Gill Sans MT"/>
                <a:cs typeface="Gill Sans MT"/>
              </a:rPr>
              <a:t>Desarrollador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Tx/>
              <a:buChar char="-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Es realista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Tx/>
              <a:buChar char="-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Calcula el costo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Aficionado a la creación de capacidades para la implementación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Valora los procesos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Quiere no sólo hacer lo correcto, pero quiere hacerlo de la manera correcta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Pregunta: "¿Por qué la prisa?"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Por lo general, dice, "yo quiero hacer un buen trabajo."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68422"/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Quiere escuchar, "Bien hecho; buen trabajo ", con énfasis en el "buen".</a:t>
            </a:r>
            <a:endParaRPr lang="es-ES_tradnl" sz="48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defTabSz="457200">
              <a:spcBef>
                <a:spcPct val="20000"/>
              </a:spcBef>
            </a:pPr>
            <a:r>
              <a:rPr lang="es-ES_tradnl" sz="2400" b="1" dirty="0">
                <a:solidFill>
                  <a:srgbClr val="002060"/>
                </a:solidFill>
                <a:latin typeface="Gill Sans MT"/>
                <a:cs typeface="Gill Sans MT"/>
              </a:rPr>
              <a:t>	Limitaciones</a:t>
            </a:r>
            <a:endParaRPr lang="es-ES_tradnl" sz="24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Puede ser demasiado prudente, o incluso burocrático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63891F">
                  <a:lumMod val="60000"/>
                  <a:lumOff val="40000"/>
                </a:srgbClr>
              </a:buClr>
              <a:buFont typeface="Arial"/>
              <a:buChar char="–"/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Puede ser impaciente con los soñadores</a:t>
            </a:r>
            <a:endParaRPr lang="es-ES_tradnl" sz="4800" dirty="0">
              <a:solidFill>
                <a:srgbClr val="00206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2883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48495" y="1182338"/>
            <a:ext cx="9465973" cy="411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10000"/>
              </a:lnSpc>
              <a:spcBef>
                <a:spcPct val="20000"/>
              </a:spcBef>
            </a:pPr>
            <a:r>
              <a:rPr lang="es-ES_tradnl" sz="4000" b="1" dirty="0">
                <a:solidFill>
                  <a:srgbClr val="C00000"/>
                </a:solidFill>
                <a:latin typeface="Gill Sans MT"/>
                <a:cs typeface="Gill Sans MT"/>
              </a:rPr>
              <a:t>Auto-evaluación en función de su PAL </a:t>
            </a:r>
            <a:endParaRPr lang="es-ES_tradnl" sz="4000" dirty="0">
              <a:solidFill>
                <a:srgbClr val="C00000"/>
              </a:solidFill>
              <a:latin typeface="Gill Sans MT"/>
              <a:cs typeface="Gill Sans MT"/>
            </a:endParaRPr>
          </a:p>
          <a:p>
            <a:pPr marL="342900" indent="-342900" defTabSz="457200">
              <a:lnSpc>
                <a:spcPct val="110000"/>
              </a:lnSpc>
              <a:spcBef>
                <a:spcPct val="20000"/>
              </a:spcBef>
              <a:buClr>
                <a:srgbClr val="008000"/>
              </a:buClr>
              <a:buFont typeface="Arial"/>
              <a:buChar char="•"/>
            </a:pPr>
            <a:r>
              <a:rPr lang="es-ES_tradnl" sz="2200" b="1" dirty="0">
                <a:solidFill>
                  <a:srgbClr val="002060"/>
                </a:solidFill>
                <a:latin typeface="Gill Sans MT"/>
                <a:cs typeface="Gill Sans MT"/>
              </a:rPr>
              <a:t>Ejercicio (Reflexión)</a:t>
            </a:r>
            <a:endParaRPr lang="es-ES_tradnl" sz="22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marL="457200" indent="-457200" defTabSz="457200">
              <a:lnSpc>
                <a:spcPct val="110000"/>
              </a:lnSpc>
              <a:spcBef>
                <a:spcPct val="20000"/>
              </a:spcBef>
              <a:buClr>
                <a:srgbClr val="E68422"/>
              </a:buClr>
              <a:buFont typeface="+mj-lt"/>
              <a:buAutoNum type="arabicPeriod"/>
            </a:pPr>
            <a:r>
              <a:rPr lang="es-ES_tradnl" sz="2200" dirty="0">
                <a:solidFill>
                  <a:srgbClr val="002060"/>
                </a:solidFill>
                <a:latin typeface="Gill Sans MT"/>
                <a:cs typeface="Gill Sans MT"/>
              </a:rPr>
              <a:t>¿En qué áreas usted es fuerte?</a:t>
            </a:r>
          </a:p>
          <a:p>
            <a:pPr marL="457200" indent="-457200" defTabSz="457200">
              <a:lnSpc>
                <a:spcPct val="110000"/>
              </a:lnSpc>
              <a:spcBef>
                <a:spcPct val="20000"/>
              </a:spcBef>
              <a:buClr>
                <a:srgbClr val="E68422"/>
              </a:buClr>
              <a:buFont typeface="+mj-lt"/>
              <a:buAutoNum type="arabicPeriod"/>
            </a:pPr>
            <a:r>
              <a:rPr lang="es-ES_tradnl" sz="2200" dirty="0">
                <a:solidFill>
                  <a:srgbClr val="002060"/>
                </a:solidFill>
                <a:latin typeface="Gill Sans MT"/>
                <a:cs typeface="Gill Sans MT"/>
              </a:rPr>
              <a:t>¿En qué áreas necesitas mejorar?</a:t>
            </a:r>
          </a:p>
          <a:p>
            <a:pPr marL="457200" indent="-457200" defTabSz="457200">
              <a:lnSpc>
                <a:spcPct val="110000"/>
              </a:lnSpc>
              <a:spcBef>
                <a:spcPct val="20000"/>
              </a:spcBef>
              <a:buClr>
                <a:srgbClr val="E68422"/>
              </a:buClr>
              <a:buFont typeface="+mj-lt"/>
              <a:buAutoNum type="arabicPeriod"/>
            </a:pPr>
            <a:r>
              <a:rPr lang="es-ES_tradnl" sz="2200" dirty="0">
                <a:solidFill>
                  <a:srgbClr val="002060"/>
                </a:solidFill>
                <a:latin typeface="Gill Sans MT"/>
                <a:cs typeface="Gill Sans MT"/>
              </a:rPr>
              <a:t>¿En qué áreas es mejor para estar en complemento con los demás?</a:t>
            </a:r>
          </a:p>
          <a:p>
            <a:pPr marL="457200" indent="-457200" defTabSz="457200">
              <a:lnSpc>
                <a:spcPct val="110000"/>
              </a:lnSpc>
              <a:spcBef>
                <a:spcPct val="20000"/>
              </a:spcBef>
              <a:buClr>
                <a:srgbClr val="E68422"/>
              </a:buClr>
              <a:buFont typeface="+mj-lt"/>
              <a:buAutoNum type="arabicPeriod"/>
            </a:pPr>
            <a:r>
              <a:rPr lang="es-ES_tradnl" sz="2200" dirty="0">
                <a:solidFill>
                  <a:srgbClr val="002060"/>
                </a:solidFill>
                <a:latin typeface="Gill Sans MT"/>
                <a:cs typeface="Gill Sans MT"/>
              </a:rPr>
              <a:t>En una escala de 1 a 5 (1 es baja; 5 es alta y excelente), ¿cómo te calificarías a ti mismo como un Soñador, Diseñador, Desarrollador, Controlador? En orden descendente, ¿cuáles son tus tres principales </a:t>
            </a:r>
            <a:r>
              <a:rPr lang="es-ES_tradnl" sz="2200" dirty="0" err="1">
                <a:solidFill>
                  <a:srgbClr val="002060"/>
                </a:solidFill>
                <a:latin typeface="Gill Sans MT"/>
                <a:cs typeface="Gill Sans MT"/>
              </a:rPr>
              <a:t>PALs</a:t>
            </a:r>
            <a:r>
              <a:rPr lang="es-ES_tradnl" sz="2200" dirty="0">
                <a:solidFill>
                  <a:srgbClr val="002060"/>
                </a:solidFill>
                <a:latin typeface="Gill Sans MT"/>
                <a:cs typeface="Gill Sans MT"/>
              </a:rPr>
              <a:t>?</a:t>
            </a:r>
            <a:endParaRPr lang="es-ES_tradnl" sz="5400" dirty="0">
              <a:solidFill>
                <a:srgbClr val="002060"/>
              </a:solidFill>
              <a:latin typeface="Gill Sans MT"/>
              <a:cs typeface="Gill Sans MT"/>
            </a:endParaRPr>
          </a:p>
          <a:p>
            <a:pPr defTabSz="457200">
              <a:lnSpc>
                <a:spcPct val="110000"/>
              </a:lnSpc>
              <a:spcBef>
                <a:spcPct val="20000"/>
              </a:spcBef>
            </a:pPr>
            <a:r>
              <a:rPr lang="es-ES_tradnl" sz="2000" dirty="0">
                <a:solidFill>
                  <a:srgbClr val="002060"/>
                </a:solidFill>
                <a:latin typeface="Gill Sans MT"/>
                <a:cs typeface="Gill Sans MT"/>
              </a:rPr>
              <a:t>Hay casos raros donde los líderes son altos en las cuatro áreas.</a:t>
            </a:r>
          </a:p>
        </p:txBody>
      </p:sp>
    </p:spTree>
    <p:extLst>
      <p:ext uri="{BB962C8B-B14F-4D97-AF65-F5344CB8AC3E}">
        <p14:creationId xmlns:p14="http://schemas.microsoft.com/office/powerpoint/2010/main" val="34738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G. CARACTERÍSTICAS DE UNA PERSONA QUE SIGUE SU LLAMADO DE VIDA </a:t>
            </a:r>
            <a:r>
              <a:rPr lang="en-US" sz="2000" dirty="0">
                <a:solidFill>
                  <a:srgbClr val="008000"/>
                </a:solidFill>
                <a:latin typeface="Gill Sans MT"/>
                <a:cs typeface="Gill Sans MT"/>
              </a:rPr>
              <a:t>(3)</a:t>
            </a:r>
            <a:endParaRPr lang="en-US" sz="2000" b="1" dirty="0">
              <a:solidFill>
                <a:srgbClr val="008000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_tradnl" b="1" dirty="0" smtClean="0">
                <a:latin typeface="Gill Sans MT"/>
                <a:cs typeface="Gill Sans MT"/>
              </a:rPr>
              <a:t>Ejercicio (Discusión) </a:t>
            </a:r>
            <a:endParaRPr lang="es-ES_tradnl" dirty="0" smtClean="0">
              <a:latin typeface="Gill Sans MT"/>
              <a:cs typeface="Gill Sans MT"/>
            </a:endParaRP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dirty="0" smtClean="0">
                <a:latin typeface="Gill Sans MT"/>
                <a:cs typeface="Gill Sans MT"/>
              </a:rPr>
              <a:t>¿Cuál sería un ejemplo de un momento decisivo en tu vida?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dirty="0" smtClean="0">
                <a:latin typeface="Gill Sans MT"/>
                <a:cs typeface="Gill Sans MT"/>
              </a:rPr>
              <a:t>¿Qué conjunto de valores y principios seguiste en esos momentos cruciales?</a:t>
            </a: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endParaRPr lang="es-ES_tradnl" dirty="0" smtClean="0">
              <a:latin typeface="Gill Sans MT"/>
              <a:cs typeface="Gill Sans MT"/>
            </a:endParaRP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endParaRPr lang="en-US" dirty="0" smtClean="0">
              <a:latin typeface="Gill Sans MT"/>
              <a:cs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74638"/>
            <a:ext cx="9140825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Gill Sans MT"/>
                <a:cs typeface="Gill Sans MT"/>
              </a:rPr>
              <a:t>V.  APLICACIONES PARA UNA TRANSFORMACIÓN PERSONAL, RELACIONAL, ORGANIZACIONAL Y SOCIAL</a:t>
            </a:r>
            <a:r>
              <a:rPr lang="en-US" sz="2400" dirty="0">
                <a:latin typeface="Gill Sans MT"/>
                <a:cs typeface="Gill Sans MT"/>
              </a:rPr>
              <a:t/>
            </a:r>
            <a:br>
              <a:rPr lang="en-US" sz="2400" dirty="0">
                <a:latin typeface="Gill Sans MT"/>
                <a:cs typeface="Gill Sans MT"/>
              </a:rPr>
            </a:br>
            <a:endParaRPr lang="en-US" sz="2400" dirty="0">
              <a:solidFill>
                <a:srgbClr val="008000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753348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rgbClr val="E68422"/>
                </a:solidFill>
                <a:latin typeface="Gill Sans MT"/>
                <a:cs typeface="Gill Sans MT"/>
              </a:rPr>
              <a:t>A.</a:t>
            </a:r>
            <a:r>
              <a:rPr lang="es-ES_tradnl" sz="2800" b="1" dirty="0">
                <a:solidFill>
                  <a:srgbClr val="E68422"/>
                </a:solidFill>
                <a:latin typeface="Gill Sans MT"/>
                <a:cs typeface="Gill Sans MT"/>
              </a:rPr>
              <a:t>	PERSONAL Y RELACIONAL</a:t>
            </a:r>
            <a:endParaRPr lang="es-ES_tradnl" sz="2800" dirty="0">
              <a:solidFill>
                <a:srgbClr val="E68422"/>
              </a:solidFill>
              <a:latin typeface="Gill Sans MT"/>
              <a:cs typeface="Gill Sans MT"/>
            </a:endParaRP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¿Cuál consideras que es tu llamado de vida? 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pasos específicos vas a dar esta semana para reconocer y empezar a cumplir tu llamado de vida?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800" dirty="0">
                <a:latin typeface="Gill Sans MT"/>
                <a:cs typeface="Gill Sans MT"/>
              </a:rPr>
              <a:t>¿Qué obstáculos has enfrentado, o anticipas enfrentar, mientras que cumples tu llamado de vida?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74638"/>
            <a:ext cx="9140825" cy="1143000"/>
          </a:xfrm>
        </p:spPr>
        <p:txBody>
          <a:bodyPr>
            <a:noAutofit/>
          </a:bodyPr>
          <a:lstStyle/>
          <a:p>
            <a:r>
              <a:rPr lang="en-US" sz="2300" b="1" dirty="0">
                <a:solidFill>
                  <a:srgbClr val="008000"/>
                </a:solidFill>
                <a:latin typeface="Gill Sans MT"/>
                <a:cs typeface="Gill Sans MT"/>
              </a:rPr>
              <a:t>V. </a:t>
            </a:r>
            <a:r>
              <a:rPr lang="en-US" sz="2400" b="1" dirty="0">
                <a:solidFill>
                  <a:srgbClr val="008000"/>
                </a:solidFill>
                <a:latin typeface="Gill Sans MT"/>
                <a:cs typeface="Gill Sans MT"/>
              </a:rPr>
              <a:t>APLICACIONES PARA UNA TRANSFORMACIÓN PERSONAL, RELACIONAL, ORGANIZACIONAL Y SOCIAL</a:t>
            </a:r>
            <a:r>
              <a:rPr lang="en-US" sz="2300" b="1" dirty="0">
                <a:solidFill>
                  <a:srgbClr val="008000"/>
                </a:solidFill>
                <a:latin typeface="Gill Sans MT"/>
                <a:cs typeface="Gill Sans MT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Gill Sans MT"/>
                <a:cs typeface="Gill Sans MT"/>
              </a:rPr>
              <a:t>(2)</a:t>
            </a:r>
            <a:r>
              <a:rPr lang="en-US" sz="2400" b="1" dirty="0">
                <a:solidFill>
                  <a:srgbClr val="008000"/>
                </a:solidFill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/>
            </a:r>
            <a:br>
              <a:rPr lang="en-US" sz="2400" dirty="0">
                <a:latin typeface="Gill Sans MT"/>
                <a:cs typeface="Gill Sans MT"/>
              </a:rPr>
            </a:br>
            <a:endParaRPr lang="en-US" sz="2400" dirty="0">
              <a:solidFill>
                <a:srgbClr val="008000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025" y="1221696"/>
            <a:ext cx="8686800" cy="4753348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700" b="1" dirty="0">
                <a:solidFill>
                  <a:srgbClr val="E68422"/>
                </a:solidFill>
                <a:latin typeface="Gill Sans MT"/>
                <a:cs typeface="Gill Sans MT"/>
              </a:rPr>
              <a:t>B. ORGANIZACIÓN Y SOCIEDAD</a:t>
            </a:r>
            <a:endParaRPr lang="en-US" sz="2700" dirty="0">
              <a:solidFill>
                <a:srgbClr val="E68422"/>
              </a:solidFill>
              <a:latin typeface="Gill Sans MT"/>
              <a:cs typeface="Gill Sans MT"/>
            </a:endParaRP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700" dirty="0">
                <a:latin typeface="Gill Sans MT"/>
                <a:cs typeface="Gill Sans MT"/>
              </a:rPr>
              <a:t>¿</a:t>
            </a:r>
            <a:r>
              <a:rPr lang="es-ES_tradnl" sz="2600" dirty="0">
                <a:latin typeface="Gill Sans MT"/>
                <a:cs typeface="Gill Sans MT"/>
              </a:rPr>
              <a:t>Cuál es tu propósito o misión en la vida? Escribe tu “llamado de vida” específico como una declaración de misión de tu vida.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600" dirty="0">
                <a:latin typeface="Gill Sans MT"/>
                <a:cs typeface="Gill Sans MT"/>
              </a:rPr>
              <a:t>¿De qué manera Dios te está llamando a una transformación social o nacional? ¿Cómo estás respondiendo a Su llamado?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600" dirty="0">
                <a:latin typeface="Gill Sans MT"/>
                <a:cs typeface="Gill Sans MT"/>
              </a:rPr>
              <a:t>¿Cómo haces para conciliar lo que piensas que es tu llamado en el contexto de tu vida personal, familiar y social?</a:t>
            </a:r>
          </a:p>
          <a:p>
            <a:pPr marL="514350" indent="-514350">
              <a:lnSpc>
                <a:spcPct val="110000"/>
              </a:lnSpc>
              <a:buClr>
                <a:srgbClr val="008000"/>
              </a:buClr>
              <a:buFont typeface="+mj-lt"/>
              <a:buAutoNum type="arabicPeriod"/>
            </a:pPr>
            <a:r>
              <a:rPr lang="es-ES_tradnl" sz="2600" dirty="0">
                <a:latin typeface="Gill Sans MT"/>
                <a:cs typeface="Gill Sans MT"/>
              </a:rPr>
              <a:t>¿Qué podemos aprender de la historia de William </a:t>
            </a:r>
            <a:r>
              <a:rPr lang="es-ES_tradnl" sz="2600" dirty="0" err="1">
                <a:latin typeface="Gill Sans MT"/>
                <a:cs typeface="Gill Sans MT"/>
              </a:rPr>
              <a:t>Wilberforce</a:t>
            </a:r>
            <a:r>
              <a:rPr lang="es-ES_tradnl" sz="2600" dirty="0">
                <a:latin typeface="Gill Sans MT"/>
                <a:cs typeface="Gill Sans MT"/>
              </a:rPr>
              <a:t>, el abolicionista de la esclavitud?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II. HISTORIA DE APERTURA: </a:t>
            </a:r>
            <a:b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</a:br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Nelson Mandela </a:t>
            </a:r>
            <a:r>
              <a:rPr lang="en-US" sz="2000" dirty="0">
                <a:solidFill>
                  <a:srgbClr val="008000"/>
                </a:solidFill>
                <a:latin typeface="Gill Sans MT"/>
                <a:cs typeface="Gill Sans MT"/>
              </a:rPr>
              <a:t>(3)</a:t>
            </a:r>
            <a:endParaRPr lang="en-US" sz="3200" dirty="0">
              <a:solidFill>
                <a:srgbClr val="008000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379" y="1438080"/>
            <a:ext cx="8724364" cy="525462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r>
              <a:rPr lang="es-ES_tradnl" sz="2800" b="1" dirty="0">
                <a:latin typeface="Gill Sans MT"/>
                <a:cs typeface="Gill Sans MT"/>
              </a:rPr>
              <a:t>Lecciones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Nelson Mandela descubrió su llamado temprano en su vida. Algo sucedió que desencadenó que entendiera su llamado.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La pasión fue el corazón de su llamado.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Su llamado se centró en otros, basado en un interés por el bienestar de los demás.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Hubo un costo significativo en seguir su llamado.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Su compromiso con el llamado de vida le permitió seguir adelante.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400" dirty="0">
                <a:latin typeface="Gill Sans MT"/>
                <a:cs typeface="Gill Sans MT"/>
              </a:rPr>
              <a:t>Los resultados de perseguir y comprometerse con su llamado tuvieron un impacto a nivel nacional, continental y global.</a:t>
            </a: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endParaRPr lang="en-GB" sz="25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</a:t>
            </a:r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8344" y="463640"/>
            <a:ext cx="8963695" cy="560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33362"/>
            <a:ext cx="95631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11" y="496710"/>
            <a:ext cx="10611556" cy="598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772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406400"/>
            <a:ext cx="10611556" cy="62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89" y="361244"/>
            <a:ext cx="10871200" cy="61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14" y="1482901"/>
            <a:ext cx="9725025" cy="513397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78905" y="0"/>
            <a:ext cx="10515600" cy="1325562"/>
          </a:xfrm>
        </p:spPr>
        <p:txBody>
          <a:bodyPr>
            <a:normAutofit/>
          </a:bodyPr>
          <a:lstStyle/>
          <a:p>
            <a:r>
              <a:rPr lang="es-CO" sz="6600" dirty="0" smtClean="0">
                <a:latin typeface="Cambria" panose="02040503050406030204" pitchFamily="18" charset="0"/>
                <a:ea typeface="Cambria" panose="02040503050406030204" pitchFamily="18" charset="0"/>
              </a:rPr>
              <a:t>Estilos de Aprendizaje</a:t>
            </a:r>
            <a:endParaRPr lang="es-CO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7" y="575733"/>
            <a:ext cx="10848622" cy="64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0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008000"/>
                </a:solidFill>
                <a:latin typeface="Gill Sans MT"/>
                <a:cs typeface="Gill Sans MT"/>
              </a:rPr>
              <a:t>I. INTRODUCCION </a:t>
            </a:r>
            <a:r>
              <a:rPr lang="es-ES_tradnl" sz="2000" dirty="0">
                <a:solidFill>
                  <a:srgbClr val="008000"/>
                </a:solidFill>
                <a:latin typeface="Gill Sans MT"/>
                <a:cs typeface="Gill Sans MT"/>
              </a:rPr>
              <a:t>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380" y="1152024"/>
            <a:ext cx="8528420" cy="52546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300" dirty="0">
                <a:latin typeface="Gill Sans MT"/>
                <a:cs typeface="Gill Sans MT"/>
              </a:rPr>
              <a:t>El llamado personal se cumple a través del desarrollo de talentos, dones, experiencias, trasfondo, contexto social, y pasiones. Identificar este conjunto único, ayuda a los líderes a darle forma a su </a:t>
            </a:r>
            <a:r>
              <a:rPr lang="es-ES_tradnl" sz="2300" i="1" dirty="0">
                <a:latin typeface="Gill Sans MT"/>
                <a:cs typeface="Gill Sans MT"/>
              </a:rPr>
              <a:t>agenda</a:t>
            </a:r>
            <a:r>
              <a:rPr lang="es-ES_tradnl" sz="2300" dirty="0">
                <a:latin typeface="Gill Sans MT"/>
                <a:cs typeface="Gill Sans MT"/>
              </a:rPr>
              <a:t> y a su liderazgo. 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</a:pPr>
            <a:r>
              <a:rPr lang="es-ES_tradnl" sz="2100" dirty="0">
                <a:latin typeface="Gill Sans MT"/>
                <a:cs typeface="Gill Sans MT"/>
              </a:rPr>
              <a:t>Le da enfoque al liderazgo 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</a:pPr>
            <a:r>
              <a:rPr lang="es-ES_tradnl" sz="2100" dirty="0">
                <a:latin typeface="Gill Sans MT"/>
                <a:cs typeface="Gill Sans MT"/>
              </a:rPr>
              <a:t>Maximiza el impacto del líder en su esfera de responsabilidad. 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</a:pPr>
            <a:r>
              <a:rPr lang="es-ES_tradnl" sz="2100" dirty="0">
                <a:latin typeface="Gill Sans MT"/>
                <a:cs typeface="Gill Sans MT"/>
              </a:rPr>
              <a:t>Aumenta la confianza y la motivación. 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</a:pPr>
            <a:r>
              <a:rPr lang="es-ES_tradnl" sz="2100" dirty="0">
                <a:latin typeface="Gill Sans MT"/>
                <a:cs typeface="Gill Sans MT"/>
              </a:rPr>
              <a:t>Le da libertad al líder para apreciar las contribuciones de los demás sin sentirse intimidado.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300" dirty="0">
                <a:latin typeface="Gill Sans MT"/>
                <a:cs typeface="Gill Sans MT"/>
              </a:rPr>
              <a:t>Un líder con un alto sentido de su llamado puede responder a los desafíos de la vida con convicción, principios y valores.</a:t>
            </a: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endParaRPr lang="en-US" sz="2600" dirty="0">
              <a:latin typeface="Gill Sans MT"/>
              <a:cs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I. INTRODUCCION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380" y="1600200"/>
            <a:ext cx="8229600" cy="52546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800" u="sng" dirty="0">
                <a:latin typeface="Gill Sans MT"/>
                <a:cs typeface="Gill Sans MT"/>
              </a:rPr>
              <a:t>Llamado</a:t>
            </a:r>
            <a:r>
              <a:rPr lang="es-ES_tradnl" sz="2800" dirty="0">
                <a:latin typeface="Gill Sans MT"/>
                <a:cs typeface="Gill Sans MT"/>
              </a:rPr>
              <a:t> se refiere a la </a:t>
            </a:r>
            <a:r>
              <a:rPr lang="es-ES_tradnl" sz="2800" u="sng" dirty="0">
                <a:latin typeface="Gill Sans MT"/>
                <a:cs typeface="Gill Sans MT"/>
              </a:rPr>
              <a:t>misión del líder </a:t>
            </a:r>
            <a:r>
              <a:rPr lang="es-ES_tradnl" sz="2800" dirty="0">
                <a:latin typeface="Gill Sans MT"/>
                <a:cs typeface="Gill Sans MT"/>
              </a:rPr>
              <a:t>(propósito, responsabilidad, rol, significado) en el mundo, en relación a Dios y a nuestro prójimo.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El llamado es </a:t>
            </a:r>
            <a:r>
              <a:rPr lang="es-ES_tradnl" sz="2800" u="sng" dirty="0">
                <a:latin typeface="Gill Sans MT"/>
                <a:cs typeface="Gill Sans MT"/>
              </a:rPr>
              <a:t>general y particula</a:t>
            </a:r>
            <a:r>
              <a:rPr lang="es-ES_tradnl" sz="2800" dirty="0">
                <a:latin typeface="Gill Sans MT"/>
                <a:cs typeface="Gill Sans MT"/>
              </a:rPr>
              <a:t>r. </a:t>
            </a:r>
            <a:r>
              <a:rPr lang="es-ES_tradnl" sz="2800" u="sng" dirty="0">
                <a:latin typeface="Gill Sans MT"/>
                <a:cs typeface="Gill Sans MT"/>
              </a:rPr>
              <a:t>Todos tenemos una responsabilidad en común </a:t>
            </a:r>
            <a:r>
              <a:rPr lang="es-ES_tradnl" sz="2800" dirty="0">
                <a:latin typeface="Gill Sans MT"/>
                <a:cs typeface="Gill Sans MT"/>
              </a:rPr>
              <a:t>como seres humanos en el mundo, y a su vez, </a:t>
            </a:r>
            <a:r>
              <a:rPr lang="es-ES_tradnl" sz="2800" u="sng" dirty="0">
                <a:latin typeface="Gill Sans MT"/>
                <a:cs typeface="Gill Sans MT"/>
              </a:rPr>
              <a:t>todos tenemos un rol único que desempeñar en la vida</a:t>
            </a:r>
            <a:r>
              <a:rPr lang="es-ES_tradnl" sz="2800" dirty="0">
                <a:latin typeface="Gill Sans MT"/>
                <a:cs typeface="Gill Sans MT"/>
              </a:rPr>
              <a:t>. El cumplir nuestro </a:t>
            </a:r>
            <a:r>
              <a:rPr lang="es-ES_tradnl" sz="2800" u="sng" dirty="0">
                <a:latin typeface="Gill Sans MT"/>
                <a:cs typeface="Gill Sans MT"/>
              </a:rPr>
              <a:t>llamado general</a:t>
            </a:r>
            <a:r>
              <a:rPr lang="es-ES_tradnl" sz="2800" dirty="0">
                <a:latin typeface="Gill Sans MT"/>
                <a:cs typeface="Gill Sans MT"/>
              </a:rPr>
              <a:t> es el fundamento para cumplir nuestro </a:t>
            </a:r>
            <a:r>
              <a:rPr lang="es-ES_tradnl" sz="2800" u="sng" dirty="0">
                <a:latin typeface="Gill Sans MT"/>
                <a:cs typeface="Gill Sans MT"/>
              </a:rPr>
              <a:t>llamado(s) particular</a:t>
            </a:r>
            <a:r>
              <a:rPr lang="es-ES_tradnl" sz="2800" dirty="0">
                <a:latin typeface="Gill Sans MT"/>
                <a:cs typeface="Gill Sans MT"/>
              </a:rPr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A. </a:t>
            </a:r>
            <a:r>
              <a:rPr lang="en-US" sz="3000" b="1" dirty="0">
                <a:solidFill>
                  <a:srgbClr val="008000"/>
                </a:solidFill>
                <a:latin typeface="Gill Sans MT"/>
                <a:cs typeface="Gill Sans MT"/>
              </a:rPr>
              <a:t>DIFERENCIA EN LLAMADO Y “ÉXITO”</a:t>
            </a:r>
            <a:r>
              <a:rPr lang="en-US" sz="2000" dirty="0">
                <a:solidFill>
                  <a:srgbClr val="008000"/>
                </a:solidFill>
                <a:latin typeface="Gill Sans MT"/>
                <a:cs typeface="Gill Sans MT"/>
              </a:rPr>
              <a:t>(3)</a:t>
            </a:r>
            <a:endParaRPr lang="en-US" sz="3000" dirty="0">
              <a:solidFill>
                <a:srgbClr val="008000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1108"/>
            <a:ext cx="8543109" cy="4525963"/>
          </a:xfrm>
        </p:spPr>
        <p:txBody>
          <a:bodyPr>
            <a:noAutofit/>
          </a:bodyPr>
          <a:lstStyle/>
          <a:p>
            <a:pPr marL="514350" indent="-514350">
              <a:lnSpc>
                <a:spcPct val="110000"/>
              </a:lnSpc>
              <a:buClr>
                <a:schemeClr val="accent3"/>
              </a:buClr>
              <a:buAutoNum type="arabicPeriod" startAt="2"/>
            </a:pPr>
            <a:r>
              <a:rPr lang="es-ES_tradnl" sz="2800" b="1" dirty="0">
                <a:solidFill>
                  <a:srgbClr val="E68422"/>
                </a:solidFill>
                <a:latin typeface="Gill Sans MT"/>
                <a:cs typeface="Gill Sans MT"/>
              </a:rPr>
              <a:t>Llamado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600" dirty="0">
                <a:latin typeface="Gill Sans MT"/>
                <a:cs typeface="Gill Sans MT"/>
              </a:rPr>
              <a:t>El llamado es una asignación de vida que conlleva alcanzar objetivos para el beneficio de otros/comunidad.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600" dirty="0">
                <a:latin typeface="Gill Sans MT"/>
                <a:cs typeface="Gill Sans MT"/>
              </a:rPr>
              <a:t>El llamado está caracterizado por: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  <a:buFont typeface="Wingdings" charset="2"/>
              <a:buChar char="ü"/>
            </a:pPr>
            <a:r>
              <a:rPr lang="es-ES_tradnl" sz="2600" dirty="0">
                <a:latin typeface="Gill Sans MT"/>
                <a:cs typeface="Gill Sans MT"/>
              </a:rPr>
              <a:t>Poseer una visión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  <a:buFont typeface="Wingdings" charset="2"/>
              <a:buChar char="ü"/>
            </a:pPr>
            <a:r>
              <a:rPr lang="es-ES_tradnl" sz="2600" dirty="0">
                <a:latin typeface="Gill Sans MT"/>
                <a:cs typeface="Gill Sans MT"/>
              </a:rPr>
              <a:t>Centrada en otros 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  <a:buFont typeface="Wingdings" charset="2"/>
              <a:buChar char="ü"/>
            </a:pPr>
            <a:r>
              <a:rPr lang="es-ES_tradnl" sz="2600" dirty="0">
                <a:latin typeface="Gill Sans MT"/>
                <a:cs typeface="Gill Sans MT"/>
              </a:rPr>
              <a:t>Servir para satisfacer necesidades en la vidas de los demás 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  <a:buFont typeface="Wingdings" charset="2"/>
              <a:buChar char="ü"/>
            </a:pPr>
            <a:r>
              <a:rPr lang="es-ES_tradnl" sz="2600" dirty="0">
                <a:latin typeface="Gill Sans MT"/>
                <a:cs typeface="Gill Sans MT"/>
              </a:rPr>
              <a:t>Mejorar la vida de los demás</a:t>
            </a:r>
          </a:p>
          <a:p>
            <a:pPr lvl="1">
              <a:lnSpc>
                <a:spcPct val="110000"/>
              </a:lnSpc>
              <a:buClr>
                <a:schemeClr val="accent3"/>
              </a:buClr>
              <a:buFont typeface="Wingdings" charset="2"/>
              <a:buChar char="ü"/>
            </a:pPr>
            <a:r>
              <a:rPr lang="es-ES_tradnl" sz="2600" dirty="0">
                <a:latin typeface="Gill Sans MT"/>
                <a:cs typeface="Gill Sans MT"/>
              </a:rPr>
              <a:t>Asumir responsabilidad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F_Powerpoint_Standard_Full_Page_Bot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74638"/>
            <a:ext cx="914082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G.</a:t>
            </a:r>
            <a:r>
              <a:rPr lang="en-US" sz="2700" b="1" dirty="0">
                <a:solidFill>
                  <a:srgbClr val="008000"/>
                </a:solidFill>
                <a:latin typeface="Gill Sans MT"/>
                <a:cs typeface="Gill Sans MT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Gill Sans MT"/>
                <a:cs typeface="Gill Sans MT"/>
              </a:rPr>
              <a:t>CARACTERÍSTICAS DE UNA PERSONA QUE SIGUE SU LLAMADO DE VIDA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67861"/>
            <a:ext cx="8516983" cy="4525963"/>
          </a:xfrm>
        </p:spPr>
        <p:txBody>
          <a:bodyPr anchor="t">
            <a:noAutofit/>
          </a:bodyPr>
          <a:lstStyle/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Visionario: Sirve a una causa mayor que el mismo 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Sirve a los intereses de otras personas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Inspirado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Tiene pasión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Motivado intrínsecamente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Contagioso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Tiene un sentido de dirección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Tiene un sentido de propósito</a:t>
            </a:r>
          </a:p>
          <a:p>
            <a:pPr lvl="0">
              <a:lnSpc>
                <a:spcPct val="110000"/>
              </a:lnSpc>
              <a:buClr>
                <a:srgbClr val="008000"/>
              </a:buClr>
            </a:pPr>
            <a:r>
              <a:rPr lang="es-ES_tradnl" sz="2800" dirty="0">
                <a:latin typeface="Gill Sans MT"/>
                <a:cs typeface="Gill Sans MT"/>
              </a:rPr>
              <a:t>Tiene un pensamiento no dividido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endParaRPr lang="en-US" sz="2800" dirty="0">
              <a:latin typeface="Gill Sans MT"/>
              <a:cs typeface="Gill Sans MT"/>
            </a:endParaRPr>
          </a:p>
          <a:p>
            <a:pPr marL="0" indent="0">
              <a:lnSpc>
                <a:spcPct val="110000"/>
              </a:lnSpc>
              <a:buClr>
                <a:srgbClr val="008000"/>
              </a:buClr>
              <a:buNone/>
            </a:pP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85F9-3293-E347-92CC-0B555122DA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9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Preparacion de un tema">
  <a:themeElements>
    <a:clrScheme name="Preparacion de un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paracion de un tema">
      <a:majorFont>
        <a:latin typeface="Bernard MT Condense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4450" cap="flat" cmpd="sng" algn="ctr">
          <a:solidFill>
            <a:srgbClr val="CC0000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4450" cap="flat" cmpd="sng" algn="ctr">
          <a:solidFill>
            <a:srgbClr val="CC0000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paracion de un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acion de un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acion de un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acion de un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acion de un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paracion de un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paracion de un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paracion de un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paracion de un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paracion de un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paracion de un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paracion de un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2451</Words>
  <Application>Microsoft Office PowerPoint</Application>
  <PresentationFormat>Panorámica</PresentationFormat>
  <Paragraphs>300</Paragraphs>
  <Slides>57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57</vt:i4>
      </vt:variant>
    </vt:vector>
  </HeadingPairs>
  <TitlesOfParts>
    <vt:vector size="78" baseType="lpstr">
      <vt:lpstr>Algerian</vt:lpstr>
      <vt:lpstr>Arial</vt:lpstr>
      <vt:lpstr>Arial Narrow</vt:lpstr>
      <vt:lpstr>Bernard MT Condensed</vt:lpstr>
      <vt:lpstr>Calibri</vt:lpstr>
      <vt:lpstr>Calibri Light</vt:lpstr>
      <vt:lpstr>Cambria</vt:lpstr>
      <vt:lpstr>Garamond</vt:lpstr>
      <vt:lpstr>Georgia</vt:lpstr>
      <vt:lpstr>Gill Sans MT</vt:lpstr>
      <vt:lpstr>Lucida Sans</vt:lpstr>
      <vt:lpstr>Tahoma</vt:lpstr>
      <vt:lpstr>Verdana</vt:lpstr>
      <vt:lpstr>Wingdings</vt:lpstr>
      <vt:lpstr>Wingdings 2</vt:lpstr>
      <vt:lpstr>9_Office Theme</vt:lpstr>
      <vt:lpstr>6_Preparacion de un tema</vt:lpstr>
      <vt:lpstr>2_HDOfficeLightV0</vt:lpstr>
      <vt:lpstr>1_Tema de Office</vt:lpstr>
      <vt:lpstr>1_Edge</vt:lpstr>
      <vt:lpstr>1_Civil</vt:lpstr>
      <vt:lpstr>Llamado, Compromiso y Competencia</vt:lpstr>
      <vt:lpstr>Presentación de PowerPoint</vt:lpstr>
      <vt:lpstr>II. HISTORIA DE APERTURA:  Nelson Mandela</vt:lpstr>
      <vt:lpstr>II. HISTORIA DE APERTURA:  Nelson Mandela (2)</vt:lpstr>
      <vt:lpstr>II. HISTORIA DE APERTURA:  Nelson Mandela (3)</vt:lpstr>
      <vt:lpstr>I. INTRODUCCION (2)</vt:lpstr>
      <vt:lpstr>I. INTRODUCCION</vt:lpstr>
      <vt:lpstr>A. DIFERENCIA EN LLAMADO Y “ÉXITO”(3)</vt:lpstr>
      <vt:lpstr>G. CARACTERÍSTICAS DE UNA PERSONA QUE SIGUE SU LLAMADO DE VIDA </vt:lpstr>
      <vt:lpstr>G. CARACTERÍSTICAS DE UNA PERSONA QUE SIGUE SU LLAMADO DE VIDA (2)</vt:lpstr>
      <vt:lpstr>F. BARRERAS PARA IDENTIFICAR EL LLAMADO DE VIDA</vt:lpstr>
      <vt:lpstr>Por que es importante tener éxito</vt:lpstr>
      <vt:lpstr>Presentación de PowerPoint</vt:lpstr>
      <vt:lpstr>Lo que no es el éxito</vt:lpstr>
      <vt:lpstr>Lo que es EL ÉXITO</vt:lpstr>
      <vt:lpstr>Los últimos 200 años de  la historia de gente de éxito revelan que:</vt:lpstr>
      <vt:lpstr>Presentación de PowerPoint</vt:lpstr>
      <vt:lpstr>Presentación de PowerPoint</vt:lpstr>
      <vt:lpstr>Sea una PERSONA CON PROPÓSITO</vt:lpstr>
      <vt:lpstr>para MARCHAR FIRMES a ejecutar la misión, necesitamos:</vt:lpstr>
      <vt:lpstr>C. IDENTIFICA TU LLAMADO PARTICULAR</vt:lpstr>
      <vt:lpstr>C. IDENTIFICA TU LLAMADO PARTICULAR(2)</vt:lpstr>
      <vt:lpstr>Dándole forma a nuestro Llamado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D. LIDERAZGO ES UN LLAMADO</vt:lpstr>
      <vt:lpstr>D. LIDERAZGO ES UN LLAMADO (2)</vt:lpstr>
      <vt:lpstr>Beneficios de los Valores</vt:lpstr>
      <vt:lpstr>Presentación de PowerPoint</vt:lpstr>
      <vt:lpstr>Valores</vt:lpstr>
      <vt:lpstr>DECLARACION DE MISION EN BASE A VALORES</vt:lpstr>
      <vt:lpstr>D. LIDERAZGO ES UN LLAMADO (3)</vt:lpstr>
      <vt:lpstr>Preferencia de Acción de Liderazgo</vt:lpstr>
      <vt:lpstr>4 Acciones de los Líderes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G. CARACTERÍSTICAS DE UNA PERSONA QUE SIGUE SU LLAMADO DE VIDA (3)</vt:lpstr>
      <vt:lpstr>V.  APLICACIONES PARA UNA TRANSFORMACIÓN PERSONAL, RELACIONAL, ORGANIZACIONAL Y SOCIAL </vt:lpstr>
      <vt:lpstr>V. APLICACIONES PARA UNA TRANSFORMACIÓN PERSONAL, RELACIONAL, ORGANIZACIONAL Y SOCIAL (2)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Estilos de Aprendizaje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26</cp:revision>
  <dcterms:created xsi:type="dcterms:W3CDTF">2020-05-19T20:37:38Z</dcterms:created>
  <dcterms:modified xsi:type="dcterms:W3CDTF">2020-05-26T22:33:52Z</dcterms:modified>
</cp:coreProperties>
</file>