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1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2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3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4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5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08" r:id="rId4"/>
    <p:sldMasterId id="2147483723" r:id="rId5"/>
    <p:sldMasterId id="2147483735" r:id="rId6"/>
    <p:sldMasterId id="2147483739" r:id="rId7"/>
    <p:sldMasterId id="2147483751" r:id="rId8"/>
    <p:sldMasterId id="2147483763" r:id="rId9"/>
    <p:sldMasterId id="2147483781" r:id="rId10"/>
    <p:sldMasterId id="2147483799" r:id="rId11"/>
    <p:sldMasterId id="2147483833" r:id="rId12"/>
    <p:sldMasterId id="2147483845" r:id="rId13"/>
    <p:sldMasterId id="2147483859" r:id="rId14"/>
    <p:sldMasterId id="2147483873" r:id="rId15"/>
    <p:sldMasterId id="2147483888" r:id="rId16"/>
  </p:sldMasterIdLst>
  <p:notesMasterIdLst>
    <p:notesMasterId r:id="rId89"/>
  </p:notesMasterIdLst>
  <p:sldIdLst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6" r:id="rId24"/>
    <p:sldId id="277" r:id="rId25"/>
    <p:sldId id="278" r:id="rId26"/>
    <p:sldId id="279" r:id="rId27"/>
    <p:sldId id="280" r:id="rId28"/>
    <p:sldId id="281" r:id="rId29"/>
    <p:sldId id="287" r:id="rId30"/>
    <p:sldId id="288" r:id="rId31"/>
    <p:sldId id="289" r:id="rId32"/>
    <p:sldId id="282" r:id="rId33"/>
    <p:sldId id="285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2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283" r:id="rId69"/>
    <p:sldId id="284" r:id="rId70"/>
    <p:sldId id="259" r:id="rId71"/>
    <p:sldId id="260" r:id="rId72"/>
    <p:sldId id="261" r:id="rId73"/>
    <p:sldId id="262" r:id="rId74"/>
    <p:sldId id="263" r:id="rId75"/>
    <p:sldId id="264" r:id="rId76"/>
    <p:sldId id="265" r:id="rId77"/>
    <p:sldId id="266" r:id="rId78"/>
    <p:sldId id="267" r:id="rId79"/>
    <p:sldId id="268" r:id="rId80"/>
    <p:sldId id="269" r:id="rId81"/>
    <p:sldId id="340" r:id="rId82"/>
    <p:sldId id="341" r:id="rId83"/>
    <p:sldId id="342" r:id="rId84"/>
    <p:sldId id="343" r:id="rId85"/>
    <p:sldId id="258" r:id="rId86"/>
    <p:sldId id="335" r:id="rId87"/>
    <p:sldId id="336" r:id="rId8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3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76" Type="http://schemas.openxmlformats.org/officeDocument/2006/relationships/slide" Target="slides/slide60.xml"/><Relationship Id="rId84" Type="http://schemas.openxmlformats.org/officeDocument/2006/relationships/slide" Target="slides/slide68.xml"/><Relationship Id="rId89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87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presProps" Target="presProp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501B7F-F645-42B1-A284-E33A5F6F900B}" type="doc">
      <dgm:prSet loTypeId="urn:microsoft.com/office/officeart/2005/8/layout/venn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_tradnl"/>
        </a:p>
      </dgm:t>
    </dgm:pt>
    <dgm:pt modelId="{D588488A-481A-43AD-AAF5-2B02E53E26D0}">
      <dgm:prSet phldrT="[Texto]"/>
      <dgm:spPr/>
      <dgm:t>
        <a:bodyPr/>
        <a:lstStyle/>
        <a:p>
          <a:r>
            <a:rPr lang="es-ES_tradnl" b="1" dirty="0" smtClean="0"/>
            <a:t>Circulo de Preocupación</a:t>
          </a:r>
          <a:endParaRPr lang="es-ES_tradnl" b="1" dirty="0"/>
        </a:p>
      </dgm:t>
    </dgm:pt>
    <dgm:pt modelId="{3CEEF975-113B-43B9-AF43-A4589B84827F}" type="parTrans" cxnId="{C6E8F24F-4A98-4EE3-A867-603B2DEA5778}">
      <dgm:prSet/>
      <dgm:spPr/>
      <dgm:t>
        <a:bodyPr/>
        <a:lstStyle/>
        <a:p>
          <a:endParaRPr lang="es-ES_tradnl"/>
        </a:p>
      </dgm:t>
    </dgm:pt>
    <dgm:pt modelId="{9BCB37E7-2CF5-4587-8F62-EDDD21F3A29B}" type="sibTrans" cxnId="{C6E8F24F-4A98-4EE3-A867-603B2DEA5778}">
      <dgm:prSet/>
      <dgm:spPr/>
      <dgm:t>
        <a:bodyPr/>
        <a:lstStyle/>
        <a:p>
          <a:endParaRPr lang="es-ES_tradnl"/>
        </a:p>
      </dgm:t>
    </dgm:pt>
    <dgm:pt modelId="{22EEFA72-29AF-44CA-B4E8-7F2E31F326C9}">
      <dgm:prSet phldrT="[Texto]"/>
      <dgm:spPr/>
      <dgm:t>
        <a:bodyPr/>
        <a:lstStyle/>
        <a:p>
          <a:r>
            <a:rPr lang="es-ES_tradnl" b="1" dirty="0" smtClean="0"/>
            <a:t>Circulo de Influencia</a:t>
          </a:r>
          <a:endParaRPr lang="es-ES_tradnl" b="1" dirty="0"/>
        </a:p>
      </dgm:t>
    </dgm:pt>
    <dgm:pt modelId="{D7222486-B284-4D7D-ABDC-06F1501CED21}" type="parTrans" cxnId="{D52FE07B-7FAF-453D-AC91-256C918EAB67}">
      <dgm:prSet/>
      <dgm:spPr/>
      <dgm:t>
        <a:bodyPr/>
        <a:lstStyle/>
        <a:p>
          <a:endParaRPr lang="es-ES_tradnl"/>
        </a:p>
      </dgm:t>
    </dgm:pt>
    <dgm:pt modelId="{4AA0EDE3-7635-4E56-8382-FAF6915C47D5}" type="sibTrans" cxnId="{D52FE07B-7FAF-453D-AC91-256C918EAB67}">
      <dgm:prSet/>
      <dgm:spPr/>
      <dgm:t>
        <a:bodyPr/>
        <a:lstStyle/>
        <a:p>
          <a:endParaRPr lang="es-ES_tradnl"/>
        </a:p>
      </dgm:t>
    </dgm:pt>
    <dgm:pt modelId="{D286D14B-8846-4933-A281-7BE6947723AC}" type="pres">
      <dgm:prSet presAssocID="{FC501B7F-F645-42B1-A284-E33A5F6F900B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ED27D7B0-04DC-4B2C-8C35-476469BFFCC7}" type="pres">
      <dgm:prSet presAssocID="{FC501B7F-F645-42B1-A284-E33A5F6F900B}" presName="comp1" presStyleCnt="0"/>
      <dgm:spPr/>
    </dgm:pt>
    <dgm:pt modelId="{ABB15B80-96C2-4EC5-AAE6-2A729FBDAA06}" type="pres">
      <dgm:prSet presAssocID="{FC501B7F-F645-42B1-A284-E33A5F6F900B}" presName="circle1" presStyleLbl="node1" presStyleIdx="0" presStyleCnt="2"/>
      <dgm:spPr/>
      <dgm:t>
        <a:bodyPr/>
        <a:lstStyle/>
        <a:p>
          <a:endParaRPr lang="es-ES_tradnl"/>
        </a:p>
      </dgm:t>
    </dgm:pt>
    <dgm:pt modelId="{00E198B0-8AC5-4C84-A930-8F193515C479}" type="pres">
      <dgm:prSet presAssocID="{FC501B7F-F645-42B1-A284-E33A5F6F900B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3D4B946-2864-46CA-914C-B9504470630D}" type="pres">
      <dgm:prSet presAssocID="{FC501B7F-F645-42B1-A284-E33A5F6F900B}" presName="comp2" presStyleCnt="0"/>
      <dgm:spPr/>
    </dgm:pt>
    <dgm:pt modelId="{2AB6DE4B-8387-4637-85AE-ABADD8439EE7}" type="pres">
      <dgm:prSet presAssocID="{FC501B7F-F645-42B1-A284-E33A5F6F900B}" presName="circle2" presStyleLbl="node1" presStyleIdx="1" presStyleCnt="2" custScaleX="68752" custScaleY="61460" custLinFactNeighborX="-780" custLinFactNeighborY="-16406"/>
      <dgm:spPr/>
      <dgm:t>
        <a:bodyPr/>
        <a:lstStyle/>
        <a:p>
          <a:endParaRPr lang="es-ES_tradnl"/>
        </a:p>
      </dgm:t>
    </dgm:pt>
    <dgm:pt modelId="{407915A1-7FA7-46BC-820D-8682446C53FB}" type="pres">
      <dgm:prSet presAssocID="{FC501B7F-F645-42B1-A284-E33A5F6F900B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D52FE07B-7FAF-453D-AC91-256C918EAB67}" srcId="{FC501B7F-F645-42B1-A284-E33A5F6F900B}" destId="{22EEFA72-29AF-44CA-B4E8-7F2E31F326C9}" srcOrd="1" destOrd="0" parTransId="{D7222486-B284-4D7D-ABDC-06F1501CED21}" sibTransId="{4AA0EDE3-7635-4E56-8382-FAF6915C47D5}"/>
    <dgm:cxn modelId="{9D913766-03AB-4152-8C40-9F32688B27D2}" type="presOf" srcId="{FC501B7F-F645-42B1-A284-E33A5F6F900B}" destId="{D286D14B-8846-4933-A281-7BE6947723AC}" srcOrd="0" destOrd="0" presId="urn:microsoft.com/office/officeart/2005/8/layout/venn2"/>
    <dgm:cxn modelId="{24BFA0A3-C650-471B-A5B2-CB81757A0ABB}" type="presOf" srcId="{22EEFA72-29AF-44CA-B4E8-7F2E31F326C9}" destId="{407915A1-7FA7-46BC-820D-8682446C53FB}" srcOrd="1" destOrd="0" presId="urn:microsoft.com/office/officeart/2005/8/layout/venn2"/>
    <dgm:cxn modelId="{C6E8F24F-4A98-4EE3-A867-603B2DEA5778}" srcId="{FC501B7F-F645-42B1-A284-E33A5F6F900B}" destId="{D588488A-481A-43AD-AAF5-2B02E53E26D0}" srcOrd="0" destOrd="0" parTransId="{3CEEF975-113B-43B9-AF43-A4589B84827F}" sibTransId="{9BCB37E7-2CF5-4587-8F62-EDDD21F3A29B}"/>
    <dgm:cxn modelId="{BC059B7E-AC9C-44AE-9AEB-B9BDE7B546A0}" type="presOf" srcId="{22EEFA72-29AF-44CA-B4E8-7F2E31F326C9}" destId="{2AB6DE4B-8387-4637-85AE-ABADD8439EE7}" srcOrd="0" destOrd="0" presId="urn:microsoft.com/office/officeart/2005/8/layout/venn2"/>
    <dgm:cxn modelId="{C9D1A081-D68A-4277-9834-F8C77704C53B}" type="presOf" srcId="{D588488A-481A-43AD-AAF5-2B02E53E26D0}" destId="{00E198B0-8AC5-4C84-A930-8F193515C479}" srcOrd="1" destOrd="0" presId="urn:microsoft.com/office/officeart/2005/8/layout/venn2"/>
    <dgm:cxn modelId="{0ABA06E1-4A3B-421B-8066-D419387FF182}" type="presOf" srcId="{D588488A-481A-43AD-AAF5-2B02E53E26D0}" destId="{ABB15B80-96C2-4EC5-AAE6-2A729FBDAA06}" srcOrd="0" destOrd="0" presId="urn:microsoft.com/office/officeart/2005/8/layout/venn2"/>
    <dgm:cxn modelId="{A2BE9671-5068-4878-84F9-33AD8E6B7F96}" type="presParOf" srcId="{D286D14B-8846-4933-A281-7BE6947723AC}" destId="{ED27D7B0-04DC-4B2C-8C35-476469BFFCC7}" srcOrd="0" destOrd="0" presId="urn:microsoft.com/office/officeart/2005/8/layout/venn2"/>
    <dgm:cxn modelId="{F67D5278-3FDC-4C1F-8FDD-55927376C9BF}" type="presParOf" srcId="{ED27D7B0-04DC-4B2C-8C35-476469BFFCC7}" destId="{ABB15B80-96C2-4EC5-AAE6-2A729FBDAA06}" srcOrd="0" destOrd="0" presId="urn:microsoft.com/office/officeart/2005/8/layout/venn2"/>
    <dgm:cxn modelId="{51FACC13-595A-431C-8792-7A0E0233D01F}" type="presParOf" srcId="{ED27D7B0-04DC-4B2C-8C35-476469BFFCC7}" destId="{00E198B0-8AC5-4C84-A930-8F193515C479}" srcOrd="1" destOrd="0" presId="urn:microsoft.com/office/officeart/2005/8/layout/venn2"/>
    <dgm:cxn modelId="{B9B8E113-0282-40A9-98C9-57DFFD35BE42}" type="presParOf" srcId="{D286D14B-8846-4933-A281-7BE6947723AC}" destId="{83D4B946-2864-46CA-914C-B9504470630D}" srcOrd="1" destOrd="0" presId="urn:microsoft.com/office/officeart/2005/8/layout/venn2"/>
    <dgm:cxn modelId="{4AC51166-6E4F-40B4-A2ED-40C9B0536B20}" type="presParOf" srcId="{83D4B946-2864-46CA-914C-B9504470630D}" destId="{2AB6DE4B-8387-4637-85AE-ABADD8439EE7}" srcOrd="0" destOrd="0" presId="urn:microsoft.com/office/officeart/2005/8/layout/venn2"/>
    <dgm:cxn modelId="{4E9086C4-1A7D-470D-87F9-8CAC5162F5F3}" type="presParOf" srcId="{83D4B946-2864-46CA-914C-B9504470630D}" destId="{407915A1-7FA7-46BC-820D-8682446C53FB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501B7F-F645-42B1-A284-E33A5F6F900B}" type="doc">
      <dgm:prSet loTypeId="urn:microsoft.com/office/officeart/2005/8/layout/venn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_tradnl"/>
        </a:p>
      </dgm:t>
    </dgm:pt>
    <dgm:pt modelId="{D588488A-481A-43AD-AAF5-2B02E53E26D0}">
      <dgm:prSet phldrT="[Texto]" custT="1"/>
      <dgm:spPr/>
      <dgm:t>
        <a:bodyPr/>
        <a:lstStyle/>
        <a:p>
          <a:r>
            <a:rPr lang="es-ES_tradnl" sz="2000" b="1" dirty="0" smtClean="0"/>
            <a:t>Circulo de Preocupación</a:t>
          </a:r>
          <a:endParaRPr lang="es-ES_tradnl" sz="2000" b="1" dirty="0"/>
        </a:p>
      </dgm:t>
    </dgm:pt>
    <dgm:pt modelId="{3CEEF975-113B-43B9-AF43-A4589B84827F}" type="parTrans" cxnId="{C6E8F24F-4A98-4EE3-A867-603B2DEA5778}">
      <dgm:prSet/>
      <dgm:spPr/>
      <dgm:t>
        <a:bodyPr/>
        <a:lstStyle/>
        <a:p>
          <a:endParaRPr lang="es-ES_tradnl"/>
        </a:p>
      </dgm:t>
    </dgm:pt>
    <dgm:pt modelId="{9BCB37E7-2CF5-4587-8F62-EDDD21F3A29B}" type="sibTrans" cxnId="{C6E8F24F-4A98-4EE3-A867-603B2DEA5778}">
      <dgm:prSet/>
      <dgm:spPr/>
      <dgm:t>
        <a:bodyPr/>
        <a:lstStyle/>
        <a:p>
          <a:endParaRPr lang="es-ES_tradnl"/>
        </a:p>
      </dgm:t>
    </dgm:pt>
    <dgm:pt modelId="{22EEFA72-29AF-44CA-B4E8-7F2E31F326C9}">
      <dgm:prSet phldrT="[Texto]" custT="1"/>
      <dgm:spPr/>
      <dgm:t>
        <a:bodyPr/>
        <a:lstStyle/>
        <a:p>
          <a:r>
            <a:rPr lang="es-ES_tradnl" sz="1400" b="1" dirty="0" smtClean="0"/>
            <a:t>Circulo de Influencia</a:t>
          </a:r>
          <a:endParaRPr lang="es-ES_tradnl" sz="1400" b="1" dirty="0"/>
        </a:p>
      </dgm:t>
    </dgm:pt>
    <dgm:pt modelId="{D7222486-B284-4D7D-ABDC-06F1501CED21}" type="parTrans" cxnId="{D52FE07B-7FAF-453D-AC91-256C918EAB67}">
      <dgm:prSet/>
      <dgm:spPr/>
      <dgm:t>
        <a:bodyPr/>
        <a:lstStyle/>
        <a:p>
          <a:endParaRPr lang="es-ES_tradnl"/>
        </a:p>
      </dgm:t>
    </dgm:pt>
    <dgm:pt modelId="{4AA0EDE3-7635-4E56-8382-FAF6915C47D5}" type="sibTrans" cxnId="{D52FE07B-7FAF-453D-AC91-256C918EAB67}">
      <dgm:prSet/>
      <dgm:spPr/>
      <dgm:t>
        <a:bodyPr/>
        <a:lstStyle/>
        <a:p>
          <a:endParaRPr lang="es-ES_tradnl"/>
        </a:p>
      </dgm:t>
    </dgm:pt>
    <dgm:pt modelId="{D286D14B-8846-4933-A281-7BE6947723AC}" type="pres">
      <dgm:prSet presAssocID="{FC501B7F-F645-42B1-A284-E33A5F6F900B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ED27D7B0-04DC-4B2C-8C35-476469BFFCC7}" type="pres">
      <dgm:prSet presAssocID="{FC501B7F-F645-42B1-A284-E33A5F6F900B}" presName="comp1" presStyleCnt="0"/>
      <dgm:spPr/>
    </dgm:pt>
    <dgm:pt modelId="{ABB15B80-96C2-4EC5-AAE6-2A729FBDAA06}" type="pres">
      <dgm:prSet presAssocID="{FC501B7F-F645-42B1-A284-E33A5F6F900B}" presName="circle1" presStyleLbl="node1" presStyleIdx="0" presStyleCnt="2"/>
      <dgm:spPr/>
      <dgm:t>
        <a:bodyPr/>
        <a:lstStyle/>
        <a:p>
          <a:endParaRPr lang="es-ES_tradnl"/>
        </a:p>
      </dgm:t>
    </dgm:pt>
    <dgm:pt modelId="{00E198B0-8AC5-4C84-A930-8F193515C479}" type="pres">
      <dgm:prSet presAssocID="{FC501B7F-F645-42B1-A284-E33A5F6F900B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3D4B946-2864-46CA-914C-B9504470630D}" type="pres">
      <dgm:prSet presAssocID="{FC501B7F-F645-42B1-A284-E33A5F6F900B}" presName="comp2" presStyleCnt="0"/>
      <dgm:spPr/>
    </dgm:pt>
    <dgm:pt modelId="{2AB6DE4B-8387-4637-85AE-ABADD8439EE7}" type="pres">
      <dgm:prSet presAssocID="{FC501B7F-F645-42B1-A284-E33A5F6F900B}" presName="circle2" presStyleLbl="node1" presStyleIdx="1" presStyleCnt="2" custScaleX="40628" custScaleY="33334" custLinFactNeighborX="-780" custLinFactNeighborY="-16406"/>
      <dgm:spPr/>
      <dgm:t>
        <a:bodyPr/>
        <a:lstStyle/>
        <a:p>
          <a:endParaRPr lang="es-ES_tradnl"/>
        </a:p>
      </dgm:t>
    </dgm:pt>
    <dgm:pt modelId="{407915A1-7FA7-46BC-820D-8682446C53FB}" type="pres">
      <dgm:prSet presAssocID="{FC501B7F-F645-42B1-A284-E33A5F6F900B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D52FE07B-7FAF-453D-AC91-256C918EAB67}" srcId="{FC501B7F-F645-42B1-A284-E33A5F6F900B}" destId="{22EEFA72-29AF-44CA-B4E8-7F2E31F326C9}" srcOrd="1" destOrd="0" parTransId="{D7222486-B284-4D7D-ABDC-06F1501CED21}" sibTransId="{4AA0EDE3-7635-4E56-8382-FAF6915C47D5}"/>
    <dgm:cxn modelId="{E2658F8C-800C-4601-B163-278A29B56472}" type="presOf" srcId="{D588488A-481A-43AD-AAF5-2B02E53E26D0}" destId="{ABB15B80-96C2-4EC5-AAE6-2A729FBDAA06}" srcOrd="0" destOrd="0" presId="urn:microsoft.com/office/officeart/2005/8/layout/venn2"/>
    <dgm:cxn modelId="{5EA4247B-81B5-4477-A287-B904E683995A}" type="presOf" srcId="{D588488A-481A-43AD-AAF5-2B02E53E26D0}" destId="{00E198B0-8AC5-4C84-A930-8F193515C479}" srcOrd="1" destOrd="0" presId="urn:microsoft.com/office/officeart/2005/8/layout/venn2"/>
    <dgm:cxn modelId="{A714FF55-AE95-413F-8FFD-876BDE42F3E2}" type="presOf" srcId="{22EEFA72-29AF-44CA-B4E8-7F2E31F326C9}" destId="{407915A1-7FA7-46BC-820D-8682446C53FB}" srcOrd="1" destOrd="0" presId="urn:microsoft.com/office/officeart/2005/8/layout/venn2"/>
    <dgm:cxn modelId="{AD411A6A-23D7-4756-9772-3975B01C8969}" type="presOf" srcId="{FC501B7F-F645-42B1-A284-E33A5F6F900B}" destId="{D286D14B-8846-4933-A281-7BE6947723AC}" srcOrd="0" destOrd="0" presId="urn:microsoft.com/office/officeart/2005/8/layout/venn2"/>
    <dgm:cxn modelId="{C6E8F24F-4A98-4EE3-A867-603B2DEA5778}" srcId="{FC501B7F-F645-42B1-A284-E33A5F6F900B}" destId="{D588488A-481A-43AD-AAF5-2B02E53E26D0}" srcOrd="0" destOrd="0" parTransId="{3CEEF975-113B-43B9-AF43-A4589B84827F}" sibTransId="{9BCB37E7-2CF5-4587-8F62-EDDD21F3A29B}"/>
    <dgm:cxn modelId="{293B5994-DCFD-4C00-AE50-9A2094A01DE7}" type="presOf" srcId="{22EEFA72-29AF-44CA-B4E8-7F2E31F326C9}" destId="{2AB6DE4B-8387-4637-85AE-ABADD8439EE7}" srcOrd="0" destOrd="0" presId="urn:microsoft.com/office/officeart/2005/8/layout/venn2"/>
    <dgm:cxn modelId="{51E71420-7931-4C04-9F22-BBDD8264D39D}" type="presParOf" srcId="{D286D14B-8846-4933-A281-7BE6947723AC}" destId="{ED27D7B0-04DC-4B2C-8C35-476469BFFCC7}" srcOrd="0" destOrd="0" presId="urn:microsoft.com/office/officeart/2005/8/layout/venn2"/>
    <dgm:cxn modelId="{4966A860-055F-40B7-8476-F079B03D485B}" type="presParOf" srcId="{ED27D7B0-04DC-4B2C-8C35-476469BFFCC7}" destId="{ABB15B80-96C2-4EC5-AAE6-2A729FBDAA06}" srcOrd="0" destOrd="0" presId="urn:microsoft.com/office/officeart/2005/8/layout/venn2"/>
    <dgm:cxn modelId="{994339B6-2F47-4C7A-8AD6-AEA13E7CB76C}" type="presParOf" srcId="{ED27D7B0-04DC-4B2C-8C35-476469BFFCC7}" destId="{00E198B0-8AC5-4C84-A930-8F193515C479}" srcOrd="1" destOrd="0" presId="urn:microsoft.com/office/officeart/2005/8/layout/venn2"/>
    <dgm:cxn modelId="{305A227C-68AA-453B-BFD2-436AD0EE07A0}" type="presParOf" srcId="{D286D14B-8846-4933-A281-7BE6947723AC}" destId="{83D4B946-2864-46CA-914C-B9504470630D}" srcOrd="1" destOrd="0" presId="urn:microsoft.com/office/officeart/2005/8/layout/venn2"/>
    <dgm:cxn modelId="{57377F0B-DA48-4724-8131-F2ED637B3BDF}" type="presParOf" srcId="{83D4B946-2864-46CA-914C-B9504470630D}" destId="{2AB6DE4B-8387-4637-85AE-ABADD8439EE7}" srcOrd="0" destOrd="0" presId="urn:microsoft.com/office/officeart/2005/8/layout/venn2"/>
    <dgm:cxn modelId="{77CAF5BB-DFA2-4B5C-A628-511B1817F35D}" type="presParOf" srcId="{83D4B946-2864-46CA-914C-B9504470630D}" destId="{407915A1-7FA7-46BC-820D-8682446C53FB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501B7F-F645-42B1-A284-E33A5F6F900B}" type="doc">
      <dgm:prSet loTypeId="urn:microsoft.com/office/officeart/2005/8/layout/venn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_tradnl"/>
        </a:p>
      </dgm:t>
    </dgm:pt>
    <dgm:pt modelId="{D588488A-481A-43AD-AAF5-2B02E53E26D0}">
      <dgm:prSet phldrT="[Texto]"/>
      <dgm:spPr/>
      <dgm:t>
        <a:bodyPr/>
        <a:lstStyle/>
        <a:p>
          <a:endParaRPr lang="es-ES_tradnl" dirty="0"/>
        </a:p>
      </dgm:t>
    </dgm:pt>
    <dgm:pt modelId="{9BCB37E7-2CF5-4587-8F62-EDDD21F3A29B}" type="sibTrans" cxnId="{C6E8F24F-4A98-4EE3-A867-603B2DEA5778}">
      <dgm:prSet/>
      <dgm:spPr/>
      <dgm:t>
        <a:bodyPr/>
        <a:lstStyle/>
        <a:p>
          <a:endParaRPr lang="es-ES_tradnl"/>
        </a:p>
      </dgm:t>
    </dgm:pt>
    <dgm:pt modelId="{3CEEF975-113B-43B9-AF43-A4589B84827F}" type="parTrans" cxnId="{C6E8F24F-4A98-4EE3-A867-603B2DEA5778}">
      <dgm:prSet/>
      <dgm:spPr/>
      <dgm:t>
        <a:bodyPr/>
        <a:lstStyle/>
        <a:p>
          <a:endParaRPr lang="es-ES_tradnl"/>
        </a:p>
      </dgm:t>
    </dgm:pt>
    <dgm:pt modelId="{22EEFA72-29AF-44CA-B4E8-7F2E31F326C9}">
      <dgm:prSet phldrT="[Texto]"/>
      <dgm:spPr/>
      <dgm:t>
        <a:bodyPr/>
        <a:lstStyle/>
        <a:p>
          <a:r>
            <a:rPr lang="es-ES_tradnl" dirty="0" smtClean="0"/>
            <a:t>Circulo de Influencia</a:t>
          </a:r>
          <a:endParaRPr lang="es-ES_tradnl" dirty="0"/>
        </a:p>
      </dgm:t>
    </dgm:pt>
    <dgm:pt modelId="{4AA0EDE3-7635-4E56-8382-FAF6915C47D5}" type="sibTrans" cxnId="{D52FE07B-7FAF-453D-AC91-256C918EAB67}">
      <dgm:prSet/>
      <dgm:spPr/>
      <dgm:t>
        <a:bodyPr/>
        <a:lstStyle/>
        <a:p>
          <a:endParaRPr lang="es-ES_tradnl"/>
        </a:p>
      </dgm:t>
    </dgm:pt>
    <dgm:pt modelId="{D7222486-B284-4D7D-ABDC-06F1501CED21}" type="parTrans" cxnId="{D52FE07B-7FAF-453D-AC91-256C918EAB67}">
      <dgm:prSet/>
      <dgm:spPr/>
      <dgm:t>
        <a:bodyPr/>
        <a:lstStyle/>
        <a:p>
          <a:endParaRPr lang="es-ES_tradnl"/>
        </a:p>
      </dgm:t>
    </dgm:pt>
    <dgm:pt modelId="{D286D14B-8846-4933-A281-7BE6947723AC}" type="pres">
      <dgm:prSet presAssocID="{FC501B7F-F645-42B1-A284-E33A5F6F900B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ED27D7B0-04DC-4B2C-8C35-476469BFFCC7}" type="pres">
      <dgm:prSet presAssocID="{FC501B7F-F645-42B1-A284-E33A5F6F900B}" presName="comp1" presStyleCnt="0"/>
      <dgm:spPr/>
    </dgm:pt>
    <dgm:pt modelId="{ABB15B80-96C2-4EC5-AAE6-2A729FBDAA06}" type="pres">
      <dgm:prSet presAssocID="{FC501B7F-F645-42B1-A284-E33A5F6F900B}" presName="circle1" presStyleLbl="node1" presStyleIdx="0" presStyleCnt="2"/>
      <dgm:spPr/>
      <dgm:t>
        <a:bodyPr/>
        <a:lstStyle/>
        <a:p>
          <a:endParaRPr lang="es-ES_tradnl"/>
        </a:p>
      </dgm:t>
    </dgm:pt>
    <dgm:pt modelId="{00E198B0-8AC5-4C84-A930-8F193515C479}" type="pres">
      <dgm:prSet presAssocID="{FC501B7F-F645-42B1-A284-E33A5F6F900B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3D4B946-2864-46CA-914C-B9504470630D}" type="pres">
      <dgm:prSet presAssocID="{FC501B7F-F645-42B1-A284-E33A5F6F900B}" presName="comp2" presStyleCnt="0"/>
      <dgm:spPr/>
    </dgm:pt>
    <dgm:pt modelId="{2AB6DE4B-8387-4637-85AE-ABADD8439EE7}" type="pres">
      <dgm:prSet presAssocID="{FC501B7F-F645-42B1-A284-E33A5F6F900B}" presName="circle2" presStyleLbl="node1" presStyleIdx="1" presStyleCnt="2" custScaleX="106253" custScaleY="98959" custLinFactNeighborX="-780" custLinFactNeighborY="-16406"/>
      <dgm:spPr/>
      <dgm:t>
        <a:bodyPr/>
        <a:lstStyle/>
        <a:p>
          <a:endParaRPr lang="es-ES_tradnl"/>
        </a:p>
      </dgm:t>
    </dgm:pt>
    <dgm:pt modelId="{407915A1-7FA7-46BC-820D-8682446C53FB}" type="pres">
      <dgm:prSet presAssocID="{FC501B7F-F645-42B1-A284-E33A5F6F900B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D52FE07B-7FAF-453D-AC91-256C918EAB67}" srcId="{FC501B7F-F645-42B1-A284-E33A5F6F900B}" destId="{22EEFA72-29AF-44CA-B4E8-7F2E31F326C9}" srcOrd="1" destOrd="0" parTransId="{D7222486-B284-4D7D-ABDC-06F1501CED21}" sibTransId="{4AA0EDE3-7635-4E56-8382-FAF6915C47D5}"/>
    <dgm:cxn modelId="{0884641F-4E48-47CB-9609-2FA203C5D6A1}" type="presOf" srcId="{22EEFA72-29AF-44CA-B4E8-7F2E31F326C9}" destId="{407915A1-7FA7-46BC-820D-8682446C53FB}" srcOrd="1" destOrd="0" presId="urn:microsoft.com/office/officeart/2005/8/layout/venn2"/>
    <dgm:cxn modelId="{8559D16F-3856-4CC3-A687-6B46C37AEB81}" type="presOf" srcId="{22EEFA72-29AF-44CA-B4E8-7F2E31F326C9}" destId="{2AB6DE4B-8387-4637-85AE-ABADD8439EE7}" srcOrd="0" destOrd="0" presId="urn:microsoft.com/office/officeart/2005/8/layout/venn2"/>
    <dgm:cxn modelId="{C6E8F24F-4A98-4EE3-A867-603B2DEA5778}" srcId="{FC501B7F-F645-42B1-A284-E33A5F6F900B}" destId="{D588488A-481A-43AD-AAF5-2B02E53E26D0}" srcOrd="0" destOrd="0" parTransId="{3CEEF975-113B-43B9-AF43-A4589B84827F}" sibTransId="{9BCB37E7-2CF5-4587-8F62-EDDD21F3A29B}"/>
    <dgm:cxn modelId="{F2C20066-3B81-458A-B955-F91FC0A223DF}" type="presOf" srcId="{FC501B7F-F645-42B1-A284-E33A5F6F900B}" destId="{D286D14B-8846-4933-A281-7BE6947723AC}" srcOrd="0" destOrd="0" presId="urn:microsoft.com/office/officeart/2005/8/layout/venn2"/>
    <dgm:cxn modelId="{74F8E616-9961-465F-985F-FD7D45ABF43B}" type="presOf" srcId="{D588488A-481A-43AD-AAF5-2B02E53E26D0}" destId="{00E198B0-8AC5-4C84-A930-8F193515C479}" srcOrd="1" destOrd="0" presId="urn:microsoft.com/office/officeart/2005/8/layout/venn2"/>
    <dgm:cxn modelId="{567C79BF-B589-49E5-8326-A3C6A4C00E95}" type="presOf" srcId="{D588488A-481A-43AD-AAF5-2B02E53E26D0}" destId="{ABB15B80-96C2-4EC5-AAE6-2A729FBDAA06}" srcOrd="0" destOrd="0" presId="urn:microsoft.com/office/officeart/2005/8/layout/venn2"/>
    <dgm:cxn modelId="{094D6865-610B-440D-B84D-7658C6E1785A}" type="presParOf" srcId="{D286D14B-8846-4933-A281-7BE6947723AC}" destId="{ED27D7B0-04DC-4B2C-8C35-476469BFFCC7}" srcOrd="0" destOrd="0" presId="urn:microsoft.com/office/officeart/2005/8/layout/venn2"/>
    <dgm:cxn modelId="{397AC002-41DB-4BFB-AD2D-F1CB5A525059}" type="presParOf" srcId="{ED27D7B0-04DC-4B2C-8C35-476469BFFCC7}" destId="{ABB15B80-96C2-4EC5-AAE6-2A729FBDAA06}" srcOrd="0" destOrd="0" presId="urn:microsoft.com/office/officeart/2005/8/layout/venn2"/>
    <dgm:cxn modelId="{221BEA19-41D1-4899-8971-A02D88DF7588}" type="presParOf" srcId="{ED27D7B0-04DC-4B2C-8C35-476469BFFCC7}" destId="{00E198B0-8AC5-4C84-A930-8F193515C479}" srcOrd="1" destOrd="0" presId="urn:microsoft.com/office/officeart/2005/8/layout/venn2"/>
    <dgm:cxn modelId="{349C46EF-9711-4F1C-9ED5-18FD93142450}" type="presParOf" srcId="{D286D14B-8846-4933-A281-7BE6947723AC}" destId="{83D4B946-2864-46CA-914C-B9504470630D}" srcOrd="1" destOrd="0" presId="urn:microsoft.com/office/officeart/2005/8/layout/venn2"/>
    <dgm:cxn modelId="{FF7D3AD9-1F45-4492-BDD7-FD0510F666BC}" type="presParOf" srcId="{83D4B946-2864-46CA-914C-B9504470630D}" destId="{2AB6DE4B-8387-4637-85AE-ABADD8439EE7}" srcOrd="0" destOrd="0" presId="urn:microsoft.com/office/officeart/2005/8/layout/venn2"/>
    <dgm:cxn modelId="{9B12B949-E53D-47A8-A7BF-6A29B7ECEB63}" type="presParOf" srcId="{83D4B946-2864-46CA-914C-B9504470630D}" destId="{407915A1-7FA7-46BC-820D-8682446C53FB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9746A5-E6C1-4CF2-B119-E0482BE367C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25B3F274-9E25-4D90-B7FD-FA492F8D5EB9}">
      <dgm:prSet/>
      <dgm:spPr/>
      <dgm:t>
        <a:bodyPr/>
        <a:lstStyle/>
        <a:p>
          <a:pPr rtl="0"/>
          <a:r>
            <a:rPr lang="es-ES_tradnl" dirty="0" smtClean="0"/>
            <a:t>Espiritual</a:t>
          </a:r>
          <a:endParaRPr lang="en-US" dirty="0"/>
        </a:p>
      </dgm:t>
    </dgm:pt>
    <dgm:pt modelId="{C1682438-460F-4671-9C3D-633CA50EB66F}" type="parTrans" cxnId="{457AB414-2350-44DF-9F06-6D2B10782CE4}">
      <dgm:prSet/>
      <dgm:spPr/>
      <dgm:t>
        <a:bodyPr/>
        <a:lstStyle/>
        <a:p>
          <a:endParaRPr lang="es-ES_tradnl"/>
        </a:p>
      </dgm:t>
    </dgm:pt>
    <dgm:pt modelId="{35FDFE53-268D-42F8-85CB-FF6F780CDA0D}" type="sibTrans" cxnId="{457AB414-2350-44DF-9F06-6D2B10782CE4}">
      <dgm:prSet/>
      <dgm:spPr/>
      <dgm:t>
        <a:bodyPr/>
        <a:lstStyle/>
        <a:p>
          <a:endParaRPr lang="es-ES_tradnl"/>
        </a:p>
      </dgm:t>
    </dgm:pt>
    <dgm:pt modelId="{D8C6B867-F745-4027-82CA-6A2395C1A8E4}">
      <dgm:prSet/>
      <dgm:spPr/>
      <dgm:t>
        <a:bodyPr/>
        <a:lstStyle/>
        <a:p>
          <a:pPr rtl="0"/>
          <a:r>
            <a:rPr lang="es-ES_tradnl" dirty="0" smtClean="0"/>
            <a:t>Familiar</a:t>
          </a:r>
          <a:endParaRPr lang="es-ES_tradnl" dirty="0"/>
        </a:p>
      </dgm:t>
    </dgm:pt>
    <dgm:pt modelId="{E980BE24-0EAA-4405-884D-8498C25E4750}" type="parTrans" cxnId="{9241BA82-CE74-4328-B93F-1FC3BD2E8204}">
      <dgm:prSet/>
      <dgm:spPr/>
      <dgm:t>
        <a:bodyPr/>
        <a:lstStyle/>
        <a:p>
          <a:endParaRPr lang="es-ES_tradnl"/>
        </a:p>
      </dgm:t>
    </dgm:pt>
    <dgm:pt modelId="{AA69E52D-31B8-476B-9170-EF0DC6C4B298}" type="sibTrans" cxnId="{9241BA82-CE74-4328-B93F-1FC3BD2E8204}">
      <dgm:prSet/>
      <dgm:spPr/>
      <dgm:t>
        <a:bodyPr/>
        <a:lstStyle/>
        <a:p>
          <a:endParaRPr lang="es-ES_tradnl"/>
        </a:p>
      </dgm:t>
    </dgm:pt>
    <dgm:pt modelId="{17290929-F91D-4219-BA9F-5F7BA9448C8E}">
      <dgm:prSet/>
      <dgm:spPr/>
      <dgm:t>
        <a:bodyPr/>
        <a:lstStyle/>
        <a:p>
          <a:pPr rtl="0"/>
          <a:r>
            <a:rPr lang="es-ES_tradnl" dirty="0" smtClean="0"/>
            <a:t>Personal</a:t>
          </a:r>
          <a:endParaRPr lang="es-ES_tradnl" dirty="0"/>
        </a:p>
      </dgm:t>
    </dgm:pt>
    <dgm:pt modelId="{CF68F682-85E0-46B6-9686-BA4B50ECE18F}" type="parTrans" cxnId="{0FD1FBFE-B885-4BEB-ADB4-480DFD954FDD}">
      <dgm:prSet/>
      <dgm:spPr/>
      <dgm:t>
        <a:bodyPr/>
        <a:lstStyle/>
        <a:p>
          <a:endParaRPr lang="es-ES_tradnl"/>
        </a:p>
      </dgm:t>
    </dgm:pt>
    <dgm:pt modelId="{55688B69-EC4D-4FAE-93D6-29B7DD9790F1}" type="sibTrans" cxnId="{0FD1FBFE-B885-4BEB-ADB4-480DFD954FDD}">
      <dgm:prSet/>
      <dgm:spPr/>
      <dgm:t>
        <a:bodyPr/>
        <a:lstStyle/>
        <a:p>
          <a:endParaRPr lang="es-ES_tradnl"/>
        </a:p>
      </dgm:t>
    </dgm:pt>
    <dgm:pt modelId="{31F0CE2B-FB15-43C4-96D6-6D5E1FA80D99}">
      <dgm:prSet/>
      <dgm:spPr/>
      <dgm:t>
        <a:bodyPr/>
        <a:lstStyle/>
        <a:p>
          <a:pPr rtl="0"/>
          <a:r>
            <a:rPr lang="es-ES_tradnl" dirty="0" smtClean="0"/>
            <a:t>Financiero</a:t>
          </a:r>
          <a:endParaRPr lang="es-ES_tradnl" dirty="0"/>
        </a:p>
      </dgm:t>
    </dgm:pt>
    <dgm:pt modelId="{4B9F2238-943E-4273-B98A-16F3FE67B17B}" type="parTrans" cxnId="{3B0A9A34-8803-4A19-B692-6124E5F9C39F}">
      <dgm:prSet/>
      <dgm:spPr/>
      <dgm:t>
        <a:bodyPr/>
        <a:lstStyle/>
        <a:p>
          <a:endParaRPr lang="es-ES_tradnl"/>
        </a:p>
      </dgm:t>
    </dgm:pt>
    <dgm:pt modelId="{A05B83DA-5B31-4DAD-A16B-C946B3E12720}" type="sibTrans" cxnId="{3B0A9A34-8803-4A19-B692-6124E5F9C39F}">
      <dgm:prSet/>
      <dgm:spPr/>
      <dgm:t>
        <a:bodyPr/>
        <a:lstStyle/>
        <a:p>
          <a:endParaRPr lang="es-ES_tradnl"/>
        </a:p>
      </dgm:t>
    </dgm:pt>
    <dgm:pt modelId="{BBF62114-C730-41A7-B4C4-37A932141D68}">
      <dgm:prSet/>
      <dgm:spPr/>
      <dgm:t>
        <a:bodyPr/>
        <a:lstStyle/>
        <a:p>
          <a:pPr rtl="0"/>
          <a:r>
            <a:rPr lang="es-ES_tradnl" dirty="0" smtClean="0"/>
            <a:t>Profesional</a:t>
          </a:r>
          <a:endParaRPr lang="es-ES_tradnl" dirty="0"/>
        </a:p>
      </dgm:t>
    </dgm:pt>
    <dgm:pt modelId="{F2DDB86D-DF1B-4E80-832D-AAD367BD0374}" type="parTrans" cxnId="{3848F70B-E6C4-48A7-9167-A8631C4E0845}">
      <dgm:prSet/>
      <dgm:spPr/>
      <dgm:t>
        <a:bodyPr/>
        <a:lstStyle/>
        <a:p>
          <a:endParaRPr lang="es-ES_tradnl"/>
        </a:p>
      </dgm:t>
    </dgm:pt>
    <dgm:pt modelId="{4A1454D7-B076-4E9C-AFA1-B25CC01DA537}" type="sibTrans" cxnId="{3848F70B-E6C4-48A7-9167-A8631C4E0845}">
      <dgm:prSet/>
      <dgm:spPr/>
      <dgm:t>
        <a:bodyPr/>
        <a:lstStyle/>
        <a:p>
          <a:endParaRPr lang="es-ES_tradnl"/>
        </a:p>
      </dgm:t>
    </dgm:pt>
    <dgm:pt modelId="{D1FF3A81-9A1A-4E08-8008-C37805EFD23A}">
      <dgm:prSet/>
      <dgm:spPr/>
      <dgm:t>
        <a:bodyPr/>
        <a:lstStyle/>
        <a:p>
          <a:pPr rtl="0"/>
          <a:r>
            <a:rPr lang="es-ES_tradnl" dirty="0" smtClean="0"/>
            <a:t>Social</a:t>
          </a:r>
          <a:endParaRPr lang="es-ES_tradnl" dirty="0"/>
        </a:p>
      </dgm:t>
    </dgm:pt>
    <dgm:pt modelId="{65D72E71-F118-455C-B273-ED8D08026CE6}" type="parTrans" cxnId="{ACE9B238-BC95-4958-9172-4FB2A3B82436}">
      <dgm:prSet/>
      <dgm:spPr/>
      <dgm:t>
        <a:bodyPr/>
        <a:lstStyle/>
        <a:p>
          <a:endParaRPr lang="es-ES_tradnl"/>
        </a:p>
      </dgm:t>
    </dgm:pt>
    <dgm:pt modelId="{4CACC718-FA97-4112-8788-9EB04A8DA196}" type="sibTrans" cxnId="{ACE9B238-BC95-4958-9172-4FB2A3B82436}">
      <dgm:prSet/>
      <dgm:spPr/>
      <dgm:t>
        <a:bodyPr/>
        <a:lstStyle/>
        <a:p>
          <a:endParaRPr lang="es-ES_tradnl"/>
        </a:p>
      </dgm:t>
    </dgm:pt>
    <dgm:pt modelId="{3F5B7274-75BC-4EA3-8476-BC4256BD3FF9}">
      <dgm:prSet/>
      <dgm:spPr/>
      <dgm:t>
        <a:bodyPr/>
        <a:lstStyle/>
        <a:p>
          <a:pPr rtl="0"/>
          <a:r>
            <a:rPr lang="es-ES_tradnl" dirty="0" err="1" smtClean="0"/>
            <a:t>Fisico</a:t>
          </a:r>
          <a:endParaRPr lang="es-ES_tradnl" dirty="0"/>
        </a:p>
      </dgm:t>
    </dgm:pt>
    <dgm:pt modelId="{10B75A5E-80CD-4F4A-A0A2-BE137AFE3393}" type="parTrans" cxnId="{885761FB-0D55-4574-964F-252149FFC1CB}">
      <dgm:prSet/>
      <dgm:spPr/>
      <dgm:t>
        <a:bodyPr/>
        <a:lstStyle/>
        <a:p>
          <a:endParaRPr lang="es-ES_tradnl"/>
        </a:p>
      </dgm:t>
    </dgm:pt>
    <dgm:pt modelId="{F3498115-BC1D-4BCA-B0BD-943B6F5119D1}" type="sibTrans" cxnId="{885761FB-0D55-4574-964F-252149FFC1CB}">
      <dgm:prSet/>
      <dgm:spPr/>
      <dgm:t>
        <a:bodyPr/>
        <a:lstStyle/>
        <a:p>
          <a:endParaRPr lang="es-ES_tradnl"/>
        </a:p>
      </dgm:t>
    </dgm:pt>
    <dgm:pt modelId="{7B9BD307-A29A-4180-B79A-127B9B1E445A}" type="pres">
      <dgm:prSet presAssocID="{099746A5-E6C1-4CF2-B119-E0482BE367C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E702C11F-2BD1-4D1C-BFDF-7399507FB03E}" type="pres">
      <dgm:prSet presAssocID="{25B3F274-9E25-4D90-B7FD-FA492F8D5EB9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FBB22D7-0BF9-4DAA-9735-1C94A08B49C2}" type="pres">
      <dgm:prSet presAssocID="{35FDFE53-268D-42F8-85CB-FF6F780CDA0D}" presName="sibTrans" presStyleLbl="sibTrans2D1" presStyleIdx="0" presStyleCnt="7"/>
      <dgm:spPr/>
      <dgm:t>
        <a:bodyPr/>
        <a:lstStyle/>
        <a:p>
          <a:endParaRPr lang="es-ES_tradnl"/>
        </a:p>
      </dgm:t>
    </dgm:pt>
    <dgm:pt modelId="{C10DA22B-ECF4-4184-AECD-DCB9CC682CC8}" type="pres">
      <dgm:prSet presAssocID="{35FDFE53-268D-42F8-85CB-FF6F780CDA0D}" presName="connectorText" presStyleLbl="sibTrans2D1" presStyleIdx="0" presStyleCnt="7"/>
      <dgm:spPr/>
      <dgm:t>
        <a:bodyPr/>
        <a:lstStyle/>
        <a:p>
          <a:endParaRPr lang="es-ES_tradnl"/>
        </a:p>
      </dgm:t>
    </dgm:pt>
    <dgm:pt modelId="{CCCF004E-9614-47FD-98E1-D7FA757EF03D}" type="pres">
      <dgm:prSet presAssocID="{D8C6B867-F745-4027-82CA-6A2395C1A8E4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419C94A-3878-49C4-8A59-2EDAD3D622F1}" type="pres">
      <dgm:prSet presAssocID="{AA69E52D-31B8-476B-9170-EF0DC6C4B298}" presName="sibTrans" presStyleLbl="sibTrans2D1" presStyleIdx="1" presStyleCnt="7"/>
      <dgm:spPr/>
      <dgm:t>
        <a:bodyPr/>
        <a:lstStyle/>
        <a:p>
          <a:endParaRPr lang="es-ES_tradnl"/>
        </a:p>
      </dgm:t>
    </dgm:pt>
    <dgm:pt modelId="{D51F728A-34C4-48C7-9122-2B9736405127}" type="pres">
      <dgm:prSet presAssocID="{AA69E52D-31B8-476B-9170-EF0DC6C4B298}" presName="connectorText" presStyleLbl="sibTrans2D1" presStyleIdx="1" presStyleCnt="7"/>
      <dgm:spPr/>
      <dgm:t>
        <a:bodyPr/>
        <a:lstStyle/>
        <a:p>
          <a:endParaRPr lang="es-ES_tradnl"/>
        </a:p>
      </dgm:t>
    </dgm:pt>
    <dgm:pt modelId="{05EA788D-37EB-49F2-8338-B18C6131501E}" type="pres">
      <dgm:prSet presAssocID="{17290929-F91D-4219-BA9F-5F7BA9448C8E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FF0748E-D3E5-415D-BEB7-D3E67EBB3280}" type="pres">
      <dgm:prSet presAssocID="{55688B69-EC4D-4FAE-93D6-29B7DD9790F1}" presName="sibTrans" presStyleLbl="sibTrans2D1" presStyleIdx="2" presStyleCnt="7"/>
      <dgm:spPr/>
      <dgm:t>
        <a:bodyPr/>
        <a:lstStyle/>
        <a:p>
          <a:endParaRPr lang="es-ES_tradnl"/>
        </a:p>
      </dgm:t>
    </dgm:pt>
    <dgm:pt modelId="{10C20E0A-A342-47F5-9008-211830C1F3A5}" type="pres">
      <dgm:prSet presAssocID="{55688B69-EC4D-4FAE-93D6-29B7DD9790F1}" presName="connectorText" presStyleLbl="sibTrans2D1" presStyleIdx="2" presStyleCnt="7"/>
      <dgm:spPr/>
      <dgm:t>
        <a:bodyPr/>
        <a:lstStyle/>
        <a:p>
          <a:endParaRPr lang="es-ES_tradnl"/>
        </a:p>
      </dgm:t>
    </dgm:pt>
    <dgm:pt modelId="{D67E8D39-F0CC-425D-9B19-65D572C46EA4}" type="pres">
      <dgm:prSet presAssocID="{31F0CE2B-FB15-43C4-96D6-6D5E1FA80D99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EDD06D1-CAFE-4DF0-9D66-1D8EA9FE57A7}" type="pres">
      <dgm:prSet presAssocID="{A05B83DA-5B31-4DAD-A16B-C946B3E12720}" presName="sibTrans" presStyleLbl="sibTrans2D1" presStyleIdx="3" presStyleCnt="7"/>
      <dgm:spPr/>
      <dgm:t>
        <a:bodyPr/>
        <a:lstStyle/>
        <a:p>
          <a:endParaRPr lang="es-ES_tradnl"/>
        </a:p>
      </dgm:t>
    </dgm:pt>
    <dgm:pt modelId="{B6CF1CA2-C5AC-4F01-ABED-C727F93E6FF3}" type="pres">
      <dgm:prSet presAssocID="{A05B83DA-5B31-4DAD-A16B-C946B3E12720}" presName="connectorText" presStyleLbl="sibTrans2D1" presStyleIdx="3" presStyleCnt="7"/>
      <dgm:spPr/>
      <dgm:t>
        <a:bodyPr/>
        <a:lstStyle/>
        <a:p>
          <a:endParaRPr lang="es-ES_tradnl"/>
        </a:p>
      </dgm:t>
    </dgm:pt>
    <dgm:pt modelId="{0DBB5B3A-2347-4AF3-B93D-6A13E353F95C}" type="pres">
      <dgm:prSet presAssocID="{BBF62114-C730-41A7-B4C4-37A932141D68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58957A3-0BEB-4B52-9441-A37864338CC7}" type="pres">
      <dgm:prSet presAssocID="{4A1454D7-B076-4E9C-AFA1-B25CC01DA537}" presName="sibTrans" presStyleLbl="sibTrans2D1" presStyleIdx="4" presStyleCnt="7"/>
      <dgm:spPr/>
      <dgm:t>
        <a:bodyPr/>
        <a:lstStyle/>
        <a:p>
          <a:endParaRPr lang="es-ES_tradnl"/>
        </a:p>
      </dgm:t>
    </dgm:pt>
    <dgm:pt modelId="{D65B06BC-5752-4C4F-877E-E962A771ACCB}" type="pres">
      <dgm:prSet presAssocID="{4A1454D7-B076-4E9C-AFA1-B25CC01DA537}" presName="connectorText" presStyleLbl="sibTrans2D1" presStyleIdx="4" presStyleCnt="7"/>
      <dgm:spPr/>
      <dgm:t>
        <a:bodyPr/>
        <a:lstStyle/>
        <a:p>
          <a:endParaRPr lang="es-ES_tradnl"/>
        </a:p>
      </dgm:t>
    </dgm:pt>
    <dgm:pt modelId="{945861C1-3205-4479-A845-3B48C640B8BE}" type="pres">
      <dgm:prSet presAssocID="{D1FF3A81-9A1A-4E08-8008-C37805EFD23A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FA0CC43-B0AF-44DA-93B1-458FABB1E58C}" type="pres">
      <dgm:prSet presAssocID="{4CACC718-FA97-4112-8788-9EB04A8DA196}" presName="sibTrans" presStyleLbl="sibTrans2D1" presStyleIdx="5" presStyleCnt="7"/>
      <dgm:spPr/>
      <dgm:t>
        <a:bodyPr/>
        <a:lstStyle/>
        <a:p>
          <a:endParaRPr lang="es-ES_tradnl"/>
        </a:p>
      </dgm:t>
    </dgm:pt>
    <dgm:pt modelId="{9C21BCDD-77D1-43AE-AFA2-9C2C3E2D6815}" type="pres">
      <dgm:prSet presAssocID="{4CACC718-FA97-4112-8788-9EB04A8DA196}" presName="connectorText" presStyleLbl="sibTrans2D1" presStyleIdx="5" presStyleCnt="7"/>
      <dgm:spPr/>
      <dgm:t>
        <a:bodyPr/>
        <a:lstStyle/>
        <a:p>
          <a:endParaRPr lang="es-ES_tradnl"/>
        </a:p>
      </dgm:t>
    </dgm:pt>
    <dgm:pt modelId="{8F0782F2-BDB8-4BDC-89CB-849D0492BED5}" type="pres">
      <dgm:prSet presAssocID="{3F5B7274-75BC-4EA3-8476-BC4256BD3FF9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0C7CD4A-87D8-4234-B127-9B425C13E3B7}" type="pres">
      <dgm:prSet presAssocID="{F3498115-BC1D-4BCA-B0BD-943B6F5119D1}" presName="sibTrans" presStyleLbl="sibTrans2D1" presStyleIdx="6" presStyleCnt="7"/>
      <dgm:spPr/>
      <dgm:t>
        <a:bodyPr/>
        <a:lstStyle/>
        <a:p>
          <a:endParaRPr lang="es-ES_tradnl"/>
        </a:p>
      </dgm:t>
    </dgm:pt>
    <dgm:pt modelId="{E8561F2D-0281-4047-9A6D-D3D95ABBEE1A}" type="pres">
      <dgm:prSet presAssocID="{F3498115-BC1D-4BCA-B0BD-943B6F5119D1}" presName="connectorText" presStyleLbl="sibTrans2D1" presStyleIdx="6" presStyleCnt="7"/>
      <dgm:spPr/>
      <dgm:t>
        <a:bodyPr/>
        <a:lstStyle/>
        <a:p>
          <a:endParaRPr lang="es-ES_tradnl"/>
        </a:p>
      </dgm:t>
    </dgm:pt>
  </dgm:ptLst>
  <dgm:cxnLst>
    <dgm:cxn modelId="{E2729FE9-F586-417B-A376-1C75B9229349}" type="presOf" srcId="{35FDFE53-268D-42F8-85CB-FF6F780CDA0D}" destId="{C10DA22B-ECF4-4184-AECD-DCB9CC682CC8}" srcOrd="1" destOrd="0" presId="urn:microsoft.com/office/officeart/2005/8/layout/cycle2"/>
    <dgm:cxn modelId="{03ADFACC-0C10-4389-8186-0AF5B10EE74F}" type="presOf" srcId="{55688B69-EC4D-4FAE-93D6-29B7DD9790F1}" destId="{9FF0748E-D3E5-415D-BEB7-D3E67EBB3280}" srcOrd="0" destOrd="0" presId="urn:microsoft.com/office/officeart/2005/8/layout/cycle2"/>
    <dgm:cxn modelId="{885761FB-0D55-4574-964F-252149FFC1CB}" srcId="{099746A5-E6C1-4CF2-B119-E0482BE367C0}" destId="{3F5B7274-75BC-4EA3-8476-BC4256BD3FF9}" srcOrd="6" destOrd="0" parTransId="{10B75A5E-80CD-4F4A-A0A2-BE137AFE3393}" sibTransId="{F3498115-BC1D-4BCA-B0BD-943B6F5119D1}"/>
    <dgm:cxn modelId="{ED9C3110-9B70-4F0D-9943-AE5FBAD998F7}" type="presOf" srcId="{099746A5-E6C1-4CF2-B119-E0482BE367C0}" destId="{7B9BD307-A29A-4180-B79A-127B9B1E445A}" srcOrd="0" destOrd="0" presId="urn:microsoft.com/office/officeart/2005/8/layout/cycle2"/>
    <dgm:cxn modelId="{B5A7888B-7C10-4A17-B68D-31531C5A376D}" type="presOf" srcId="{AA69E52D-31B8-476B-9170-EF0DC6C4B298}" destId="{F419C94A-3878-49C4-8A59-2EDAD3D622F1}" srcOrd="0" destOrd="0" presId="urn:microsoft.com/office/officeart/2005/8/layout/cycle2"/>
    <dgm:cxn modelId="{9A7A9594-CEC3-48B5-9EDA-0B404BE51019}" type="presOf" srcId="{F3498115-BC1D-4BCA-B0BD-943B6F5119D1}" destId="{E8561F2D-0281-4047-9A6D-D3D95ABBEE1A}" srcOrd="1" destOrd="0" presId="urn:microsoft.com/office/officeart/2005/8/layout/cycle2"/>
    <dgm:cxn modelId="{BA42C791-D513-4AC7-812C-9C9F99C71BC5}" type="presOf" srcId="{3F5B7274-75BC-4EA3-8476-BC4256BD3FF9}" destId="{8F0782F2-BDB8-4BDC-89CB-849D0492BED5}" srcOrd="0" destOrd="0" presId="urn:microsoft.com/office/officeart/2005/8/layout/cycle2"/>
    <dgm:cxn modelId="{4A78801D-FAC1-48FF-AAC1-FF10A9E9EF50}" type="presOf" srcId="{BBF62114-C730-41A7-B4C4-37A932141D68}" destId="{0DBB5B3A-2347-4AF3-B93D-6A13E353F95C}" srcOrd="0" destOrd="0" presId="urn:microsoft.com/office/officeart/2005/8/layout/cycle2"/>
    <dgm:cxn modelId="{C0522037-D0E8-4773-8064-1E31198FAC08}" type="presOf" srcId="{F3498115-BC1D-4BCA-B0BD-943B6F5119D1}" destId="{B0C7CD4A-87D8-4234-B127-9B425C13E3B7}" srcOrd="0" destOrd="0" presId="urn:microsoft.com/office/officeart/2005/8/layout/cycle2"/>
    <dgm:cxn modelId="{9241BA82-CE74-4328-B93F-1FC3BD2E8204}" srcId="{099746A5-E6C1-4CF2-B119-E0482BE367C0}" destId="{D8C6B867-F745-4027-82CA-6A2395C1A8E4}" srcOrd="1" destOrd="0" parTransId="{E980BE24-0EAA-4405-884D-8498C25E4750}" sibTransId="{AA69E52D-31B8-476B-9170-EF0DC6C4B298}"/>
    <dgm:cxn modelId="{04A17339-F425-4247-94C4-4FC98D51DED0}" type="presOf" srcId="{4CACC718-FA97-4112-8788-9EB04A8DA196}" destId="{9C21BCDD-77D1-43AE-AFA2-9C2C3E2D6815}" srcOrd="1" destOrd="0" presId="urn:microsoft.com/office/officeart/2005/8/layout/cycle2"/>
    <dgm:cxn modelId="{3848F70B-E6C4-48A7-9167-A8631C4E0845}" srcId="{099746A5-E6C1-4CF2-B119-E0482BE367C0}" destId="{BBF62114-C730-41A7-B4C4-37A932141D68}" srcOrd="4" destOrd="0" parTransId="{F2DDB86D-DF1B-4E80-832D-AAD367BD0374}" sibTransId="{4A1454D7-B076-4E9C-AFA1-B25CC01DA537}"/>
    <dgm:cxn modelId="{3B0A9A34-8803-4A19-B692-6124E5F9C39F}" srcId="{099746A5-E6C1-4CF2-B119-E0482BE367C0}" destId="{31F0CE2B-FB15-43C4-96D6-6D5E1FA80D99}" srcOrd="3" destOrd="0" parTransId="{4B9F2238-943E-4273-B98A-16F3FE67B17B}" sibTransId="{A05B83DA-5B31-4DAD-A16B-C946B3E12720}"/>
    <dgm:cxn modelId="{416F66D9-637F-4C9B-B94F-EB216CCBE785}" type="presOf" srcId="{4CACC718-FA97-4112-8788-9EB04A8DA196}" destId="{EFA0CC43-B0AF-44DA-93B1-458FABB1E58C}" srcOrd="0" destOrd="0" presId="urn:microsoft.com/office/officeart/2005/8/layout/cycle2"/>
    <dgm:cxn modelId="{4D1BF93A-5034-429A-AE2B-C99AD76C470B}" type="presOf" srcId="{AA69E52D-31B8-476B-9170-EF0DC6C4B298}" destId="{D51F728A-34C4-48C7-9122-2B9736405127}" srcOrd="1" destOrd="0" presId="urn:microsoft.com/office/officeart/2005/8/layout/cycle2"/>
    <dgm:cxn modelId="{0FD1FBFE-B885-4BEB-ADB4-480DFD954FDD}" srcId="{099746A5-E6C1-4CF2-B119-E0482BE367C0}" destId="{17290929-F91D-4219-BA9F-5F7BA9448C8E}" srcOrd="2" destOrd="0" parTransId="{CF68F682-85E0-46B6-9686-BA4B50ECE18F}" sibTransId="{55688B69-EC4D-4FAE-93D6-29B7DD9790F1}"/>
    <dgm:cxn modelId="{1AA893A6-EF75-4CDB-8070-91D44A1864B4}" type="presOf" srcId="{35FDFE53-268D-42F8-85CB-FF6F780CDA0D}" destId="{CFBB22D7-0BF9-4DAA-9735-1C94A08B49C2}" srcOrd="0" destOrd="0" presId="urn:microsoft.com/office/officeart/2005/8/layout/cycle2"/>
    <dgm:cxn modelId="{2E8B9548-295A-435F-96A1-ACF3DA502B25}" type="presOf" srcId="{17290929-F91D-4219-BA9F-5F7BA9448C8E}" destId="{05EA788D-37EB-49F2-8338-B18C6131501E}" srcOrd="0" destOrd="0" presId="urn:microsoft.com/office/officeart/2005/8/layout/cycle2"/>
    <dgm:cxn modelId="{7989CC6F-6481-4C5C-A8BA-C56E9F8B3C0E}" type="presOf" srcId="{31F0CE2B-FB15-43C4-96D6-6D5E1FA80D99}" destId="{D67E8D39-F0CC-425D-9B19-65D572C46EA4}" srcOrd="0" destOrd="0" presId="urn:microsoft.com/office/officeart/2005/8/layout/cycle2"/>
    <dgm:cxn modelId="{EC1889D5-5288-4433-A2C8-6ED1096FF3AA}" type="presOf" srcId="{D8C6B867-F745-4027-82CA-6A2395C1A8E4}" destId="{CCCF004E-9614-47FD-98E1-D7FA757EF03D}" srcOrd="0" destOrd="0" presId="urn:microsoft.com/office/officeart/2005/8/layout/cycle2"/>
    <dgm:cxn modelId="{852AB9A5-4EC6-433C-BEAC-D78CD8EA6BE8}" type="presOf" srcId="{D1FF3A81-9A1A-4E08-8008-C37805EFD23A}" destId="{945861C1-3205-4479-A845-3B48C640B8BE}" srcOrd="0" destOrd="0" presId="urn:microsoft.com/office/officeart/2005/8/layout/cycle2"/>
    <dgm:cxn modelId="{457AB414-2350-44DF-9F06-6D2B10782CE4}" srcId="{099746A5-E6C1-4CF2-B119-E0482BE367C0}" destId="{25B3F274-9E25-4D90-B7FD-FA492F8D5EB9}" srcOrd="0" destOrd="0" parTransId="{C1682438-460F-4671-9C3D-633CA50EB66F}" sibTransId="{35FDFE53-268D-42F8-85CB-FF6F780CDA0D}"/>
    <dgm:cxn modelId="{73CD1E4B-2D13-4754-8C8C-9CA9B726134C}" type="presOf" srcId="{4A1454D7-B076-4E9C-AFA1-B25CC01DA537}" destId="{D65B06BC-5752-4C4F-877E-E962A771ACCB}" srcOrd="1" destOrd="0" presId="urn:microsoft.com/office/officeart/2005/8/layout/cycle2"/>
    <dgm:cxn modelId="{C8B35066-51C9-4AD4-8010-FB10B6C33BB2}" type="presOf" srcId="{55688B69-EC4D-4FAE-93D6-29B7DD9790F1}" destId="{10C20E0A-A342-47F5-9008-211830C1F3A5}" srcOrd="1" destOrd="0" presId="urn:microsoft.com/office/officeart/2005/8/layout/cycle2"/>
    <dgm:cxn modelId="{E1D668D9-A6D1-4F72-A265-F37D231398B2}" type="presOf" srcId="{4A1454D7-B076-4E9C-AFA1-B25CC01DA537}" destId="{658957A3-0BEB-4B52-9441-A37864338CC7}" srcOrd="0" destOrd="0" presId="urn:microsoft.com/office/officeart/2005/8/layout/cycle2"/>
    <dgm:cxn modelId="{46457ACE-930A-4CBB-9D4A-3A0080E11E97}" type="presOf" srcId="{A05B83DA-5B31-4DAD-A16B-C946B3E12720}" destId="{CEDD06D1-CAFE-4DF0-9D66-1D8EA9FE57A7}" srcOrd="0" destOrd="0" presId="urn:microsoft.com/office/officeart/2005/8/layout/cycle2"/>
    <dgm:cxn modelId="{7C30D99A-1A6E-415B-9B93-7968FA331943}" type="presOf" srcId="{A05B83DA-5B31-4DAD-A16B-C946B3E12720}" destId="{B6CF1CA2-C5AC-4F01-ABED-C727F93E6FF3}" srcOrd="1" destOrd="0" presId="urn:microsoft.com/office/officeart/2005/8/layout/cycle2"/>
    <dgm:cxn modelId="{ACE9B238-BC95-4958-9172-4FB2A3B82436}" srcId="{099746A5-E6C1-4CF2-B119-E0482BE367C0}" destId="{D1FF3A81-9A1A-4E08-8008-C37805EFD23A}" srcOrd="5" destOrd="0" parTransId="{65D72E71-F118-455C-B273-ED8D08026CE6}" sibTransId="{4CACC718-FA97-4112-8788-9EB04A8DA196}"/>
    <dgm:cxn modelId="{8BBA4AC4-1C52-44E0-A9FE-65F118770197}" type="presOf" srcId="{25B3F274-9E25-4D90-B7FD-FA492F8D5EB9}" destId="{E702C11F-2BD1-4D1C-BFDF-7399507FB03E}" srcOrd="0" destOrd="0" presId="urn:microsoft.com/office/officeart/2005/8/layout/cycle2"/>
    <dgm:cxn modelId="{7A02341D-871F-4B62-B1BE-3E3E4144F890}" type="presParOf" srcId="{7B9BD307-A29A-4180-B79A-127B9B1E445A}" destId="{E702C11F-2BD1-4D1C-BFDF-7399507FB03E}" srcOrd="0" destOrd="0" presId="urn:microsoft.com/office/officeart/2005/8/layout/cycle2"/>
    <dgm:cxn modelId="{E864CB96-472E-4B16-B991-4AC7853C4AC7}" type="presParOf" srcId="{7B9BD307-A29A-4180-B79A-127B9B1E445A}" destId="{CFBB22D7-0BF9-4DAA-9735-1C94A08B49C2}" srcOrd="1" destOrd="0" presId="urn:microsoft.com/office/officeart/2005/8/layout/cycle2"/>
    <dgm:cxn modelId="{2947EE8C-1CF7-45B1-B677-E72CF9520F56}" type="presParOf" srcId="{CFBB22D7-0BF9-4DAA-9735-1C94A08B49C2}" destId="{C10DA22B-ECF4-4184-AECD-DCB9CC682CC8}" srcOrd="0" destOrd="0" presId="urn:microsoft.com/office/officeart/2005/8/layout/cycle2"/>
    <dgm:cxn modelId="{AF405BD7-95E5-4A52-9322-AC4CEFBE9AC9}" type="presParOf" srcId="{7B9BD307-A29A-4180-B79A-127B9B1E445A}" destId="{CCCF004E-9614-47FD-98E1-D7FA757EF03D}" srcOrd="2" destOrd="0" presId="urn:microsoft.com/office/officeart/2005/8/layout/cycle2"/>
    <dgm:cxn modelId="{31A50CC3-95B5-41B4-B342-E7E05F616791}" type="presParOf" srcId="{7B9BD307-A29A-4180-B79A-127B9B1E445A}" destId="{F419C94A-3878-49C4-8A59-2EDAD3D622F1}" srcOrd="3" destOrd="0" presId="urn:microsoft.com/office/officeart/2005/8/layout/cycle2"/>
    <dgm:cxn modelId="{F4318040-7538-4F13-8623-1D5A3ABD2A63}" type="presParOf" srcId="{F419C94A-3878-49C4-8A59-2EDAD3D622F1}" destId="{D51F728A-34C4-48C7-9122-2B9736405127}" srcOrd="0" destOrd="0" presId="urn:microsoft.com/office/officeart/2005/8/layout/cycle2"/>
    <dgm:cxn modelId="{F61FC366-337E-4709-A406-AF4F12C59F93}" type="presParOf" srcId="{7B9BD307-A29A-4180-B79A-127B9B1E445A}" destId="{05EA788D-37EB-49F2-8338-B18C6131501E}" srcOrd="4" destOrd="0" presId="urn:microsoft.com/office/officeart/2005/8/layout/cycle2"/>
    <dgm:cxn modelId="{9087410F-87B0-4044-AF95-B152D5148483}" type="presParOf" srcId="{7B9BD307-A29A-4180-B79A-127B9B1E445A}" destId="{9FF0748E-D3E5-415D-BEB7-D3E67EBB3280}" srcOrd="5" destOrd="0" presId="urn:microsoft.com/office/officeart/2005/8/layout/cycle2"/>
    <dgm:cxn modelId="{4C244292-31B7-430B-B776-F7BD84E611FD}" type="presParOf" srcId="{9FF0748E-D3E5-415D-BEB7-D3E67EBB3280}" destId="{10C20E0A-A342-47F5-9008-211830C1F3A5}" srcOrd="0" destOrd="0" presId="urn:microsoft.com/office/officeart/2005/8/layout/cycle2"/>
    <dgm:cxn modelId="{76513566-8DD3-4C8D-8F3F-E287890E7EFB}" type="presParOf" srcId="{7B9BD307-A29A-4180-B79A-127B9B1E445A}" destId="{D67E8D39-F0CC-425D-9B19-65D572C46EA4}" srcOrd="6" destOrd="0" presId="urn:microsoft.com/office/officeart/2005/8/layout/cycle2"/>
    <dgm:cxn modelId="{9A24D70F-3414-49BD-ADFE-569D21F92C60}" type="presParOf" srcId="{7B9BD307-A29A-4180-B79A-127B9B1E445A}" destId="{CEDD06D1-CAFE-4DF0-9D66-1D8EA9FE57A7}" srcOrd="7" destOrd="0" presId="urn:microsoft.com/office/officeart/2005/8/layout/cycle2"/>
    <dgm:cxn modelId="{2D2533C5-87FC-4DBB-8C42-0EA2066789CC}" type="presParOf" srcId="{CEDD06D1-CAFE-4DF0-9D66-1D8EA9FE57A7}" destId="{B6CF1CA2-C5AC-4F01-ABED-C727F93E6FF3}" srcOrd="0" destOrd="0" presId="urn:microsoft.com/office/officeart/2005/8/layout/cycle2"/>
    <dgm:cxn modelId="{28280A59-6810-408B-88BB-C9412727B181}" type="presParOf" srcId="{7B9BD307-A29A-4180-B79A-127B9B1E445A}" destId="{0DBB5B3A-2347-4AF3-B93D-6A13E353F95C}" srcOrd="8" destOrd="0" presId="urn:microsoft.com/office/officeart/2005/8/layout/cycle2"/>
    <dgm:cxn modelId="{06152906-A151-432E-8C8A-BC666F193BB7}" type="presParOf" srcId="{7B9BD307-A29A-4180-B79A-127B9B1E445A}" destId="{658957A3-0BEB-4B52-9441-A37864338CC7}" srcOrd="9" destOrd="0" presId="urn:microsoft.com/office/officeart/2005/8/layout/cycle2"/>
    <dgm:cxn modelId="{76B8D821-FFCC-48DB-AB27-9382253267FA}" type="presParOf" srcId="{658957A3-0BEB-4B52-9441-A37864338CC7}" destId="{D65B06BC-5752-4C4F-877E-E962A771ACCB}" srcOrd="0" destOrd="0" presId="urn:microsoft.com/office/officeart/2005/8/layout/cycle2"/>
    <dgm:cxn modelId="{56A2B731-3426-4440-B194-129392D385C4}" type="presParOf" srcId="{7B9BD307-A29A-4180-B79A-127B9B1E445A}" destId="{945861C1-3205-4479-A845-3B48C640B8BE}" srcOrd="10" destOrd="0" presId="urn:microsoft.com/office/officeart/2005/8/layout/cycle2"/>
    <dgm:cxn modelId="{516B7DA3-73E7-4D53-AA44-1C6C3E12BC14}" type="presParOf" srcId="{7B9BD307-A29A-4180-B79A-127B9B1E445A}" destId="{EFA0CC43-B0AF-44DA-93B1-458FABB1E58C}" srcOrd="11" destOrd="0" presId="urn:microsoft.com/office/officeart/2005/8/layout/cycle2"/>
    <dgm:cxn modelId="{DB3C8CE6-B9FC-4185-A78E-E0777F010DE4}" type="presParOf" srcId="{EFA0CC43-B0AF-44DA-93B1-458FABB1E58C}" destId="{9C21BCDD-77D1-43AE-AFA2-9C2C3E2D6815}" srcOrd="0" destOrd="0" presId="urn:microsoft.com/office/officeart/2005/8/layout/cycle2"/>
    <dgm:cxn modelId="{6E7026A7-ACF3-40E2-A86F-0D1CC8F74A00}" type="presParOf" srcId="{7B9BD307-A29A-4180-B79A-127B9B1E445A}" destId="{8F0782F2-BDB8-4BDC-89CB-849D0492BED5}" srcOrd="12" destOrd="0" presId="urn:microsoft.com/office/officeart/2005/8/layout/cycle2"/>
    <dgm:cxn modelId="{DDBF08D5-DC49-4A04-8521-4A23C07AAB8D}" type="presParOf" srcId="{7B9BD307-A29A-4180-B79A-127B9B1E445A}" destId="{B0C7CD4A-87D8-4234-B127-9B425C13E3B7}" srcOrd="13" destOrd="0" presId="urn:microsoft.com/office/officeart/2005/8/layout/cycle2"/>
    <dgm:cxn modelId="{87FE7B28-F7C2-487A-950A-0107BFA2AA0A}" type="presParOf" srcId="{B0C7CD4A-87D8-4234-B127-9B425C13E3B7}" destId="{E8561F2D-0281-4047-9A6D-D3D95ABBEE1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15B80-96C2-4EC5-AAE6-2A729FBDAA06}">
      <dsp:nvSpPr>
        <dsp:cNvPr id="0" name=""/>
        <dsp:cNvSpPr/>
      </dsp:nvSpPr>
      <dsp:spPr>
        <a:xfrm>
          <a:off x="1016000" y="0"/>
          <a:ext cx="4064000" cy="4064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b="1" kern="1200" dirty="0" smtClean="0"/>
            <a:t>Circulo de Preocupación</a:t>
          </a:r>
          <a:endParaRPr lang="es-ES_tradnl" sz="1700" b="1" kern="1200" dirty="0"/>
        </a:p>
      </dsp:txBody>
      <dsp:txXfrm>
        <a:off x="1981200" y="304800"/>
        <a:ext cx="2133600" cy="690880"/>
      </dsp:txXfrm>
    </dsp:sp>
    <dsp:sp modelId="{2AB6DE4B-8387-4637-85AE-ABADD8439EE7}">
      <dsp:nvSpPr>
        <dsp:cNvPr id="0" name=""/>
        <dsp:cNvSpPr/>
      </dsp:nvSpPr>
      <dsp:spPr>
        <a:xfrm>
          <a:off x="1976445" y="1103294"/>
          <a:ext cx="2095560" cy="1873300"/>
        </a:xfrm>
        <a:prstGeom prst="ellipse">
          <a:avLst/>
        </a:prstGeom>
        <a:solidFill>
          <a:schemeClr val="accent2">
            <a:hueOff val="7729367"/>
            <a:satOff val="-82653"/>
            <a:lumOff val="21569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b="1" kern="1200" dirty="0" smtClean="0"/>
            <a:t>Circulo de Influencia</a:t>
          </a:r>
          <a:endParaRPr lang="es-ES_tradnl" sz="1700" b="1" kern="1200" dirty="0"/>
        </a:p>
      </dsp:txBody>
      <dsp:txXfrm>
        <a:off x="2283332" y="1571619"/>
        <a:ext cx="1481785" cy="9366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15B80-96C2-4EC5-AAE6-2A729FBDAA06}">
      <dsp:nvSpPr>
        <dsp:cNvPr id="0" name=""/>
        <dsp:cNvSpPr/>
      </dsp:nvSpPr>
      <dsp:spPr>
        <a:xfrm>
          <a:off x="1016000" y="0"/>
          <a:ext cx="4064000" cy="4064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/>
            <a:t>Circulo de Preocupación</a:t>
          </a:r>
          <a:endParaRPr lang="es-ES_tradnl" sz="2000" b="1" kern="1200" dirty="0"/>
        </a:p>
      </dsp:txBody>
      <dsp:txXfrm>
        <a:off x="1981200" y="304800"/>
        <a:ext cx="2133600" cy="690880"/>
      </dsp:txXfrm>
    </dsp:sp>
    <dsp:sp modelId="{2AB6DE4B-8387-4637-85AE-ABADD8439EE7}">
      <dsp:nvSpPr>
        <dsp:cNvPr id="0" name=""/>
        <dsp:cNvSpPr/>
      </dsp:nvSpPr>
      <dsp:spPr>
        <a:xfrm>
          <a:off x="2405054" y="1531934"/>
          <a:ext cx="1238341" cy="1016020"/>
        </a:xfrm>
        <a:prstGeom prst="ellipse">
          <a:avLst/>
        </a:prstGeom>
        <a:solidFill>
          <a:schemeClr val="accent2">
            <a:hueOff val="7729367"/>
            <a:satOff val="-82653"/>
            <a:lumOff val="21569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/>
            <a:t>Circulo de Influencia</a:t>
          </a:r>
          <a:endParaRPr lang="es-ES_tradnl" sz="1400" b="1" kern="1200" dirty="0"/>
        </a:p>
      </dsp:txBody>
      <dsp:txXfrm>
        <a:off x="2586405" y="1785940"/>
        <a:ext cx="875639" cy="5080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15B80-96C2-4EC5-AAE6-2A729FBDAA06}">
      <dsp:nvSpPr>
        <dsp:cNvPr id="0" name=""/>
        <dsp:cNvSpPr/>
      </dsp:nvSpPr>
      <dsp:spPr>
        <a:xfrm>
          <a:off x="1016000" y="0"/>
          <a:ext cx="4064000" cy="4064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2500" kern="1200" dirty="0"/>
        </a:p>
      </dsp:txBody>
      <dsp:txXfrm>
        <a:off x="1981200" y="304800"/>
        <a:ext cx="2133600" cy="690880"/>
      </dsp:txXfrm>
    </dsp:sp>
    <dsp:sp modelId="{2AB6DE4B-8387-4637-85AE-ABADD8439EE7}">
      <dsp:nvSpPr>
        <dsp:cNvPr id="0" name=""/>
        <dsp:cNvSpPr/>
      </dsp:nvSpPr>
      <dsp:spPr>
        <a:xfrm>
          <a:off x="1404929" y="531809"/>
          <a:ext cx="3238591" cy="3016270"/>
        </a:xfrm>
        <a:prstGeom prst="ellipse">
          <a:avLst/>
        </a:prstGeom>
        <a:solidFill>
          <a:schemeClr val="accent2">
            <a:hueOff val="7729367"/>
            <a:satOff val="-82653"/>
            <a:lumOff val="21569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200" kern="1200" dirty="0" smtClean="0"/>
            <a:t>Circulo de Influencia</a:t>
          </a:r>
          <a:endParaRPr lang="es-ES_tradnl" sz="3200" kern="1200" dirty="0"/>
        </a:p>
      </dsp:txBody>
      <dsp:txXfrm>
        <a:off x="1879210" y="1285877"/>
        <a:ext cx="2290029" cy="15081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02C11F-2BD1-4D1C-BFDF-7399507FB03E}">
      <dsp:nvSpPr>
        <dsp:cNvPr id="0" name=""/>
        <dsp:cNvSpPr/>
      </dsp:nvSpPr>
      <dsp:spPr>
        <a:xfrm>
          <a:off x="1841760" y="1509"/>
          <a:ext cx="1031386" cy="10313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dirty="0" smtClean="0"/>
            <a:t>Espiritual</a:t>
          </a:r>
          <a:endParaRPr lang="en-US" sz="1100" kern="1200" dirty="0"/>
        </a:p>
      </dsp:txBody>
      <dsp:txXfrm>
        <a:off x="1992803" y="152552"/>
        <a:ext cx="729300" cy="729300"/>
      </dsp:txXfrm>
    </dsp:sp>
    <dsp:sp modelId="{CFBB22D7-0BF9-4DAA-9735-1C94A08B49C2}">
      <dsp:nvSpPr>
        <dsp:cNvPr id="0" name=""/>
        <dsp:cNvSpPr/>
      </dsp:nvSpPr>
      <dsp:spPr>
        <a:xfrm rot="1542857">
          <a:off x="2911204" y="675969"/>
          <a:ext cx="274684" cy="348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900" kern="1200"/>
        </a:p>
      </dsp:txBody>
      <dsp:txXfrm>
        <a:off x="2915284" y="727710"/>
        <a:ext cx="192279" cy="208856"/>
      </dsp:txXfrm>
    </dsp:sp>
    <dsp:sp modelId="{CCCF004E-9614-47FD-98E1-D7FA757EF03D}">
      <dsp:nvSpPr>
        <dsp:cNvPr id="0" name=""/>
        <dsp:cNvSpPr/>
      </dsp:nvSpPr>
      <dsp:spPr>
        <a:xfrm>
          <a:off x="3237955" y="673881"/>
          <a:ext cx="1031386" cy="10313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dirty="0" smtClean="0"/>
            <a:t>Familiar</a:t>
          </a:r>
          <a:endParaRPr lang="es-ES_tradnl" sz="1100" kern="1200" dirty="0"/>
        </a:p>
      </dsp:txBody>
      <dsp:txXfrm>
        <a:off x="3388998" y="824924"/>
        <a:ext cx="729300" cy="729300"/>
      </dsp:txXfrm>
    </dsp:sp>
    <dsp:sp modelId="{F419C94A-3878-49C4-8A59-2EDAD3D622F1}">
      <dsp:nvSpPr>
        <dsp:cNvPr id="0" name=""/>
        <dsp:cNvSpPr/>
      </dsp:nvSpPr>
      <dsp:spPr>
        <a:xfrm rot="4628571">
          <a:off x="3786992" y="1763352"/>
          <a:ext cx="274684" cy="348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900" kern="1200"/>
        </a:p>
      </dsp:txBody>
      <dsp:txXfrm>
        <a:off x="3819026" y="1792801"/>
        <a:ext cx="192279" cy="208856"/>
      </dsp:txXfrm>
    </dsp:sp>
    <dsp:sp modelId="{05EA788D-37EB-49F2-8338-B18C6131501E}">
      <dsp:nvSpPr>
        <dsp:cNvPr id="0" name=""/>
        <dsp:cNvSpPr/>
      </dsp:nvSpPr>
      <dsp:spPr>
        <a:xfrm>
          <a:off x="3582787" y="2184687"/>
          <a:ext cx="1031386" cy="10313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dirty="0" smtClean="0"/>
            <a:t>Personal</a:t>
          </a:r>
          <a:endParaRPr lang="es-ES_tradnl" sz="1100" kern="1200" dirty="0"/>
        </a:p>
      </dsp:txBody>
      <dsp:txXfrm>
        <a:off x="3733830" y="2335730"/>
        <a:ext cx="729300" cy="729300"/>
      </dsp:txXfrm>
    </dsp:sp>
    <dsp:sp modelId="{9FF0748E-D3E5-415D-BEB7-D3E67EBB3280}">
      <dsp:nvSpPr>
        <dsp:cNvPr id="0" name=""/>
        <dsp:cNvSpPr/>
      </dsp:nvSpPr>
      <dsp:spPr>
        <a:xfrm rot="7714286">
          <a:off x="3482886" y="3126042"/>
          <a:ext cx="274684" cy="348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900" kern="1200"/>
        </a:p>
      </dsp:txBody>
      <dsp:txXfrm rot="10800000">
        <a:off x="3549778" y="3163447"/>
        <a:ext cx="192279" cy="208856"/>
      </dsp:txXfrm>
    </dsp:sp>
    <dsp:sp modelId="{D67E8D39-F0CC-425D-9B19-65D572C46EA4}">
      <dsp:nvSpPr>
        <dsp:cNvPr id="0" name=""/>
        <dsp:cNvSpPr/>
      </dsp:nvSpPr>
      <dsp:spPr>
        <a:xfrm>
          <a:off x="2616590" y="3396260"/>
          <a:ext cx="1031386" cy="10313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dirty="0" smtClean="0"/>
            <a:t>Financiero</a:t>
          </a:r>
          <a:endParaRPr lang="es-ES_tradnl" sz="1100" kern="1200" dirty="0"/>
        </a:p>
      </dsp:txBody>
      <dsp:txXfrm>
        <a:off x="2767633" y="3547303"/>
        <a:ext cx="729300" cy="729300"/>
      </dsp:txXfrm>
    </dsp:sp>
    <dsp:sp modelId="{CEDD06D1-CAFE-4DF0-9D66-1D8EA9FE57A7}">
      <dsp:nvSpPr>
        <dsp:cNvPr id="0" name=""/>
        <dsp:cNvSpPr/>
      </dsp:nvSpPr>
      <dsp:spPr>
        <a:xfrm rot="10800000">
          <a:off x="2227885" y="3737907"/>
          <a:ext cx="274684" cy="348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900" kern="1200"/>
        </a:p>
      </dsp:txBody>
      <dsp:txXfrm rot="10800000">
        <a:off x="2310290" y="3807525"/>
        <a:ext cx="192279" cy="208856"/>
      </dsp:txXfrm>
    </dsp:sp>
    <dsp:sp modelId="{0DBB5B3A-2347-4AF3-B93D-6A13E353F95C}">
      <dsp:nvSpPr>
        <dsp:cNvPr id="0" name=""/>
        <dsp:cNvSpPr/>
      </dsp:nvSpPr>
      <dsp:spPr>
        <a:xfrm>
          <a:off x="1066931" y="3396260"/>
          <a:ext cx="1031386" cy="10313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dirty="0" smtClean="0"/>
            <a:t>Profesional</a:t>
          </a:r>
          <a:endParaRPr lang="es-ES_tradnl" sz="1100" kern="1200" dirty="0"/>
        </a:p>
      </dsp:txBody>
      <dsp:txXfrm>
        <a:off x="1217974" y="3547303"/>
        <a:ext cx="729300" cy="729300"/>
      </dsp:txXfrm>
    </dsp:sp>
    <dsp:sp modelId="{658957A3-0BEB-4B52-9441-A37864338CC7}">
      <dsp:nvSpPr>
        <dsp:cNvPr id="0" name=""/>
        <dsp:cNvSpPr/>
      </dsp:nvSpPr>
      <dsp:spPr>
        <a:xfrm rot="13885714">
          <a:off x="967030" y="3138198"/>
          <a:ext cx="274684" cy="348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900" kern="1200"/>
        </a:p>
      </dsp:txBody>
      <dsp:txXfrm rot="10800000">
        <a:off x="1033922" y="3240029"/>
        <a:ext cx="192279" cy="208856"/>
      </dsp:txXfrm>
    </dsp:sp>
    <dsp:sp modelId="{945861C1-3205-4479-A845-3B48C640B8BE}">
      <dsp:nvSpPr>
        <dsp:cNvPr id="0" name=""/>
        <dsp:cNvSpPr/>
      </dsp:nvSpPr>
      <dsp:spPr>
        <a:xfrm>
          <a:off x="100734" y="2184687"/>
          <a:ext cx="1031386" cy="10313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dirty="0" smtClean="0"/>
            <a:t>Social</a:t>
          </a:r>
          <a:endParaRPr lang="es-ES_tradnl" sz="1100" kern="1200" dirty="0"/>
        </a:p>
      </dsp:txBody>
      <dsp:txXfrm>
        <a:off x="251777" y="2335730"/>
        <a:ext cx="729300" cy="729300"/>
      </dsp:txXfrm>
    </dsp:sp>
    <dsp:sp modelId="{EFA0CC43-B0AF-44DA-93B1-458FABB1E58C}">
      <dsp:nvSpPr>
        <dsp:cNvPr id="0" name=""/>
        <dsp:cNvSpPr/>
      </dsp:nvSpPr>
      <dsp:spPr>
        <a:xfrm rot="16971429">
          <a:off x="649770" y="1778510"/>
          <a:ext cx="274684" cy="348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900" kern="1200"/>
        </a:p>
      </dsp:txBody>
      <dsp:txXfrm>
        <a:off x="681804" y="1888297"/>
        <a:ext cx="192279" cy="208856"/>
      </dsp:txXfrm>
    </dsp:sp>
    <dsp:sp modelId="{8F0782F2-BDB8-4BDC-89CB-849D0492BED5}">
      <dsp:nvSpPr>
        <dsp:cNvPr id="0" name=""/>
        <dsp:cNvSpPr/>
      </dsp:nvSpPr>
      <dsp:spPr>
        <a:xfrm>
          <a:off x="445566" y="673881"/>
          <a:ext cx="1031386" cy="10313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dirty="0" err="1" smtClean="0"/>
            <a:t>Fisico</a:t>
          </a:r>
          <a:endParaRPr lang="es-ES_tradnl" sz="1100" kern="1200" dirty="0"/>
        </a:p>
      </dsp:txBody>
      <dsp:txXfrm>
        <a:off x="596609" y="824924"/>
        <a:ext cx="729300" cy="729300"/>
      </dsp:txXfrm>
    </dsp:sp>
    <dsp:sp modelId="{B0C7CD4A-87D8-4234-B127-9B425C13E3B7}">
      <dsp:nvSpPr>
        <dsp:cNvPr id="0" name=""/>
        <dsp:cNvSpPr/>
      </dsp:nvSpPr>
      <dsp:spPr>
        <a:xfrm rot="20057143">
          <a:off x="1515009" y="682715"/>
          <a:ext cx="274684" cy="348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900" kern="1200"/>
        </a:p>
      </dsp:txBody>
      <dsp:txXfrm>
        <a:off x="1519089" y="770210"/>
        <a:ext cx="192279" cy="208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EB372-A84E-40AC-8D02-1B960A7B5954}" type="datetimeFigureOut">
              <a:rPr lang="es-CO" smtClean="0"/>
              <a:t>30/04/2020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A2D18-25E7-4239-8C8D-AB2FDB0899E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533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8549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3938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6003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5981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6656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3910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1350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3636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1618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2836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657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5803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19700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4440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6646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25283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9081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9203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3765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4165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9046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2222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7624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BO" altLang="es-CO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9258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2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288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6F7087-1842-4A3F-A3DF-F6BE80EDC990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881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339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8CB6D-E421-4CBE-A1B8-FD6BDF75EE0E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971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AE1AE-372D-4EB1-835B-BF3BFDEEC889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624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B2F10-105D-448E-88DC-BE852779516D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1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CD0DF-B9D4-4747-B4D4-728E1AC40D5F}" type="datetimeFigureOut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30/04/2020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A54-98F3-4BCC-88D2-C9D04112DAE9}" type="slidenum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‹Nº›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557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CD0DF-B9D4-4747-B4D4-728E1AC40D5F}" type="datetimeFigureOut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30/04/2020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A54-98F3-4BCC-88D2-C9D04112DAE9}" type="slidenum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‹Nº›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36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CD0DF-B9D4-4747-B4D4-728E1AC40D5F}" type="datetimeFigureOut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30/04/2020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A54-98F3-4BCC-88D2-C9D04112DAE9}" type="slidenum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‹Nº›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22973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CD0DF-B9D4-4747-B4D4-728E1AC40D5F}" type="datetimeFigureOut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30/04/2020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A54-98F3-4BCC-88D2-C9D04112DAE9}" type="slidenum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‹Nº›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655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CD0DF-B9D4-4747-B4D4-728E1AC40D5F}" type="datetimeFigureOut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30/04/2020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A54-98F3-4BCC-88D2-C9D04112DAE9}" type="slidenum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‹Nº›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09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433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CD0DF-B9D4-4747-B4D4-728E1AC40D5F}" type="datetimeFigureOut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30/04/2020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EA54-98F3-4BCC-88D2-C9D04112DAE9}" type="slidenum">
              <a:rPr lang="es-CO" smtClean="0">
                <a:solidFill>
                  <a:srgbClr val="B80E0F">
                    <a:lumMod val="50000"/>
                  </a:srgbClr>
                </a:solidFill>
              </a:rPr>
              <a:pPr/>
              <a:t>‹Nº›</a:t>
            </a:fld>
            <a:endParaRPr lang="es-CO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2040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76B5A5-E487-4160-9CD8-5C992B86CB0C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078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A4E8AD-7C6E-4645-9AD1-D5216EDBEC6B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655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" y="0"/>
            <a:ext cx="12192903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579" y="1811864"/>
            <a:ext cx="7078488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2579" y="3598328"/>
            <a:ext cx="7078488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7223" y="5054602"/>
            <a:ext cx="897701" cy="279400"/>
          </a:xfrm>
        </p:spPr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30/4/2020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2579" y="5054602"/>
            <a:ext cx="5419813" cy="279400"/>
          </a:xfrm>
        </p:spPr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89757" y="5054602"/>
            <a:ext cx="551311" cy="279400"/>
          </a:xfrm>
        </p:spPr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3101" y="3471329"/>
            <a:ext cx="681744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5997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704620" y="2356260"/>
            <a:ext cx="879404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30/4/2020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7808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620" y="1641413"/>
            <a:ext cx="8794045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4620" y="3734860"/>
            <a:ext cx="8794045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30/4/2020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704622" y="3599392"/>
            <a:ext cx="879404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6529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704620" y="2356260"/>
            <a:ext cx="879404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915338"/>
            <a:ext cx="9064979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9155" y="2487168"/>
            <a:ext cx="4450080" cy="344728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536" y="2487168"/>
            <a:ext cx="4450080" cy="344728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30/4/2020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253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7" y="2658533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9157" y="3243263"/>
            <a:ext cx="4450080" cy="2706624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09" y="2658533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09" y="3243263"/>
            <a:ext cx="4450080" cy="2706624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30/4/2020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704622" y="2354670"/>
            <a:ext cx="879404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5916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915338"/>
            <a:ext cx="9064980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30/4/2020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704622" y="2354670"/>
            <a:ext cx="879404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8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30/4/2020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8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6568" y="2349501"/>
            <a:ext cx="5922433" cy="43926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2201" y="2349501"/>
            <a:ext cx="5922433" cy="43926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FB2E0F4-29A3-47C9-A088-B21167F2024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00768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1388534"/>
            <a:ext cx="3382397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3417" y="982133"/>
            <a:ext cx="5140719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3" y="3031065"/>
            <a:ext cx="3382397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30/4/2020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704621" y="2912533"/>
            <a:ext cx="311145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2933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1883832"/>
            <a:ext cx="4842936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759" y="1032933"/>
            <a:ext cx="3905951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255432"/>
            <a:ext cx="4842935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30/4/2020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387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4815415"/>
            <a:ext cx="9064979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8347" y="1032934"/>
            <a:ext cx="9455309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5" y="5382153"/>
            <a:ext cx="9064979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30/4/2020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277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906873"/>
            <a:ext cx="9064979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275666"/>
            <a:ext cx="9064981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30/4/2020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04621" y="4140199"/>
            <a:ext cx="88085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2703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111" y="982132"/>
            <a:ext cx="8533667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33600" y="3352800"/>
            <a:ext cx="7857064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1" y="4343401"/>
            <a:ext cx="906498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30/4/2020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3293" y="905362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72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78005" y="2827870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72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704622" y="4140199"/>
            <a:ext cx="879404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5864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9" y="3308581"/>
            <a:ext cx="9064971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4777381"/>
            <a:ext cx="906497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30/4/2020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577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222" y="982132"/>
            <a:ext cx="8433557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639312"/>
            <a:ext cx="9064973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529667"/>
            <a:ext cx="9064981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30/4/2020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747" y="89689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99729" y="260772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704622" y="3429000"/>
            <a:ext cx="879404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1377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982132"/>
            <a:ext cx="9064979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566160"/>
            <a:ext cx="9064973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5" y="4470401"/>
            <a:ext cx="9064979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30/4/2020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04626" y="3429000"/>
            <a:ext cx="880856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92429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4" y="2490136"/>
            <a:ext cx="9064981" cy="3385733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30/4/2020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704622" y="2354670"/>
            <a:ext cx="880856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7813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75556" y="906874"/>
            <a:ext cx="2158573" cy="496899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7" y="906874"/>
            <a:ext cx="6554012" cy="4968993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30/4/2020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327349" y="906874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806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SmartArt 2"/>
          <p:cNvSpPr>
            <a:spLocks noGrp="1"/>
          </p:cNvSpPr>
          <p:nvPr>
            <p:ph type="dgm"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s-ES" altLang="es-CO">
                <a:solidFill>
                  <a:prstClr val="black">
                    <a:lumMod val="65000"/>
                    <a:lumOff val="35000"/>
                  </a:prstClr>
                </a:solidFill>
              </a:rPr>
              <a:t>Carmen Mellado. Prof de FOL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0E5CDE5-0162-4F7A-83B5-51016CA38188}" type="slidenum">
              <a:rPr lang="es-ES" altLang="es-CO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80566"/>
      </p:ext>
    </p:extLst>
  </p:cSld>
  <p:clrMapOvr>
    <a:masterClrMapping/>
  </p:clrMapOvr>
  <p:transition>
    <p:wipe dir="d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670050" y="1238250"/>
            <a:ext cx="9601200" cy="2197100"/>
          </a:xfrm>
          <a:prstGeom prst="rect">
            <a:avLst/>
          </a:prstGeom>
        </p:spPr>
        <p:txBody>
          <a:bodyPr anchor="b"/>
          <a:lstStyle>
            <a:lvl1pPr>
              <a:tabLst>
                <a:tab pos="1047750" algn="l"/>
              </a:tabLst>
              <a:defRPr sz="6600"/>
            </a:lvl1pPr>
          </a:lstStyle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670050" y="3536950"/>
            <a:ext cx="9601200" cy="1092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1143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2286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3429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4572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80504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3680222" y="634523"/>
            <a:ext cx="5581651" cy="3530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70050" y="4235450"/>
            <a:ext cx="9601200" cy="1422400"/>
          </a:xfrm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  <a:defRPr sz="6600"/>
            </a:lvl1pPr>
          </a:lstStyle>
          <a:p>
            <a:r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70050" y="5524500"/>
            <a:ext cx="9601200" cy="10350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1143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2286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3429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457200" algn="ctr">
              <a:spcBef>
                <a:spcPts val="0"/>
              </a:spcBef>
              <a:buSzTx/>
              <a:buNone/>
              <a:defRPr sz="29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96612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70050" y="2520950"/>
            <a:ext cx="9601200" cy="1822450"/>
          </a:xfrm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88316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7061647" y="736600"/>
            <a:ext cx="4241801" cy="5384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035050" y="1403350"/>
            <a:ext cx="5600700" cy="2197100"/>
          </a:xfrm>
          <a:prstGeom prst="rect">
            <a:avLst/>
          </a:prstGeom>
        </p:spPr>
        <p:txBody>
          <a:bodyPr anchor="b"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035050" y="3695700"/>
            <a:ext cx="5600700" cy="2463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1143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2286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3429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4572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24616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1524000" y="190500"/>
            <a:ext cx="9144000" cy="1822450"/>
          </a:xfrm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64584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interi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1797050" y="2520950"/>
            <a:ext cx="9144000" cy="1822450"/>
          </a:xfrm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93804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xfrm>
            <a:off x="1797050" y="1930400"/>
            <a:ext cx="9144000" cy="410845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57682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pic" sz="quarter" idx="13"/>
          </p:nvPr>
        </p:nvSpPr>
        <p:spPr>
          <a:xfrm>
            <a:off x="6621465" y="2012950"/>
            <a:ext cx="4203701" cy="394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sz="half" idx="1"/>
          </p:nvPr>
        </p:nvSpPr>
        <p:spPr>
          <a:xfrm>
            <a:off x="1797050" y="1930400"/>
            <a:ext cx="4438650" cy="4108450"/>
          </a:xfrm>
          <a:prstGeom prst="rect">
            <a:avLst/>
          </a:prstGeom>
        </p:spPr>
        <p:txBody>
          <a:bodyPr/>
          <a:lstStyle>
            <a:lvl1pPr marL="311150" indent="-311150">
              <a:spcBef>
                <a:spcPts val="2800"/>
              </a:spcBef>
              <a:buBlip>
                <a:blip r:embed="rId2"/>
              </a:buBlip>
              <a:defRPr sz="2100"/>
            </a:lvl1pPr>
            <a:lvl2pPr marL="622300" indent="-311150">
              <a:spcBef>
                <a:spcPts val="2800"/>
              </a:spcBef>
              <a:buBlip>
                <a:blip r:embed="rId2"/>
              </a:buBlip>
              <a:defRPr sz="2100"/>
            </a:lvl2pPr>
            <a:lvl3pPr marL="933450" indent="-311150">
              <a:spcBef>
                <a:spcPts val="2800"/>
              </a:spcBef>
              <a:buBlip>
                <a:blip r:embed="rId2"/>
              </a:buBlip>
              <a:defRPr sz="2100"/>
            </a:lvl3pPr>
            <a:lvl4pPr marL="1244600" indent="-311150">
              <a:spcBef>
                <a:spcPts val="2800"/>
              </a:spcBef>
              <a:buBlip>
                <a:blip r:embed="rId2"/>
              </a:buBlip>
              <a:defRPr sz="2100"/>
            </a:lvl4pPr>
            <a:lvl5pPr marL="1555750" indent="-311150">
              <a:spcBef>
                <a:spcPts val="2800"/>
              </a:spcBef>
              <a:buBlip>
                <a:blip r:embed="rId2"/>
              </a:buBlip>
              <a:defRPr sz="21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2812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foto 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7043976" y="1543526"/>
            <a:ext cx="4286251" cy="37719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35050" y="1403350"/>
            <a:ext cx="5772150" cy="2197100"/>
          </a:xfrm>
          <a:prstGeom prst="rect">
            <a:avLst/>
          </a:prstGeom>
        </p:spPr>
        <p:txBody>
          <a:bodyPr anchor="b"/>
          <a:lstStyle>
            <a:lvl1pPr>
              <a:tabLst>
                <a:tab pos="104775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1035050" y="3695700"/>
            <a:ext cx="5772150" cy="2006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  <a:lvl2pPr marL="0" indent="1143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2pPr>
            <a:lvl3pPr marL="0" indent="2286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3pPr>
            <a:lvl4pPr marL="0" indent="3429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4pPr>
            <a:lvl5pPr marL="0" indent="457200" algn="ctr">
              <a:spcBef>
                <a:spcPts val="0"/>
              </a:spcBef>
              <a:buSzTx/>
              <a:buNone/>
              <a:defRPr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66002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0162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D61BD-B6D4-44D3-B687-BFFE42075BD3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585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pic" sz="quarter" idx="13"/>
          </p:nvPr>
        </p:nvSpPr>
        <p:spPr>
          <a:xfrm>
            <a:off x="6805060" y="3232150"/>
            <a:ext cx="4813301" cy="30924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pic" sz="quarter" idx="14"/>
          </p:nvPr>
        </p:nvSpPr>
        <p:spPr>
          <a:xfrm>
            <a:off x="6805060" y="533400"/>
            <a:ext cx="4813301" cy="22161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pic" sz="half" idx="15"/>
          </p:nvPr>
        </p:nvSpPr>
        <p:spPr>
          <a:xfrm>
            <a:off x="843145" y="533400"/>
            <a:ext cx="5505451" cy="57848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71377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body" sz="quarter" idx="13"/>
          </p:nvPr>
        </p:nvSpPr>
        <p:spPr>
          <a:xfrm>
            <a:off x="1524000" y="4476750"/>
            <a:ext cx="9810750" cy="39498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defTabSz="412750">
              <a:spcBef>
                <a:spcPts val="0"/>
              </a:spcBef>
              <a:buSzTx/>
              <a:buNone/>
              <a:defRPr sz="1900"/>
            </a:lvl1pPr>
          </a:lstStyle>
          <a:p>
            <a:r>
              <a:t>– Juan López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4"/>
          </p:nvPr>
        </p:nvSpPr>
        <p:spPr>
          <a:xfrm>
            <a:off x="1524000" y="2974936"/>
            <a:ext cx="9810750" cy="53347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12750">
              <a:spcBef>
                <a:spcPts val="1700"/>
              </a:spcBef>
              <a:buSzTx/>
              <a:buNone/>
            </a:lvl1pPr>
          </a:lstStyle>
          <a:p>
            <a:r>
              <a:t>“Escribir una cita aquí”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27091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91948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45609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y viñeta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2416969" y="178593"/>
            <a:ext cx="7358063" cy="17145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292100">
              <a:tabLst/>
              <a:defRPr sz="5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r>
              <a:t>Texto del título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sz="half" idx="1"/>
          </p:nvPr>
        </p:nvSpPr>
        <p:spPr>
          <a:xfrm>
            <a:off x="2416969" y="1946672"/>
            <a:ext cx="7358063" cy="4018360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5335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7560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9785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22010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442357" indent="-394607" defTabSz="292100">
              <a:spcBef>
                <a:spcPts val="1200"/>
              </a:spcBef>
              <a:buSzPct val="171000"/>
              <a:buChar char="•"/>
              <a:defRPr sz="2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5884748" y="6509742"/>
            <a:ext cx="413574" cy="32893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292100">
              <a:defRPr sz="1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4453275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/>
            </a:lvl1pPr>
          </a:lstStyle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37228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iñeta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body" sz="half" idx="1"/>
          </p:nvPr>
        </p:nvSpPr>
        <p:spPr>
          <a:xfrm>
            <a:off x="2899172" y="1169789"/>
            <a:ext cx="6858001" cy="4509493"/>
          </a:xfrm>
          <a:prstGeom prst="rect">
            <a:avLst/>
          </a:prstGeom>
        </p:spPr>
        <p:txBody>
          <a:bodyPr lIns="71437" tIns="71437" rIns="71437" bIns="71437"/>
          <a:lstStyle>
            <a:lvl1pPr marL="382270" indent="-382270" defTabSz="228600">
              <a:spcBef>
                <a:spcPts val="2500"/>
              </a:spcBef>
              <a:buBlip>
                <a:blip r:embed="rId3"/>
              </a:buBlip>
            </a:lvl1pPr>
            <a:lvl2pPr marL="655320" indent="-382270" defTabSz="228600">
              <a:spcBef>
                <a:spcPts val="2500"/>
              </a:spcBef>
              <a:buBlip>
                <a:blip r:embed="rId3"/>
              </a:buBlip>
            </a:lvl2pPr>
            <a:lvl3pPr marL="928370" indent="-382270" defTabSz="228600">
              <a:spcBef>
                <a:spcPts val="2500"/>
              </a:spcBef>
              <a:buBlip>
                <a:blip r:embed="rId3"/>
              </a:buBlip>
            </a:lvl3pPr>
            <a:lvl4pPr marL="1201420" indent="-382270" defTabSz="228600">
              <a:spcBef>
                <a:spcPts val="2500"/>
              </a:spcBef>
              <a:buBlip>
                <a:blip r:embed="rId3"/>
              </a:buBlip>
            </a:lvl4pPr>
            <a:lvl5pPr marL="1474470" indent="-382270" defTabSz="228600">
              <a:spcBef>
                <a:spcPts val="2500"/>
              </a:spcBef>
              <a:buBlip>
                <a:blip r:embed="rId3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/>
            </a:lvl1pPr>
          </a:lstStyle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32526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/>
            </a:lvl1pPr>
          </a:lstStyle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46414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/>
            </a:lvl1pPr>
          </a:lstStyle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04075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ítulo y viñeta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2961680" y="107156"/>
            <a:ext cx="6732985" cy="1821657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228600">
              <a:tabLst/>
              <a:defRPr sz="5900"/>
            </a:lvl1pPr>
          </a:lstStyle>
          <a:p>
            <a:pPr>
              <a:defRPr>
                <a:effectLst/>
              </a:defRPr>
            </a:pPr>
            <a:r>
              <a:t>Texto del título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half" idx="1"/>
          </p:nvPr>
        </p:nvSpPr>
        <p:spPr>
          <a:xfrm>
            <a:off x="2961680" y="1928813"/>
            <a:ext cx="6732985" cy="4107657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59257" indent="-313207" defTabSz="228600">
              <a:spcBef>
                <a:spcPts val="2000"/>
              </a:spcBef>
              <a:buSzPct val="125000"/>
              <a:buChar char="•"/>
              <a:defRPr sz="2100"/>
            </a:lvl1pPr>
            <a:lvl2pPr marL="713257" indent="-313207" defTabSz="228600">
              <a:spcBef>
                <a:spcPts val="2000"/>
              </a:spcBef>
              <a:buSzPct val="125000"/>
              <a:buChar char="•"/>
              <a:defRPr sz="2100"/>
            </a:lvl2pPr>
            <a:lvl3pPr marL="975723" indent="-313207" defTabSz="228600">
              <a:spcBef>
                <a:spcPts val="2000"/>
              </a:spcBef>
              <a:buSzPct val="125000"/>
              <a:buChar char="•"/>
              <a:defRPr sz="2100"/>
            </a:lvl3pPr>
            <a:lvl4pPr marL="1238191" indent="-313207" defTabSz="228600">
              <a:spcBef>
                <a:spcPts val="2000"/>
              </a:spcBef>
              <a:buSzPct val="125000"/>
              <a:buChar char="•"/>
              <a:defRPr sz="2100"/>
            </a:lvl4pPr>
            <a:lvl5pPr marL="1500657" indent="-313207" defTabSz="228600">
              <a:spcBef>
                <a:spcPts val="2000"/>
              </a:spcBef>
              <a:buSzPct val="125000"/>
              <a:buChar char="•"/>
              <a:defRPr sz="21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9883450" y="6447234"/>
            <a:ext cx="504945" cy="390491"/>
          </a:xfrm>
          <a:prstGeom prst="rect">
            <a:avLst/>
          </a:prstGeom>
        </p:spPr>
        <p:txBody>
          <a:bodyPr lIns="71437" tIns="71437" rIns="71437" bIns="71437"/>
          <a:lstStyle>
            <a:lvl1pPr defTabSz="228600">
              <a:defRPr sz="1600">
                <a:solidFill>
                  <a:srgbClr val="56533A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00715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717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3924300"/>
            <a:ext cx="10972800" cy="21717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FD92DE-CDEE-43AC-9EE5-EFA508E65219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5514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En bl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363929"/>
                </a:solidFill>
              </a:rPr>
              <a:pPr/>
              <a:t>‹Nº›</a:t>
            </a:fld>
            <a:endParaRPr>
              <a:solidFill>
                <a:srgbClr val="363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30461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1100667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s-ES" sz="2400">
              <a:solidFill>
                <a:srgbClr val="FFFFFF"/>
              </a:solidFill>
              <a:latin typeface="Times New Roman" charset="0"/>
              <a:ea typeface="ＭＳ Ｐゴシック" panose="020B0600070205080204" pitchFamily="34" charset="-128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ltGray">
          <a:xfrm>
            <a:off x="1" y="3543300"/>
            <a:ext cx="4457700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s-ES" sz="2400">
              <a:solidFill>
                <a:srgbClr val="FFFFFF"/>
              </a:solidFill>
              <a:latin typeface="Times New Roman" charset="0"/>
              <a:ea typeface="ＭＳ Ｐゴシック" panose="020B0600070205080204" pitchFamily="34" charset="-12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20800" y="1171576"/>
            <a:ext cx="9956800" cy="2105025"/>
          </a:xfrm>
        </p:spPr>
        <p:txBody>
          <a:bodyPr>
            <a:spAutoFit/>
          </a:bodyPr>
          <a:lstStyle>
            <a:lvl1pPr>
              <a:defRPr sz="6600">
                <a:solidFill>
                  <a:srgbClr val="CC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886200"/>
            <a:ext cx="85344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 sz="4000">
                <a:solidFill>
                  <a:srgbClr val="CCE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1117600" y="6248400"/>
            <a:ext cx="23368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368800" y="6248400"/>
            <a:ext cx="3860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CCECFF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altLang="es-CO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Adapted for LEADon, Inc. by Stephen Wilke, Ph.D. Ron Jenson, D.Min. © 2002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45600" y="6248400"/>
            <a:ext cx="2540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fld id="{79B58E5F-283E-4A95-9562-F8E332FCA30A}" type="slidenum">
              <a:rPr lang="en-US" altLang="es-CO"/>
              <a:pPr/>
              <a:t>‹Nº›</a:t>
            </a:fld>
            <a:endParaRPr lang="en-US" altLang="es-CO"/>
          </a:p>
        </p:txBody>
      </p:sp>
    </p:spTree>
    <p:extLst>
      <p:ext uri="{BB962C8B-B14F-4D97-AF65-F5344CB8AC3E}">
        <p14:creationId xmlns:p14="http://schemas.microsoft.com/office/powerpoint/2010/main" val="14059717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D5C3D7-1EC6-42B2-9CE5-97BD71A22487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532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816C9F-70F3-47C5-B01D-4655205E515B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574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C40CE-C765-4E14-B063-087F396E9798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5735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728F46-C3B8-46E2-841A-AEB76FB41C3D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533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7B062-4D27-4616-B5FD-772B61BC3CBE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0711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DDE6C5-4B9B-48A9-A546-5AF7E8E49CBE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1104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D8A4E-D674-4142-BF85-364D7525395E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572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DBB019-6F3A-491A-8BD4-A4BE9D2DC2CB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51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18721-C88D-4EF7-B788-4B354E654E52}" type="slidenum">
              <a:rPr lang="en-US" altLang="es-CO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17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18B3F0-34F4-4A77-8E69-1212F398BB01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5142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34400" y="457200"/>
            <a:ext cx="27432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80264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1A10D-C937-4ED0-995F-010DE598F6E8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3221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7859B-91D2-4F99-9773-5B96B6CAF5B2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6362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58E775-37B4-43F0-88C5-E8F4D0C55BC1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29272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5AF58-AE8C-4CC1-BB39-D7780307C6C0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51876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0FE60-5C4C-419F-9412-DC5875FB3718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99537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DDE3D2-A6B6-422F-A299-BA91D9CF4613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07386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81AA3-2031-4954-8526-EC41ACABFF9A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13743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2792B-E63B-4043-9263-E5A3FC43C732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38657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75F2C-29CF-40EC-85EF-FCF70F5B30D4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1608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EA77E3BE-AD5E-479A-8A65-F7B75AD409AA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81173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E670B7-02AB-473A-AD4A-89496E96BD33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30543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5FA209-122F-486F-B9DB-D8164E3B3B7C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42905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19C2B-02D2-4C12-B154-A827789D78BF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17640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F2AED-CC3E-4C6E-A03D-B3B47ADA2641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23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D9409-284C-42CE-A111-2103A846FEFC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20116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7859B-91D2-4F99-9773-5B96B6CAF5B2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07989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58E775-37B4-43F0-88C5-E8F4D0C55BC1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62803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5AF58-AE8C-4CC1-BB39-D7780307C6C0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73438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0FE60-5C4C-419F-9412-DC5875FB3718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07947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DDE3D2-A6B6-422F-A299-BA91D9CF4613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2198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87D0E2-8BB8-46BE-AFD0-EC1EBB5193B2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8522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81AA3-2031-4954-8526-EC41ACABFF9A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20682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2792B-E63B-4043-9263-E5A3FC43C732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4051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75F2C-29CF-40EC-85EF-FCF70F5B30D4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34330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E670B7-02AB-473A-AD4A-89496E96BD33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00672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5FA209-122F-486F-B9DB-D8164E3B3B7C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56770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19C2B-02D2-4C12-B154-A827789D78BF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90105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F2AED-CC3E-4C6E-A03D-B3B47ADA2641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6701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D9409-284C-42CE-A111-2103A846FEFC}" type="slidenum">
              <a:rPr lang="es-BO" altLang="es-CO">
                <a:solidFill>
                  <a:srgbClr val="000000"/>
                </a:solidFill>
              </a:rPr>
              <a:pPr/>
              <a:t>‹Nº›</a:t>
            </a:fld>
            <a:endParaRPr lang="es-BO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45139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91BC3DC6-0E7A-4E82-A55A-69D8C2C3513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99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88825-2F89-4CC4-A6B3-DD6088606E3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53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6552AE6C-9376-46F4-B86C-CE21A11103C1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3213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4 Rectángulo"/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5 Rectángulo"/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7D89C80E-CC53-43DF-9CB9-7AFAE768817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15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9 Conector recto"/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70288-CF30-457E-88C5-75A410E58F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04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9 Conector recto"/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0 Rectángulo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1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24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8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0CE65D2-BD8F-4BAC-BF5D-4050A1B06FC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5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8E1A4-290E-4161-8E04-F67740F04A2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0781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20 Rectángulo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F6D8886-EDE1-4F70-A790-345CBE4B57D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7104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9D36DD9B-D767-4E57-901D-0A79870951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11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2F837-F4E8-45C3-948F-586967B885B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5205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CD4BA-1992-426D-97F1-E10EF33E3AA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15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8E375-2A75-4587-81A6-06157781D78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4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23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DDBA8-1442-448E-8C12-04A2CE481B33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598117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07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69EFBE7D-C4D0-43FB-8B3C-DDDA81973B1D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3038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4EECB-6511-4D9F-86D1-F4D086CA3233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03006353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E4913-A58D-4590-BBF4-71F0EC20B15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67317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049BEBE-3498-4150-AC1E-C79366523D7D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8553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B290C-157C-4CFC-BA66-0345A4A13E2C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860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4 Rectángulo"/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5 Rectángulo"/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587BC774-321C-4612-B768-5EF5070C9B10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4897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9 Conector recto"/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20E01-02A7-46F7-A9B2-1EFB90DBF048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4973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9 Conector recto"/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0 Rectángulo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1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24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8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5B7FC65-0BAE-4A8A-9A66-9F906B3F2ED4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1346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23ED4-23AF-4383-BA93-8E8537440C65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0361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20 Rectángulo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C936997-5C4A-4B81-80B6-AD69FD5389A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2306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0513ACC-9DC7-468D-83FD-E109AA32C9DA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87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CE6F7087-1842-4A3F-A3DF-F6BE80EDC990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8436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C8516-2B3C-4F1E-BCD4-4D43515A9668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4055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BE194-22C7-462B-B146-23A5E7A99B26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4848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590FA-D27E-40CA-B0FD-8FAE6E902BC8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4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8547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D3E37-3AF6-48D3-B4C4-8D0664FB396E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7995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44EB6-14F8-4B1C-AB24-7924F6302F16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84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85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8CB6D-E421-4CBE-A1B8-FD6BDF75EE0E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75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AE1AE-372D-4EB1-835B-BF3BFDEEC889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94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962B2F10-105D-448E-88DC-BE852779516D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84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14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0600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39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7428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6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44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76B5A5-E487-4160-9CD8-5C992B86CB0C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880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A4E8AD-7C6E-4645-9AD1-D5216EDBEC6B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75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049BEBE-3498-4150-AC1E-C79366523D7D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66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B290C-157C-4CFC-BA66-0345A4A13E2C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22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4 Rectángulo"/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5 Rectángulo"/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587BC774-321C-4612-B768-5EF5070C9B10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05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9 Conector recto"/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20E01-02A7-46F7-A9B2-1EFB90DBF048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88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9 Conector recto"/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0 Rectángulo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1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24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8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5B7FC65-0BAE-4A8A-9A66-9F906B3F2ED4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66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23ED4-23AF-4383-BA93-8E8537440C65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4454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20 Rectángulo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C936997-5C4A-4B81-80B6-AD69FD5389A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5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52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0513ACC-9DC7-468D-83FD-E109AA32C9DA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900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C8516-2B3C-4F1E-BCD4-4D43515A9668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98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BE194-22C7-462B-B146-23A5E7A99B26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652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590FA-D27E-40CA-B0FD-8FAE6E902BC8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4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35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D3E37-3AF6-48D3-B4C4-8D0664FB396E}" type="slidenum">
              <a:rPr lang="es-E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878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44EB6-14F8-4B1C-AB24-7924F6302F16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944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91BC3DC6-0E7A-4E82-A55A-69D8C2C3513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78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88825-2F89-4CC4-A6B3-DD6088606E3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66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4 Rectángulo"/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5 Rectángulo"/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7D89C80E-CC53-43DF-9CB9-7AFAE768817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95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9 Conector recto"/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4 Marcador de fecha"/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70288-CF30-457E-88C5-75A410E58F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4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7582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9 Conector recto"/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0 Rectángulo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1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24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8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0CE65D2-BD8F-4BAC-BF5D-4050A1B06FC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33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8E1A4-290E-4161-8E04-F67740F04A2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530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20 Rectángulo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F6D8886-EDE1-4F70-A790-345CBE4B57D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865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9D36DD9B-D767-4E57-901D-0A79870951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37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0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1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23 Rectángulo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24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6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2F837-F4E8-45C3-948F-586967B885B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7" name="4 Marcador de fecha"/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24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CD4BA-1992-426D-97F1-E10EF33E3AA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4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20 Rectángulo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21 Rectángulo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23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8E375-2A75-4587-81A6-06157781D78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4" name="3 Marcador de fech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58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DDBA8-1442-448E-8C12-04A2CE481B33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50231614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4EECB-6511-4D9F-86D1-F4D086CA3233}" type="slidenum">
              <a:rPr lang="es-BO"/>
              <a:pPr>
                <a:defRPr/>
              </a:pPr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3614330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E4913-A58D-4590-BBF4-71F0EC20B15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344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424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521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344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312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287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92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71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916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07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382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1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453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654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rgbClr val="33454D"/>
            </a:gs>
            <a:gs pos="100000">
              <a:schemeClr val="accent1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1362078"/>
            <a:ext cx="10058400" cy="708025"/>
          </a:xfrm>
        </p:spPr>
        <p:txBody>
          <a:bodyPr anchor="b">
            <a:noAutofit/>
          </a:bodyPr>
          <a:lstStyle>
            <a:lvl1pPr algn="ctr">
              <a:defRPr sz="3300" b="1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2070100"/>
            <a:ext cx="8534400" cy="4572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Franklin Gothic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747731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ark Title Slide"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1362078"/>
            <a:ext cx="10058400" cy="708025"/>
          </a:xfrm>
        </p:spPr>
        <p:txBody>
          <a:bodyPr anchor="b">
            <a:noAutofit/>
          </a:bodyPr>
          <a:lstStyle>
            <a:lvl1pPr algn="ctr">
              <a:defRPr sz="3300" b="1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2070100"/>
            <a:ext cx="8534400" cy="4572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Franklin Gothic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69811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-85725"/>
            <a:ext cx="11074400" cy="990600"/>
          </a:xfrm>
        </p:spPr>
        <p:txBody>
          <a:bodyPr/>
          <a:lstStyle>
            <a:lvl1pPr algn="ctr"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115824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1573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77E3BE-AD5E-479A-8A65-F7B75AD409AA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4674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87D0E2-8BB8-46BE-AFD0-EC1EBB5193B2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025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2AE6C-9376-46F4-B86C-CE21A11103C1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44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EFBE7D-C4D0-43FB-8B3C-DDDA81973B1D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282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6F7087-1842-4A3F-A3DF-F6BE80EDC990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192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2842F-5C09-4CD2-A820-B15C72483301}" type="slidenum">
              <a:rPr lang="es-ES" altLang="es-C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6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0241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8CB6D-E421-4CBE-A1B8-FD6BDF75EE0E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695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AE1AE-372D-4EB1-835B-BF3BFDEEC889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832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B2F10-105D-448E-88DC-BE852779516D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6973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76B5A5-E487-4160-9CD8-5C992B86CB0C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10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A4E8AD-7C6E-4645-9AD1-D5216EDBEC6B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692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45B4-100F-494F-A048-46F7FA04B4C4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008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EE59A-2707-4F0A-B00F-9B7B30F9961D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43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6B8BC-FF88-4FCB-8A5A-07EE3C3CAC39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951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7AC77-909B-4AE5-9E38-044928C2B3C5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286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C02B6-D938-42CF-92C8-7BD49442EDD1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48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539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D3735-D1F1-4C0B-8C4B-2944F4D847A2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316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CCCC2-D58C-4030-A446-B0DD958E06D6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791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0DBD2-FD4B-4B4F-B768-943EA827E637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641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B3BE0-BF71-49ED-8B28-7274FBEED7F7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9586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7C728-3CD0-4F75-8FC1-0DDC0D3CE524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037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45ACD-C07E-4653-BD3E-AAC9BED74096}" type="slidenum">
              <a:rPr lang="es-ES" altLang="es-CO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6164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EA77E3BE-AD5E-479A-8A65-F7B75AD409AA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22243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87D0E2-8BB8-46BE-AFD0-EC1EBB5193B2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944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2AE6C-9376-46F4-B86C-CE21A11103C1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897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EFBE7D-C4D0-43FB-8B3C-DDDA81973B1D}" type="slidenum">
              <a:rPr lang="es-ES" altLang="es-CO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4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image" Target="../media/image13.jpeg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image" Target="../media/image19.jpeg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image" Target="../media/image19.jpeg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theme" Target="../theme/theme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image" Target="../media/image5.jpg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5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0"/>
            <a:ext cx="12203289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9155" y="915338"/>
            <a:ext cx="9064979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2490136"/>
            <a:ext cx="9064981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75561" y="5960533"/>
            <a:ext cx="1531044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4E287BB-9B6E-4FDF-B050-BF01E4F583BB}" type="datetimeFigureOut">
              <a:rPr lang="es-UY" smtClean="0">
                <a:solidFill>
                  <a:prstClr val="black"/>
                </a:solidFill>
              </a:rPr>
              <a:pPr/>
              <a:t>30/4/2020</a:t>
            </a:fld>
            <a:endParaRPr lang="es-UY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9154" y="5960533"/>
            <a:ext cx="680622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UY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6788" y="5960533"/>
            <a:ext cx="52734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AF2289C-A272-498E-AACA-4A646F7C55B4}" type="slidenum">
              <a:rPr lang="es-UY" smtClean="0">
                <a:solidFill>
                  <a:prstClr val="black"/>
                </a:solidFill>
              </a:rPr>
              <a:pPr/>
              <a:t>‹Nº›</a:t>
            </a:fld>
            <a:endParaRPr lang="es-U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7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790700" y="1174750"/>
            <a:ext cx="9144000" cy="450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24"/>
              </a:buBlip>
            </a:lvl1pPr>
            <a:lvl2pPr>
              <a:buBlip>
                <a:blip r:embed="rId24"/>
              </a:buBlip>
            </a:lvl2pPr>
            <a:lvl3pPr>
              <a:buBlip>
                <a:blip r:embed="rId24"/>
              </a:buBlip>
            </a:lvl3pPr>
            <a:lvl4pPr>
              <a:buBlip>
                <a:blip r:embed="rId24"/>
              </a:buBlip>
            </a:lvl4pPr>
            <a:lvl5pPr>
              <a:buBlip>
                <a:blip r:embed="rId24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797050" y="107950"/>
            <a:ext cx="9144000" cy="1822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tabLst>
                <a:tab pos="2095500" algn="l"/>
              </a:tabLst>
            </a:lvl1pPr>
          </a:lstStyle>
          <a:p>
            <a:r>
              <a:t>Texto del título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400029" y="6473825"/>
            <a:ext cx="416782" cy="31803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400"/>
            </a:lvl1pPr>
          </a:lstStyle>
          <a:p>
            <a:pPr defTabSz="323850" hangingPunct="0"/>
            <a:fld id="{86CB4B4D-7CA3-9044-876B-883B54F8677D}" type="slidenum">
              <a:rPr lang="es-CO" kern="0" smtClean="0">
                <a:solidFill>
                  <a:srgbClr val="363929"/>
                </a:solidFill>
                <a:sym typeface="Optima"/>
              </a:rPr>
              <a:pPr defTabSz="323850" hangingPunct="0"/>
              <a:t>‹Nº›</a:t>
            </a:fld>
            <a:endParaRPr lang="es-CO" kern="0">
              <a:solidFill>
                <a:srgbClr val="363929"/>
              </a:solidFill>
              <a:sym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33695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</p:sldLayoutIdLst>
  <p:transition spd="med"/>
  <p:txStyles>
    <p:titleStyle>
      <a:lvl1pPr marL="0" marR="0" indent="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1pPr>
      <a:lvl2pPr marL="0" marR="0" indent="1143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2pPr>
      <a:lvl3pPr marL="0" marR="0" indent="2286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3pPr>
      <a:lvl4pPr marL="0" marR="0" indent="3429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4pPr>
      <a:lvl5pPr marL="0" marR="0" indent="4572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5pPr>
      <a:lvl6pPr marL="0" marR="0" indent="5715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6pPr>
      <a:lvl7pPr marL="0" marR="0" indent="6858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7pPr>
      <a:lvl8pPr marL="0" marR="0" indent="8001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8pPr>
      <a:lvl9pPr marL="0" marR="0" indent="914400" algn="ct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47750" algn="l"/>
        </a:tabLst>
        <a:defRPr sz="4700" b="0" i="0" u="none" strike="noStrike" cap="none" spc="0" baseline="0">
          <a:ln>
            <a:noFill/>
          </a:ln>
          <a:solidFill>
            <a:srgbClr val="363929"/>
          </a:solidFill>
          <a:effectLst>
            <a:outerShdw blurRad="25400" dist="25400" dir="2700000" rotWithShape="0">
              <a:srgbClr val="FFFFFF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Optima"/>
        </a:defRPr>
      </a:lvl9pPr>
    </p:titleStyle>
    <p:bodyStyle>
      <a:lvl1pPr marL="3937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1pPr>
      <a:lvl2pPr marL="7874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2pPr>
      <a:lvl3pPr marL="11811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3pPr>
      <a:lvl4pPr marL="15748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4pPr>
      <a:lvl5pPr marL="19685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5pPr>
      <a:lvl6pPr marL="23622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6pPr>
      <a:lvl7pPr marL="27559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7pPr>
      <a:lvl8pPr marL="31496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8pPr>
      <a:lvl9pPr marL="3543300" marR="0" indent="-393700" algn="l" defTabSz="32385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35000"/>
        <a:buFontTx/>
        <a:buBlip>
          <a:blip r:embed="rId24"/>
        </a:buBlip>
        <a:tabLst/>
        <a:defRPr sz="2800" b="0" i="0" u="none" strike="noStrike" cap="none" spc="0" baseline="0">
          <a:ln>
            <a:noFill/>
          </a:ln>
          <a:solidFill>
            <a:srgbClr val="363929"/>
          </a:solidFill>
          <a:uFillTx/>
          <a:latin typeface="+mn-lt"/>
          <a:ea typeface="+mn-ea"/>
          <a:cs typeface="+mn-cs"/>
          <a:sym typeface="Optima"/>
        </a:defRPr>
      </a:lvl9pPr>
    </p:bodyStyle>
    <p:otherStyle>
      <a:lvl1pPr marL="0" marR="0" indent="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1pPr>
      <a:lvl2pPr marL="0" marR="0" indent="1143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2pPr>
      <a:lvl3pPr marL="0" marR="0" indent="2286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3pPr>
      <a:lvl4pPr marL="0" marR="0" indent="3429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4pPr>
      <a:lvl5pPr marL="0" marR="0" indent="4572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5pPr>
      <a:lvl6pPr marL="0" marR="0" indent="5715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6pPr>
      <a:lvl7pPr marL="0" marR="0" indent="6858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7pPr>
      <a:lvl8pPr marL="0" marR="0" indent="8001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8pPr>
      <a:lvl9pPr marL="0" marR="0" indent="914400" algn="r" defTabSz="3238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Optima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charset="0"/>
                <a:ea typeface="+mn-ea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fontAlgn="base">
              <a:spcAft>
                <a:spcPct val="0"/>
              </a:spcAft>
            </a:pPr>
            <a:fld id="{7811510B-AB2B-480E-8F65-160D7E088DBB}" type="slidenum">
              <a:rPr lang="en-US" altLang="es-CO" smtClean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pPr fontAlgn="base">
                <a:spcAft>
                  <a:spcPct val="0"/>
                </a:spcAft>
              </a:pPr>
              <a:t>‹Nº›</a:t>
            </a:fld>
            <a:endParaRPr lang="en-US" altLang="es-CO" smtClean="0">
              <a:solidFill>
                <a:srgbClr val="FFFFFF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gray">
          <a:xfrm>
            <a:off x="1" y="1638300"/>
            <a:ext cx="4457700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s-ES" sz="2400">
              <a:solidFill>
                <a:srgbClr val="FFFFFF"/>
              </a:solidFill>
              <a:latin typeface="Times New Roman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79775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BO" altLang="es-CO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BO" altLang="es-CO" smtClean="0"/>
              <a:t>Click to edit Master text styles</a:t>
            </a:r>
          </a:p>
          <a:p>
            <a:pPr lvl="1"/>
            <a:r>
              <a:rPr lang="es-BO" altLang="es-CO" smtClean="0"/>
              <a:t>Second level</a:t>
            </a:r>
          </a:p>
          <a:p>
            <a:pPr lvl="2"/>
            <a:r>
              <a:rPr lang="es-BO" altLang="es-CO" smtClean="0"/>
              <a:t>Third level</a:t>
            </a:r>
          </a:p>
          <a:p>
            <a:pPr lvl="3"/>
            <a:r>
              <a:rPr lang="es-BO" altLang="es-CO" smtClean="0"/>
              <a:t>Fourth level</a:t>
            </a:r>
          </a:p>
          <a:p>
            <a:pPr lvl="4"/>
            <a:r>
              <a:rPr lang="es-BO" altLang="es-CO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6DB1B9-9621-4078-889A-6002974A730D}" type="slidenum">
              <a:rPr lang="es-BO" altLang="es-CO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BO" altLang="es-CO" smtClean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32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BO" altLang="es-CO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BO" altLang="es-CO" smtClean="0"/>
              <a:t>Click to edit Master text styles</a:t>
            </a:r>
          </a:p>
          <a:p>
            <a:pPr lvl="1"/>
            <a:r>
              <a:rPr lang="es-BO" altLang="es-CO" smtClean="0"/>
              <a:t>Second level</a:t>
            </a:r>
          </a:p>
          <a:p>
            <a:pPr lvl="2"/>
            <a:r>
              <a:rPr lang="es-BO" altLang="es-CO" smtClean="0"/>
              <a:t>Third level</a:t>
            </a:r>
          </a:p>
          <a:p>
            <a:pPr lvl="3"/>
            <a:r>
              <a:rPr lang="es-BO" altLang="es-CO" smtClean="0"/>
              <a:t>Fourth level</a:t>
            </a:r>
          </a:p>
          <a:p>
            <a:pPr lvl="4"/>
            <a:r>
              <a:rPr lang="es-BO" altLang="es-CO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BO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6DB1B9-9621-4078-889A-6002974A730D}" type="slidenum">
              <a:rPr lang="es-BO" altLang="es-CO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BO" altLang="es-CO" smtClean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206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6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3" name="15 Rectángulo"/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4" name="17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5" name="18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3BAEBA-236B-4710-B400-4F6F15537CA7}" type="slidenum">
              <a:rPr lang="en-US"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5134" name="21 Marcador de título"/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5135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3048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6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51" name="15 Rectángulo"/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52" name="17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53" name="18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7A5FC5-2396-4B55-B397-2E7AFA1DAF38}" type="slidenum">
              <a:rPr lang="en-US">
                <a:solidFill>
                  <a:srgbClr val="8CADAE">
                    <a:shade val="75000"/>
                  </a:srgb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62" name="21 Marcador de título"/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2063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1715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CD0DF-B9D4-4747-B4D4-728E1AC40D5F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AA1EA54-98F3-4BCC-88D2-C9D04112DAE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772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6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51" name="15 Rectángulo"/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52" name="17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53" name="18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7A5FC5-2396-4B55-B397-2E7AFA1DAF38}" type="slidenum">
              <a:rPr lang="en-US">
                <a:solidFill>
                  <a:srgbClr val="8CADAE">
                    <a:shade val="75000"/>
                  </a:srgbClr>
                </a:solidFill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8CADAE">
                  <a:shade val="75000"/>
                </a:srgb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62" name="21 Marcador de título"/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2063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0293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6 Rectángulo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3" name="15 Rectángulo"/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4" name="17 Rectángulo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5" name="18 Rectángulo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UY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3BAEBA-236B-4710-B400-4F6F15537CA7}" type="slidenum">
              <a:rPr lang="en-US">
                <a:latin typeface="Verdana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latin typeface="Verdana" pitchFamily="34" charset="0"/>
              <a:cs typeface="Arial" charset="0"/>
            </a:endParaRPr>
          </a:p>
        </p:txBody>
      </p:sp>
      <p:sp>
        <p:nvSpPr>
          <p:cNvPr id="5134" name="21 Marcador de título"/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5135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1943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90000"/>
              </a:schemeClr>
            </a:gs>
            <a:gs pos="100000">
              <a:schemeClr val="accent1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1200" y="-38100"/>
            <a:ext cx="1066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990600"/>
            <a:ext cx="11480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142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p:txStyles>
    <p:titleStyle>
      <a:lvl1pPr algn="ctr" rtl="0" fontAlgn="base">
        <a:spcBef>
          <a:spcPct val="0"/>
        </a:spcBef>
        <a:spcAft>
          <a:spcPct val="0"/>
        </a:spcAft>
        <a:defRPr sz="2700" kern="1200">
          <a:solidFill>
            <a:schemeClr val="bg1"/>
          </a:solidFill>
          <a:latin typeface="Franklin Gothic Medium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3429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2pPr>
      <a:lvl3pPr marL="6858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3pPr>
      <a:lvl4pPr marL="10287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4pPr>
      <a:lvl5pPr marL="13716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CD0DF-B9D4-4747-B4D4-728E1AC40D5F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30/04/2020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1EA54-98F3-4BCC-88D2-C9D04112DAE9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3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texto del patrón</a:t>
            </a:r>
          </a:p>
          <a:p>
            <a:pPr lvl="1"/>
            <a:r>
              <a:rPr lang="es-ES" altLang="es-CO" smtClean="0"/>
              <a:t>Segundo nivel</a:t>
            </a:r>
          </a:p>
          <a:p>
            <a:pPr lvl="2"/>
            <a:r>
              <a:rPr lang="es-ES" altLang="es-CO" smtClean="0"/>
              <a:t>Tercer nivel</a:t>
            </a:r>
          </a:p>
          <a:p>
            <a:pPr lvl="3"/>
            <a:r>
              <a:rPr lang="es-ES" altLang="es-CO" smtClean="0"/>
              <a:t>Cuarto nivel</a:t>
            </a:r>
          </a:p>
          <a:p>
            <a:pPr lvl="4"/>
            <a:r>
              <a:rPr lang="es-ES" altLang="es-CO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96094B-242F-4579-AAB9-2CF8400E74C1}" type="slidenum">
              <a:rPr lang="es-ES" altLang="es-CO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2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s.wikipedia.org/wiki/Rutina" TargetMode="External"/><Relationship Id="rId2" Type="http://schemas.openxmlformats.org/officeDocument/2006/relationships/hyperlink" Target="http://es.wikipedia.org/wiki/T%C3%A1ctica" TargetMode="External"/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9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212" y="-15629"/>
            <a:ext cx="9079606" cy="705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4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1847850" y="476251"/>
            <a:ext cx="84963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UY" altLang="es-CO" sz="4800" b="1">
                <a:solidFill>
                  <a:srgbClr val="000000"/>
                </a:solidFill>
              </a:rPr>
              <a:t>LA TOMA DE DECISIONES</a:t>
            </a:r>
            <a:endParaRPr lang="es-ES" altLang="es-CO" sz="4800" b="1">
              <a:solidFill>
                <a:srgbClr val="000000"/>
              </a:solidFill>
            </a:endParaRPr>
          </a:p>
        </p:txBody>
      </p:sp>
      <p:sp>
        <p:nvSpPr>
          <p:cNvPr id="3075" name="Line 4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919289" y="1773239"/>
            <a:ext cx="8281987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sz="4000" dirty="0">
                <a:solidFill>
                  <a:srgbClr val="000000"/>
                </a:solidFill>
              </a:rPr>
              <a:t>Es el proceso mediante el cual se realiza una elección entre las opciones o formas para resolver diferentes situaciones de la vida en diferentes contextos a nivel personal, laboral, empresarial, familiar, comunitario, educativo, cultural, etc.</a:t>
            </a:r>
            <a:r>
              <a:rPr lang="es-ES" sz="3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 </a:t>
            </a:r>
            <a:endParaRPr lang="es-ES" sz="4000" dirty="0">
              <a:solidFill>
                <a:srgbClr val="000000"/>
              </a:solidFill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6743700" y="5949950"/>
            <a:ext cx="3455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s-UY" altLang="es-C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1703389" y="476251"/>
            <a:ext cx="87852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UY" altLang="es-CO" sz="4800" b="1">
                <a:solidFill>
                  <a:srgbClr val="000000"/>
                </a:solidFill>
              </a:rPr>
              <a:t>LA TOMA DE DECISIONES</a:t>
            </a:r>
            <a:endParaRPr lang="es-ES" altLang="es-CO" sz="4800" b="1">
              <a:solidFill>
                <a:srgbClr val="000000"/>
              </a:solidFill>
            </a:endParaRPr>
          </a:p>
        </p:txBody>
      </p:sp>
      <p:sp>
        <p:nvSpPr>
          <p:cNvPr id="4099" name="Line 4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774825" y="1844676"/>
            <a:ext cx="864235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CO" sz="4000">
                <a:solidFill>
                  <a:srgbClr val="000000"/>
                </a:solidFill>
              </a:rPr>
              <a:t>Consiste, básicamente, en elegir una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CO" sz="4000">
                <a:solidFill>
                  <a:srgbClr val="000000"/>
                </a:solidFill>
              </a:rPr>
              <a:t>opción entre las disponibles y/o posibles a los efectos de resolver un problema actual o futuro; aún cuando no sea evidente que debamos solucionar un conflicto emergente o latente. 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3648075" y="5013326"/>
            <a:ext cx="532923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s-UY" sz="48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61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210243" y="1196306"/>
            <a:ext cx="73877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6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Schackle</a:t>
            </a:r>
            <a:r>
              <a:rPr lang="es-CO" sz="6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define la decisión como un corte entre el pasado y el futuro </a:t>
            </a:r>
            <a:endParaRPr lang="es-CO" sz="6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34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-116114"/>
            <a:ext cx="12090400" cy="709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0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034" y="352425"/>
            <a:ext cx="8207298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5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/>
        </p:nvSpPr>
        <p:spPr>
          <a:xfrm>
            <a:off x="469900" y="88900"/>
            <a:ext cx="11526044" cy="6680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323850" hangingPunct="0">
              <a:defRPr sz="44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200" kern="0">
              <a:solidFill>
                <a:srgbClr val="FFFFFF"/>
              </a:solidFill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ym typeface="Optima"/>
            </a:endParaRPr>
          </a:p>
        </p:txBody>
      </p:sp>
      <p:pic>
        <p:nvPicPr>
          <p:cNvPr id="465" name="540x293_20131228_a958abb1e9e191cabc78394879148ac7_p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592" y="102150"/>
            <a:ext cx="11976661" cy="665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Mente - programa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9183" y="139700"/>
            <a:ext cx="5873634" cy="3893400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Shape 467"/>
          <p:cNvSpPr/>
          <p:nvPr/>
        </p:nvSpPr>
        <p:spPr>
          <a:xfrm>
            <a:off x="6609457" y="368300"/>
            <a:ext cx="4680149" cy="1677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21600">
                <a:solidFill>
                  <a:srgbClr val="C0C0C0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defTabSz="323850" hangingPunct="0"/>
            <a:r>
              <a:rPr sz="10800" kern="0"/>
              <a:t>Pienso</a:t>
            </a:r>
          </a:p>
        </p:txBody>
      </p:sp>
      <p:sp>
        <p:nvSpPr>
          <p:cNvPr id="468" name="Shape 468"/>
          <p:cNvSpPr/>
          <p:nvPr/>
        </p:nvSpPr>
        <p:spPr>
          <a:xfrm>
            <a:off x="221357" y="1705471"/>
            <a:ext cx="4680149" cy="1677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21600">
                <a:solidFill>
                  <a:srgbClr val="C0C0C0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defTabSz="323850" hangingPunct="0"/>
            <a:r>
              <a:rPr sz="10800" kern="0"/>
              <a:t>Siento</a:t>
            </a:r>
          </a:p>
        </p:txBody>
      </p:sp>
      <p:sp>
        <p:nvSpPr>
          <p:cNvPr id="469" name="Shape 469"/>
          <p:cNvSpPr/>
          <p:nvPr/>
        </p:nvSpPr>
        <p:spPr>
          <a:xfrm>
            <a:off x="6044704" y="3924102"/>
            <a:ext cx="4487566" cy="1917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21600">
                <a:solidFill>
                  <a:srgbClr val="C0C0C0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defTabSz="323850" hangingPunct="0"/>
            <a:r>
              <a:rPr sz="10800" kern="0"/>
              <a:t>Hago</a:t>
            </a:r>
          </a:p>
        </p:txBody>
      </p:sp>
      <p:sp>
        <p:nvSpPr>
          <p:cNvPr id="470" name="Shape 470"/>
          <p:cNvSpPr/>
          <p:nvPr/>
        </p:nvSpPr>
        <p:spPr>
          <a:xfrm>
            <a:off x="6609457" y="368300"/>
            <a:ext cx="4680149" cy="1677988"/>
          </a:xfrm>
          <a:prstGeom prst="rect">
            <a:avLst/>
          </a:prstGeom>
          <a:ln w="12700">
            <a:miter lim="400000"/>
          </a:ln>
          <a:effectLst>
            <a:outerShdw blurRad="63500" dist="232718" dir="2863192" rotWithShape="0">
              <a:srgbClr val="000000">
                <a:alpha val="6571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21600">
                <a:solidFill>
                  <a:srgbClr val="FFFB00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defTabSz="323850" hangingPunct="0"/>
            <a:r>
              <a:rPr sz="10800" kern="0"/>
              <a:t>Pienso</a:t>
            </a:r>
          </a:p>
        </p:txBody>
      </p:sp>
      <p:sp>
        <p:nvSpPr>
          <p:cNvPr id="471" name="Shape 471"/>
          <p:cNvSpPr/>
          <p:nvPr/>
        </p:nvSpPr>
        <p:spPr>
          <a:xfrm>
            <a:off x="221357" y="1705471"/>
            <a:ext cx="4680149" cy="1677988"/>
          </a:xfrm>
          <a:prstGeom prst="rect">
            <a:avLst/>
          </a:prstGeom>
          <a:ln w="12700">
            <a:miter lim="400000"/>
          </a:ln>
          <a:effectLst>
            <a:outerShdw blurRad="63500" dist="232718" dir="2863192" rotWithShape="0">
              <a:srgbClr val="000000">
                <a:alpha val="6571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21600">
                <a:solidFill>
                  <a:srgbClr val="FFFB00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defTabSz="323850" hangingPunct="0"/>
            <a:r>
              <a:rPr sz="10800" kern="0"/>
              <a:t>Siento</a:t>
            </a:r>
          </a:p>
        </p:txBody>
      </p:sp>
      <p:sp>
        <p:nvSpPr>
          <p:cNvPr id="472" name="Shape 472"/>
          <p:cNvSpPr/>
          <p:nvPr/>
        </p:nvSpPr>
        <p:spPr>
          <a:xfrm>
            <a:off x="6044704" y="3924102"/>
            <a:ext cx="4487566" cy="1917502"/>
          </a:xfrm>
          <a:prstGeom prst="rect">
            <a:avLst/>
          </a:prstGeom>
          <a:ln w="12700">
            <a:miter lim="400000"/>
          </a:ln>
          <a:effectLst>
            <a:outerShdw blurRad="63500" dist="232718" dir="2863192" rotWithShape="0">
              <a:srgbClr val="000000">
                <a:alpha val="6571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sz="21600">
                <a:solidFill>
                  <a:srgbClr val="FFFB00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ctr" defTabSz="323850" hangingPunct="0"/>
            <a:r>
              <a:rPr sz="10800" kern="0"/>
              <a:t>Hago</a:t>
            </a:r>
          </a:p>
        </p:txBody>
      </p:sp>
    </p:spTree>
    <p:extLst>
      <p:ext uri="{BB962C8B-B14F-4D97-AF65-F5344CB8AC3E}">
        <p14:creationId xmlns:p14="http://schemas.microsoft.com/office/powerpoint/2010/main" val="1754086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="" xmlns:p14="http://schemas.microsoft.com/office/powerpoint/2010/main" Requires="p14">
      <p:transition spd="med" advClick="1" p14:dur="1000">
        <p:wipe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0" animBg="1" advAuto="0"/>
      <p:bldP spid="471" grpId="0" animBg="1" advAuto="0"/>
      <p:bldP spid="472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61" y="1539025"/>
            <a:ext cx="7495504" cy="5190186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945783" y="0"/>
            <a:ext cx="10515600" cy="1325563"/>
          </a:xfrm>
        </p:spPr>
        <p:txBody>
          <a:bodyPr/>
          <a:lstStyle/>
          <a:p>
            <a:r>
              <a:rPr lang="es-CO" dirty="0" smtClean="0"/>
              <a:t>   </a:t>
            </a:r>
            <a:r>
              <a:rPr lang="es-CO" sz="5400" b="1" dirty="0" smtClean="0">
                <a:solidFill>
                  <a:srgbClr val="C00000"/>
                </a:solidFill>
              </a:rPr>
              <a:t>Paradigmas - Cosmovisión</a:t>
            </a:r>
            <a:endParaRPr lang="es-CO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9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1774825" y="404813"/>
            <a:ext cx="849788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800" b="1">
                <a:solidFill>
                  <a:srgbClr val="000000"/>
                </a:solidFill>
              </a:rPr>
              <a:t>EN CUALQUIER SITUACIÓN</a:t>
            </a:r>
            <a:r>
              <a:rPr lang="es-ES" altLang="es-CO" sz="5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s-CO" sz="4000">
                <a:solidFill>
                  <a:srgbClr val="000000"/>
                </a:solidFill>
              </a:rPr>
              <a:t> </a:t>
            </a:r>
            <a:endParaRPr lang="es-ES" altLang="es-CO" sz="5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147" name="Line 4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1703388" y="1989139"/>
            <a:ext cx="8640762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30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000">
                <a:solidFill>
                  <a:srgbClr val="000000"/>
                </a:solidFill>
              </a:rPr>
              <a:t>Para tomar una decisión se necesita como mínimo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000" b="1">
                <a:solidFill>
                  <a:srgbClr val="000000"/>
                </a:solidFill>
              </a:rPr>
              <a:t>Conocer, Comprender y Analizar</a:t>
            </a:r>
            <a:r>
              <a:rPr lang="es-ES" altLang="es-CO" sz="4000">
                <a:solidFill>
                  <a:srgbClr val="000000"/>
                </a:solidFill>
              </a:rPr>
              <a:t>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000">
                <a:solidFill>
                  <a:srgbClr val="000000"/>
                </a:solidFill>
              </a:rPr>
              <a:t>una situación o problema antes de intentar darle una solución. 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7680326" y="5949950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s-UY" altLang="es-CO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8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69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1524000" y="404813"/>
            <a:ext cx="91440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800" b="1">
                <a:solidFill>
                  <a:srgbClr val="000000"/>
                </a:solidFill>
              </a:rPr>
              <a:t>DECISIONES PROGRAMADAS</a:t>
            </a:r>
          </a:p>
        </p:txBody>
      </p:sp>
      <p:sp>
        <p:nvSpPr>
          <p:cNvPr id="8195" name="Line 4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928914" y="1502688"/>
            <a:ext cx="1053737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30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3600" dirty="0">
                <a:solidFill>
                  <a:srgbClr val="000000"/>
                </a:solidFill>
              </a:rPr>
              <a:t>Son aquellas que se toman con más frecuencia, son repetitivas y se convierte en una rutina tomarlas, así como el tipo de problemas que resuelve.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3600" dirty="0">
                <a:solidFill>
                  <a:srgbClr val="000000"/>
                </a:solidFill>
              </a:rPr>
              <a:t>Se presentan con cierta regularidad, por lo cual se tiene un método bien establecido de solución y por lo tanto ya se conocen los pasos para abordar este tipo de problemas. Por esta razón, también se las llama </a:t>
            </a:r>
            <a:r>
              <a:rPr lang="es-ES" altLang="es-CO" sz="3600" b="1" dirty="0">
                <a:solidFill>
                  <a:srgbClr val="000000"/>
                </a:solidFill>
              </a:rPr>
              <a:t>decisiones estructuradas</a:t>
            </a:r>
            <a:r>
              <a:rPr lang="es-ES" altLang="es-CO" sz="36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99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247" y="0"/>
            <a:ext cx="9371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0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1703389" y="404813"/>
            <a:ext cx="87852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400" b="1">
                <a:solidFill>
                  <a:srgbClr val="000000"/>
                </a:solidFill>
              </a:rPr>
              <a:t>DECISIONES PROGRAMADAS</a:t>
            </a:r>
          </a:p>
        </p:txBody>
      </p:sp>
      <p:sp>
        <p:nvSpPr>
          <p:cNvPr id="11267" name="Line 4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1524000" y="1628776"/>
            <a:ext cx="91440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30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>
                <a:solidFill>
                  <a:srgbClr val="000000"/>
                </a:solidFill>
              </a:rPr>
              <a:t>En cierta medida limitan nuestra libertad, porque la persona tiene menos espacio para decidir qué hacer, a pesar de que el propósito real de las decisiones programadas sea liberarnos.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>
                <a:solidFill>
                  <a:srgbClr val="000000"/>
                </a:solidFill>
              </a:rPr>
              <a:t>Las políticas, las reglas o los procedimientos que usamos para tomar decisiones programadas nos ahorran tiempo, permitiéndonos con ello dedicar atención a otras actividades más importantes.</a:t>
            </a:r>
            <a:r>
              <a:rPr lang="es-ES" altLang="es-CO" sz="400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410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703389" y="404814"/>
            <a:ext cx="87852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000" b="1">
                <a:solidFill>
                  <a:srgbClr val="000000"/>
                </a:solidFill>
              </a:rPr>
              <a:t>DECISIONES NO PROGRAMADAS</a:t>
            </a:r>
          </a:p>
        </p:txBody>
      </p:sp>
      <p:sp>
        <p:nvSpPr>
          <p:cNvPr id="12291" name="Line 4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943429" y="1576388"/>
            <a:ext cx="10784113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30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800" dirty="0">
                <a:solidFill>
                  <a:srgbClr val="000000"/>
                </a:solidFill>
              </a:rPr>
              <a:t>También denominadas </a:t>
            </a:r>
            <a:r>
              <a:rPr lang="es-ES" altLang="es-CO" sz="4800" b="1" dirty="0">
                <a:solidFill>
                  <a:srgbClr val="000000"/>
                </a:solidFill>
              </a:rPr>
              <a:t>no estructuradas</a:t>
            </a:r>
            <a:r>
              <a:rPr lang="es-ES" altLang="es-CO" sz="4800" dirty="0">
                <a:solidFill>
                  <a:srgbClr val="000000"/>
                </a:solidFill>
              </a:rPr>
              <a:t>, son decisiones que se toman ante problemas o situaciones que se presentan con poca frecuencia, o aquellas que necesitan de un modelo o proceso específico de solución. </a:t>
            </a:r>
          </a:p>
        </p:txBody>
      </p:sp>
    </p:spTree>
    <p:extLst>
      <p:ext uri="{BB962C8B-B14F-4D97-AF65-F5344CB8AC3E}">
        <p14:creationId xmlns:p14="http://schemas.microsoft.com/office/powerpoint/2010/main" val="119634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524000" y="373858"/>
            <a:ext cx="91440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ESCENARIO EMPRESARIAL</a:t>
            </a:r>
          </a:p>
        </p:txBody>
      </p:sp>
      <p:sp>
        <p:nvSpPr>
          <p:cNvPr id="14339" name="Line 4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 flipV="1">
            <a:off x="1524000" y="2852738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 marL="515938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s-UY" altLang="es-CO" sz="4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2279651" y="1485107"/>
            <a:ext cx="8860574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s-ES" sz="3600" i="1" u="sng" dirty="0">
                <a:solidFill>
                  <a:srgbClr val="000000"/>
                </a:solidFill>
              </a:rPr>
              <a:t>Nivel estratégico:</a:t>
            </a:r>
            <a:r>
              <a:rPr lang="es-ES" sz="3600" dirty="0">
                <a:solidFill>
                  <a:srgbClr val="000000"/>
                </a:solidFill>
              </a:rPr>
              <a:t>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dirty="0">
                <a:solidFill>
                  <a:srgbClr val="000000"/>
                </a:solidFill>
              </a:rPr>
              <a:t>Decide la planificación global de toda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dirty="0">
                <a:solidFill>
                  <a:srgbClr val="000000"/>
                </a:solidFill>
              </a:rPr>
              <a:t>la empresa. </a:t>
            </a:r>
            <a:endParaRPr lang="es-ES" sz="3600" dirty="0">
              <a:solidFill>
                <a:srgbClr val="000000"/>
              </a:solidFill>
              <a:hlinkClick r:id="rId2" tooltip="Táctica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s-ES" sz="3600" i="1" u="sng" dirty="0">
                <a:solidFill>
                  <a:srgbClr val="000000"/>
                </a:solidFill>
              </a:rPr>
              <a:t>Nivel táctico:</a:t>
            </a:r>
            <a:r>
              <a:rPr lang="es-ES" sz="3600" dirty="0">
                <a:solidFill>
                  <a:srgbClr val="000000"/>
                </a:solidFill>
              </a:rPr>
              <a:t>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dirty="0">
                <a:solidFill>
                  <a:srgbClr val="000000"/>
                </a:solidFill>
              </a:rPr>
              <a:t>Decide la planificación de las tareas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dirty="0">
                <a:solidFill>
                  <a:srgbClr val="000000"/>
                </a:solidFill>
              </a:rPr>
              <a:t>en diferentes áreas o sectores.</a:t>
            </a:r>
            <a:endParaRPr lang="es-ES" sz="3600" dirty="0">
              <a:solidFill>
                <a:srgbClr val="000000"/>
              </a:solidFill>
              <a:hlinkClick r:id="rId3" tooltip="Rutina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s-ES" sz="3600" i="1" u="sng" dirty="0">
                <a:solidFill>
                  <a:srgbClr val="000000"/>
                </a:solidFill>
              </a:rPr>
              <a:t>Nivel operativo:</a:t>
            </a:r>
            <a:r>
              <a:rPr lang="es-ES" sz="3600" dirty="0">
                <a:solidFill>
                  <a:srgbClr val="000000"/>
                </a:solidFill>
              </a:rPr>
              <a:t>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dirty="0">
                <a:solidFill>
                  <a:srgbClr val="000000"/>
                </a:solidFill>
              </a:rPr>
              <a:t>Decide sobre el desarrollo de las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dirty="0">
                <a:solidFill>
                  <a:srgbClr val="000000"/>
                </a:solidFill>
              </a:rPr>
              <a:t>actividades y operaciones cotidianas.</a:t>
            </a:r>
            <a:r>
              <a:rPr lang="es-E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468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4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847851" y="404813"/>
            <a:ext cx="85693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800" b="1">
                <a:solidFill>
                  <a:srgbClr val="000000"/>
                </a:solidFill>
              </a:rPr>
              <a:t>CONTEXTOS DE DECISIÓN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1774826" y="1700213"/>
            <a:ext cx="8569325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15938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3400">
                <a:solidFill>
                  <a:srgbClr val="000000"/>
                </a:solidFill>
              </a:rPr>
              <a:t>Las situaciones, contextos o ambientes en los cuales se toman las decisiones, se pueden clasificar según el conocimiento y control que se tenga sobre las variables que intervienen o influencian en el problema, ya que la decisión final o la solución que se tome va a estar condicionada por la certeza o incertidumbre de dichas variables.</a:t>
            </a:r>
          </a:p>
        </p:txBody>
      </p:sp>
    </p:spTree>
    <p:extLst>
      <p:ext uri="{BB962C8B-B14F-4D97-AF65-F5344CB8AC3E}">
        <p14:creationId xmlns:p14="http://schemas.microsoft.com/office/powerpoint/2010/main" val="340319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4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063751" y="476251"/>
            <a:ext cx="799306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800" b="1">
                <a:solidFill>
                  <a:srgbClr val="000000"/>
                </a:solidFill>
              </a:rPr>
              <a:t>AMBIENTES DE CERTEZA</a:t>
            </a:r>
            <a:endParaRPr lang="es-ES" altLang="es-CO" sz="48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1774825" y="1773239"/>
            <a:ext cx="8642350" cy="45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15938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3800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lang="es-ES" altLang="es-CO" sz="3800">
                <a:solidFill>
                  <a:srgbClr val="000000"/>
                </a:solidFill>
              </a:rPr>
              <a:t>Se dan cuando existe conocimiento total sobre el problema y las opciones de solución que se planteen van a causar siempre resultados conocidos e invariables. </a:t>
            </a:r>
          </a:p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3800">
                <a:solidFill>
                  <a:srgbClr val="000000"/>
                </a:solidFill>
              </a:rPr>
              <a:t>Al tomar la decisión sólo se debe pensar en la opción que genere mayor beneficio.</a:t>
            </a:r>
          </a:p>
        </p:txBody>
      </p:sp>
    </p:spTree>
    <p:extLst>
      <p:ext uri="{BB962C8B-B14F-4D97-AF65-F5344CB8AC3E}">
        <p14:creationId xmlns:p14="http://schemas.microsoft.com/office/powerpoint/2010/main" val="385077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4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524000" y="333375"/>
            <a:ext cx="9144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200" b="1">
                <a:solidFill>
                  <a:srgbClr val="000000"/>
                </a:solidFill>
              </a:rPr>
              <a:t>AMBIENTES DE INCERTIDUMBRE</a:t>
            </a:r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1774826" y="1628776"/>
            <a:ext cx="8893175" cy="487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3400" dirty="0">
                <a:solidFill>
                  <a:srgbClr val="000000"/>
                </a:solidFill>
              </a:rPr>
              <a:t>Se dan cuando tenemos información deficiente para tomar la decisión, no se tiene ningún control sobre la situación, no se conoce como puede variar o la interacción de las variables del problema pueden plantear diferentes opciones de solución. </a:t>
            </a:r>
          </a:p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3400" dirty="0">
                <a:solidFill>
                  <a:srgbClr val="000000"/>
                </a:solidFill>
              </a:rPr>
              <a:t>Cuando no se le puede asignar probabilidad a los resultados que se logren. </a:t>
            </a:r>
          </a:p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3400" dirty="0">
                <a:solidFill>
                  <a:srgbClr val="000000"/>
                </a:solidFill>
              </a:rPr>
              <a:t>También se denomina: "incertidumbre sin probabilidad"</a:t>
            </a:r>
            <a:r>
              <a:rPr lang="es-ES" altLang="es-CO" sz="40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587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2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322244" y="-20782"/>
            <a:ext cx="950595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CO" sz="4400" b="1" dirty="0">
                <a:solidFill>
                  <a:prstClr val="black"/>
                </a:solidFill>
              </a:rPr>
              <a:t>7 principios para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CO" sz="4400" b="1" dirty="0">
                <a:solidFill>
                  <a:prstClr val="black"/>
                </a:solidFill>
              </a:rPr>
              <a:t>decidir con eficacia</a:t>
            </a:r>
            <a:r>
              <a:rPr lang="es-ES" altLang="es-CO" sz="40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504662" y="1587212"/>
            <a:ext cx="10091592" cy="682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s-ES" altLang="es-CO" sz="3600" dirty="0">
                <a:solidFill>
                  <a:prstClr val="black"/>
                </a:solidFill>
              </a:rPr>
              <a:t>Preocúpate por decidir en lugar de  tratar de acertar 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s-ES" altLang="es-CO" sz="3600" dirty="0">
                <a:solidFill>
                  <a:prstClr val="black"/>
                </a:solidFill>
              </a:rPr>
              <a:t>Identifica tus objetivos 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s-ES" altLang="es-CO" sz="3600" dirty="0">
                <a:solidFill>
                  <a:prstClr val="black"/>
                </a:solidFill>
              </a:rPr>
              <a:t>Plantea tus problemas de forma realista 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s-ES" altLang="es-CO" sz="3600" dirty="0">
                <a:solidFill>
                  <a:prstClr val="black"/>
                </a:solidFill>
              </a:rPr>
              <a:t>Atiende sólo a la información relevante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s-ES" altLang="es-CO" sz="3600" dirty="0">
                <a:solidFill>
                  <a:prstClr val="black"/>
                </a:solidFill>
              </a:rPr>
              <a:t>Reconoce la incertidumbre y gestiónala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s-ES" altLang="es-CO" sz="3600" dirty="0">
                <a:solidFill>
                  <a:prstClr val="black"/>
                </a:solidFill>
              </a:rPr>
              <a:t>Sé creativo y genera alternativas 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r>
              <a:rPr lang="es-ES" altLang="es-CO" sz="3600" dirty="0">
                <a:solidFill>
                  <a:prstClr val="black"/>
                </a:solidFill>
              </a:rPr>
              <a:t>Lo que decidas, ponlo en práctica 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endParaRPr lang="es-ES" altLang="es-CO" sz="3600" dirty="0">
              <a:solidFill>
                <a:prstClr val="black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sz="3400" dirty="0">
                <a:solidFill>
                  <a:prstClr val="black"/>
                </a:solidFill>
              </a:rPr>
              <a:t> </a:t>
            </a:r>
            <a:r>
              <a:rPr lang="es-ES" altLang="es-CO" sz="4000" dirty="0">
                <a:solidFill>
                  <a:prstClr val="black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0318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Rectángulo"/>
          <p:cNvSpPr>
            <a:spLocks noChangeArrowheads="1"/>
          </p:cNvSpPr>
          <p:nvPr/>
        </p:nvSpPr>
        <p:spPr bwMode="auto">
          <a:xfrm>
            <a:off x="1774825" y="2767013"/>
            <a:ext cx="864235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UY" altLang="es-CO" sz="6000" b="1" dirty="0" smtClean="0">
                <a:solidFill>
                  <a:srgbClr val="000000"/>
                </a:solidFill>
              </a:rPr>
              <a:t>RESOLUCIÓN DE PROBLEMAS</a:t>
            </a:r>
            <a:endParaRPr lang="es-UY" altLang="es-CO" sz="60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UY" altLang="es-CO" sz="28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UY" altLang="es-CO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0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sz="4000">
              <a:solidFill>
                <a:srgbClr val="000000"/>
              </a:solidFill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524000" y="1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s-ES" altLang="es-CO" sz="4000" b="1" dirty="0">
                <a:solidFill>
                  <a:srgbClr val="000000"/>
                </a:solidFill>
              </a:rPr>
              <a:t>PROCESO </a:t>
            </a:r>
            <a:r>
              <a:rPr lang="es-ES" altLang="es-CO" sz="4000" b="1" dirty="0" smtClean="0">
                <a:solidFill>
                  <a:srgbClr val="000000"/>
                </a:solidFill>
              </a:rPr>
              <a:t>ANALÍTICO EN </a:t>
            </a:r>
            <a:r>
              <a:rPr lang="es-ES" altLang="es-CO" sz="4000" b="1" dirty="0">
                <a:solidFill>
                  <a:srgbClr val="000000"/>
                </a:solidFill>
              </a:rPr>
              <a:t>LA                         </a:t>
            </a:r>
            <a:r>
              <a:rPr lang="es-ES" altLang="es-CO" sz="4000" b="1" dirty="0" smtClean="0">
                <a:solidFill>
                  <a:srgbClr val="000000"/>
                </a:solidFill>
              </a:rPr>
              <a:t>RESOLUCIÓN DE PROBLEMAS</a:t>
            </a:r>
            <a:endParaRPr lang="es-ES" altLang="es-CO" sz="4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19100" y="1511837"/>
            <a:ext cx="1192530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 altLang="es-CO" sz="4000" dirty="0">
                <a:solidFill>
                  <a:srgbClr val="000000"/>
                </a:solidFill>
              </a:rPr>
              <a:t>Identificar y analizar el problema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 altLang="es-CO" sz="4000" dirty="0">
                <a:solidFill>
                  <a:srgbClr val="000000"/>
                </a:solidFill>
              </a:rPr>
              <a:t>Identificar los criterios de decisión y ponderarlos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 altLang="es-CO" sz="4000" dirty="0">
                <a:solidFill>
                  <a:srgbClr val="000000"/>
                </a:solidFill>
              </a:rPr>
              <a:t>Definir la prioridad para atender el problema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 altLang="es-CO" sz="4000" dirty="0">
                <a:solidFill>
                  <a:srgbClr val="000000"/>
                </a:solidFill>
              </a:rPr>
              <a:t>Generar opciones de solución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 altLang="es-CO" sz="4000" dirty="0">
                <a:solidFill>
                  <a:srgbClr val="000000"/>
                </a:solidFill>
              </a:rPr>
              <a:t>Evaluar las opciones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 altLang="es-CO" sz="4000" dirty="0">
                <a:solidFill>
                  <a:srgbClr val="000000"/>
                </a:solidFill>
              </a:rPr>
              <a:t>Elección de la mejor opción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 altLang="es-CO" sz="4000" dirty="0">
                <a:solidFill>
                  <a:srgbClr val="000000"/>
                </a:solidFill>
              </a:rPr>
              <a:t>Aplicación de la decisión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 altLang="es-CO" sz="4000" dirty="0">
                <a:solidFill>
                  <a:srgbClr val="000000"/>
                </a:solidFill>
              </a:rPr>
              <a:t>Evaluación de los resultados</a:t>
            </a:r>
          </a:p>
        </p:txBody>
      </p:sp>
    </p:spTree>
    <p:extLst>
      <p:ext uri="{BB962C8B-B14F-4D97-AF65-F5344CB8AC3E}">
        <p14:creationId xmlns:p14="http://schemas.microsoft.com/office/powerpoint/2010/main" val="385759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1152526"/>
            <a:ext cx="7467600" cy="2124075"/>
          </a:xfrm>
        </p:spPr>
        <p:txBody>
          <a:bodyPr/>
          <a:lstStyle/>
          <a:p>
            <a:pPr algn="ctr" eaLnBrk="1" hangingPunct="1"/>
            <a:r>
              <a:rPr lang="es-BO" altLang="es-CO" b="1" i="1" smtClean="0">
                <a:latin typeface="Albertus Extra Bold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Cómo resolver </a:t>
            </a:r>
            <a:br>
              <a:rPr lang="es-BO" altLang="es-CO" b="1" i="1" smtClean="0">
                <a:latin typeface="Albertus Extra Bold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s-BO" altLang="es-CO" b="1" i="1" smtClean="0">
                <a:latin typeface="Albertus Extra Bold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conflictos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5181600"/>
            <a:ext cx="7924800" cy="838200"/>
          </a:xfrm>
        </p:spPr>
        <p:txBody>
          <a:bodyPr/>
          <a:lstStyle/>
          <a:p>
            <a:pPr eaLnBrk="1" hangingPunct="1">
              <a:defRPr/>
            </a:pPr>
            <a:r>
              <a:rPr lang="es-BO" b="1" i="1" dirty="0">
                <a:latin typeface="Albertus Extra Bold" pitchFamily="34" charset="0"/>
                <a:ea typeface="Times New Roman" charset="0"/>
                <a:cs typeface="Times New Roman" charset="0"/>
              </a:rPr>
              <a:t>Invirtiendo en el mejor activo!</a:t>
            </a:r>
          </a:p>
        </p:txBody>
      </p:sp>
    </p:spTree>
    <p:extLst>
      <p:ext uri="{BB962C8B-B14F-4D97-AF65-F5344CB8AC3E}">
        <p14:creationId xmlns:p14="http://schemas.microsoft.com/office/powerpoint/2010/main" val="660279059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89" y="259645"/>
            <a:ext cx="10182577" cy="633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4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8534400" cy="1143000"/>
          </a:xfrm>
        </p:spPr>
        <p:txBody>
          <a:bodyPr/>
          <a:lstStyle/>
          <a:p>
            <a:pPr algn="ctr" eaLnBrk="1" hangingPunct="1"/>
            <a:r>
              <a:rPr lang="es-BO" altLang="es-CO" sz="3600">
                <a:ea typeface="ＭＳ Ｐゴシック" panose="020B0600070205080204" pitchFamily="34" charset="-128"/>
              </a:rPr>
              <a:t>¿Cuál es tu mejor activo para tu misión</a:t>
            </a:r>
            <a:r>
              <a:rPr lang="en-US" altLang="es-CO" sz="3600"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09800" y="3276600"/>
            <a:ext cx="7772400" cy="28194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s-BO" altLang="es-CO" sz="4400">
                <a:ea typeface="ＭＳ Ｐゴシック" panose="020B0600070205080204" pitchFamily="34" charset="-128"/>
              </a:rPr>
              <a:t>Tu gente!</a:t>
            </a:r>
            <a:endParaRPr lang="en-US" altLang="es-CO" sz="440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60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05000" y="-152400"/>
            <a:ext cx="8229600" cy="1828800"/>
          </a:xfrm>
        </p:spPr>
        <p:txBody>
          <a:bodyPr/>
          <a:lstStyle/>
          <a:p>
            <a:pPr algn="ctr" eaLnBrk="1" hangingPunct="1"/>
            <a:r>
              <a:rPr lang="es-BO" altLang="es-CO" sz="5400">
                <a:ea typeface="ＭＳ Ｐゴシック" panose="020B0600070205080204" pitchFamily="34" charset="-128"/>
              </a:rPr>
              <a:t>¿Por qué desarrollo personal de liderazgo?</a:t>
            </a:r>
          </a:p>
        </p:txBody>
      </p:sp>
      <p:sp>
        <p:nvSpPr>
          <p:cNvPr id="6451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828800" y="1981200"/>
            <a:ext cx="8305800" cy="4724400"/>
          </a:xfrm>
        </p:spPr>
        <p:txBody>
          <a:bodyPr/>
          <a:lstStyle/>
          <a:p>
            <a:pPr eaLnBrk="1" hangingPunct="1"/>
            <a:r>
              <a:rPr lang="en-US" altLang="es-CO" smtClean="0">
                <a:ea typeface="ＭＳ Ｐゴシック" panose="020B0600070205080204" pitchFamily="34" charset="-128"/>
              </a:rPr>
              <a:t>Jim Collins— </a:t>
            </a:r>
            <a:r>
              <a:rPr lang="es-BO" altLang="es-CO" smtClean="0">
                <a:ea typeface="ＭＳ Ｐゴシック" panose="020B0600070205080204" pitchFamily="34" charset="-128"/>
              </a:rPr>
              <a:t>Liderazgo nivel 5</a:t>
            </a:r>
          </a:p>
          <a:p>
            <a:pPr lvl="1" eaLnBrk="1" hangingPunct="1"/>
            <a:r>
              <a:rPr lang="es-BO" altLang="es-CO" smtClean="0">
                <a:ea typeface="ＭＳ Ｐゴシック" panose="020B0600070205080204" pitchFamily="34" charset="-128"/>
              </a:rPr>
              <a:t>Intensa voluntad personal</a:t>
            </a:r>
            <a:endParaRPr lang="en-US" altLang="es-CO" smtClean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s-BO" altLang="es-CO" smtClean="0">
                <a:ea typeface="ＭＳ Ｐゴシック" panose="020B0600070205080204" pitchFamily="34" charset="-128"/>
              </a:rPr>
              <a:t>Intensa humildad personal</a:t>
            </a:r>
            <a:endParaRPr lang="en-US" altLang="es-CO" smtClean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s-CO" smtClean="0">
                <a:ea typeface="ＭＳ Ｐゴシック" panose="020B0600070205080204" pitchFamily="34" charset="-128"/>
              </a:rPr>
              <a:t>Daniel </a:t>
            </a:r>
            <a:r>
              <a:rPr lang="es-BO" altLang="es-CO" smtClean="0">
                <a:ea typeface="ＭＳ Ｐゴシック" panose="020B0600070205080204" pitchFamily="34" charset="-128"/>
              </a:rPr>
              <a:t>Goleman— Inteligencia emocional</a:t>
            </a:r>
          </a:p>
          <a:p>
            <a:pPr eaLnBrk="1" hangingPunct="1"/>
            <a:r>
              <a:rPr lang="en-US" altLang="es-CO" smtClean="0">
                <a:ea typeface="ＭＳ Ｐゴシック" panose="020B0600070205080204" pitchFamily="34" charset="-128"/>
              </a:rPr>
              <a:t>Stephen Covey—</a:t>
            </a:r>
            <a:r>
              <a:rPr lang="es-BO" altLang="es-CO" smtClean="0">
                <a:ea typeface="ＭＳ Ｐゴシック" panose="020B0600070205080204" pitchFamily="34" charset="-128"/>
              </a:rPr>
              <a:t>Afilando</a:t>
            </a:r>
            <a:r>
              <a:rPr lang="en-US" altLang="es-CO" smtClean="0">
                <a:ea typeface="ＭＳ Ｐゴシック" panose="020B0600070205080204" pitchFamily="34" charset="-128"/>
              </a:rPr>
              <a:t> la sierra</a:t>
            </a:r>
          </a:p>
          <a:p>
            <a:pPr eaLnBrk="1" hangingPunct="1"/>
            <a:r>
              <a:rPr lang="es-BO" altLang="es-CO" smtClean="0">
                <a:ea typeface="ＭＳ Ｐゴシック" panose="020B0600070205080204" pitchFamily="34" charset="-128"/>
              </a:rPr>
              <a:t>RESUMEN: Personas productivas desarrollan empresas productivas</a:t>
            </a:r>
            <a:r>
              <a:rPr lang="en-US" altLang="es-CO" smtClean="0">
                <a:ea typeface="ＭＳ Ｐゴシック" panose="020B060007020508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651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305800" cy="1143000"/>
          </a:xfrm>
        </p:spPr>
        <p:txBody>
          <a:bodyPr/>
          <a:lstStyle/>
          <a:p>
            <a:pPr algn="ctr" eaLnBrk="1" hangingPunct="1"/>
            <a:r>
              <a:rPr lang="es-BO" altLang="es-CO" smtClean="0">
                <a:ea typeface="ＭＳ Ｐゴシック" panose="020B0600070205080204" pitchFamily="34" charset="-128"/>
              </a:rPr>
              <a:t>Un ejemplo:</a:t>
            </a:r>
            <a:endParaRPr lang="en-US" altLang="es-CO" smtClean="0">
              <a:ea typeface="ＭＳ Ｐゴシック" panose="020B0600070205080204" pitchFamily="34" charset="-128"/>
            </a:endParaRPr>
          </a:p>
        </p:txBody>
      </p:sp>
      <p:sp>
        <p:nvSpPr>
          <p:cNvPr id="6553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09800" y="2667000"/>
            <a:ext cx="7772400" cy="3429000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  <a:defRPr/>
            </a:pPr>
            <a:r>
              <a:rPr lang="es-BO" sz="4400">
                <a:ea typeface="+mn-ea"/>
                <a:cs typeface="+mn-cs"/>
              </a:rPr>
              <a:t>Resolver conflictos</a:t>
            </a:r>
          </a:p>
          <a:p>
            <a:pPr algn="ctr" eaLnBrk="1" hangingPunct="1">
              <a:buFont typeface="Wingdings" charset="2"/>
              <a:buNone/>
              <a:defRPr/>
            </a:pPr>
            <a:r>
              <a:rPr lang="es-BO" sz="4400">
                <a:ea typeface="+mn-ea"/>
                <a:cs typeface="+mn-cs"/>
              </a:rPr>
              <a:t>interpersonales</a:t>
            </a:r>
          </a:p>
        </p:txBody>
      </p:sp>
    </p:spTree>
    <p:extLst>
      <p:ext uri="{BB962C8B-B14F-4D97-AF65-F5344CB8AC3E}">
        <p14:creationId xmlns:p14="http://schemas.microsoft.com/office/powerpoint/2010/main" val="161350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23900"/>
            <a:ext cx="7772400" cy="609600"/>
          </a:xfrm>
        </p:spPr>
        <p:txBody>
          <a:bodyPr/>
          <a:lstStyle/>
          <a:p>
            <a:pPr eaLnBrk="1" hangingPunct="1"/>
            <a:r>
              <a:rPr lang="es-BO" altLang="es-CO" b="1" smtClean="0">
                <a:ea typeface="ＭＳ Ｐゴシック" panose="020B0600070205080204" pitchFamily="34" charset="-128"/>
              </a:rPr>
              <a:t>Tu experiencia</a:t>
            </a:r>
            <a:endParaRPr lang="en-US" altLang="es-CO" b="1" smtClean="0">
              <a:ea typeface="ＭＳ Ｐゴシック" panose="020B0600070205080204" pitchFamily="34" charset="-128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209800"/>
            <a:ext cx="8064500" cy="4191000"/>
          </a:xfrm>
          <a:ln>
            <a:solidFill>
              <a:schemeClr val="tx1"/>
            </a:solidFill>
          </a:ln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s-BO" altLang="es-CO" sz="3600">
                <a:ea typeface="ＭＳ Ｐゴシック" panose="020B0600070205080204" pitchFamily="34" charset="-128"/>
              </a:rPr>
              <a:t>Cuando había un conflicto en tu familia, ¿cómo se manejaba? (</a:t>
            </a:r>
            <a:r>
              <a:rPr lang="es-BO" altLang="es-CO" sz="3600">
                <a:solidFill>
                  <a:srgbClr val="FF3300"/>
                </a:solidFill>
                <a:ea typeface="ＭＳ Ｐゴシック" panose="020B0600070205080204" pitchFamily="34" charset="-128"/>
              </a:rPr>
              <a:t>negando, gritando, tratamiento silencioso, razonando, abuso</a:t>
            </a:r>
            <a:r>
              <a:rPr lang="es-BO" altLang="es-CO" sz="3600">
                <a:ea typeface="ＭＳ Ｐゴシック" panose="020B0600070205080204" pitchFamily="34" charset="-128"/>
              </a:rPr>
              <a:t>, etc.)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s-BO" altLang="es-CO" sz="3600">
                <a:ea typeface="ＭＳ Ｐゴシック" panose="020B0600070205080204" pitchFamily="34" charset="-128"/>
              </a:rPr>
              <a:t>¿Cómo esa experiencia ha impactado la manera en que manejas los conflictos hoy?</a:t>
            </a:r>
          </a:p>
        </p:txBody>
      </p:sp>
    </p:spTree>
    <p:extLst>
      <p:ext uri="{BB962C8B-B14F-4D97-AF65-F5344CB8AC3E}">
        <p14:creationId xmlns:p14="http://schemas.microsoft.com/office/powerpoint/2010/main" val="2964587355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j0316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26077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onflict 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7234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b="1">
                <a:ea typeface="Times New Roman" charset="0"/>
                <a:cs typeface="Times New Roman" charset="0"/>
              </a:rPr>
              <a:t>1.  </a:t>
            </a:r>
            <a:r>
              <a:rPr lang="es-BO" b="1">
                <a:ea typeface="Times New Roman" charset="0"/>
                <a:cs typeface="Times New Roman" charset="0"/>
              </a:rPr>
              <a:t>Aprende a </a:t>
            </a:r>
            <a:r>
              <a:rPr lang="es-BO" b="1">
                <a:solidFill>
                  <a:srgbClr val="FF3300"/>
                </a:solidFill>
                <a:ea typeface="Times New Roman" charset="0"/>
                <a:cs typeface="Times New Roman" charset="0"/>
              </a:rPr>
              <a:t>abrazar</a:t>
            </a:r>
            <a:r>
              <a:rPr lang="es-BO" b="1">
                <a:ea typeface="Times New Roman" charset="0"/>
                <a:cs typeface="Times New Roman" charset="0"/>
              </a:rPr>
              <a:t> y </a:t>
            </a:r>
            <a:r>
              <a:rPr lang="es-BO" b="1">
                <a:solidFill>
                  <a:srgbClr val="FF3300"/>
                </a:solidFill>
                <a:ea typeface="Times New Roman" charset="0"/>
                <a:cs typeface="Times New Roman" charset="0"/>
              </a:rPr>
              <a:t>resolver</a:t>
            </a:r>
            <a:r>
              <a:rPr lang="es-BO" b="1">
                <a:ea typeface="Times New Roman" charset="0"/>
                <a:cs typeface="Times New Roman" charset="0"/>
              </a:rPr>
              <a:t> los conflictos</a:t>
            </a:r>
            <a:r>
              <a:rPr lang="en-US" b="1"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590800"/>
            <a:ext cx="8534400" cy="4648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es-BO" altLang="es-CO" sz="4000">
                <a:ea typeface="ＭＳ Ｐゴシック" panose="020B0600070205080204" pitchFamily="34" charset="-128"/>
                <a:cs typeface="Times New Roman" panose="02020603050405020304" pitchFamily="18" charset="0"/>
              </a:rPr>
              <a:t>Pelear (gritando, peleando, abusando …)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s-BO" altLang="es-CO" sz="4000">
                <a:ea typeface="ＭＳ Ｐゴシック" panose="020B0600070205080204" pitchFamily="34" charset="-128"/>
                <a:cs typeface="Times New Roman" panose="02020603050405020304" pitchFamily="18" charset="0"/>
              </a:rPr>
              <a:t>Volar (negando, reprimiendo, evitándolos, escondiéndolos)</a:t>
            </a:r>
          </a:p>
        </p:txBody>
      </p:sp>
    </p:spTree>
    <p:extLst>
      <p:ext uri="{BB962C8B-B14F-4D97-AF65-F5344CB8AC3E}">
        <p14:creationId xmlns:p14="http://schemas.microsoft.com/office/powerpoint/2010/main" val="765351237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b="1">
                <a:ea typeface="Times New Roman" charset="0"/>
                <a:cs typeface="Times New Roman" charset="0"/>
              </a:rPr>
              <a:t>2.  </a:t>
            </a:r>
            <a:r>
              <a:rPr lang="es-ES_tradnl" b="1">
                <a:ea typeface="Times New Roman" charset="0"/>
                <a:cs typeface="Times New Roman" charset="0"/>
              </a:rPr>
              <a:t>Maneja</a:t>
            </a:r>
            <a:r>
              <a:rPr lang="es-BO" b="1">
                <a:ea typeface="Times New Roman" charset="0"/>
                <a:cs typeface="Times New Roman" charset="0"/>
              </a:rPr>
              <a:t> tu enojo</a:t>
            </a:r>
            <a:r>
              <a:rPr lang="en-US" b="1">
                <a:ea typeface="Times New Roman" charset="0"/>
                <a:cs typeface="Times New Roman" charset="0"/>
              </a:rPr>
              <a:t> 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2500" y="2133600"/>
            <a:ext cx="79883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BO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Enojarse no es malo. ¿Como expresas tu enojo?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Emoción que identifica un peligro en tu vida 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Responde, no reacciones! 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3600">
                <a:solidFill>
                  <a:srgbClr val="FF33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Compromiso</a:t>
            </a:r>
            <a:r>
              <a:rPr lang="es-BO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: Nunca expresar un enojo inapropiado</a:t>
            </a:r>
            <a:r>
              <a:rPr lang="en-US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30593363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3. </a:t>
            </a:r>
            <a:r>
              <a:rPr lang="es-BO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Busca la comprensión y no la victoria</a:t>
            </a:r>
            <a:r>
              <a:rPr lang="en-US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2362200"/>
            <a:ext cx="8153400" cy="3886200"/>
          </a:xfrm>
        </p:spPr>
        <p:txBody>
          <a:bodyPr/>
          <a:lstStyle/>
          <a:p>
            <a:pPr eaLnBrk="1" hangingPunct="1"/>
            <a:r>
              <a:rPr lang="es-BO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Aprende a escuchar </a:t>
            </a:r>
          </a:p>
          <a:p>
            <a:pPr eaLnBrk="1" hangingPunct="1"/>
            <a:r>
              <a:rPr lang="es-BO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La mayoría de los conflictos no son acerca de un asunto. ¿ Cómo nos sentimos? (heridos, rechazados, violados, no amados)</a:t>
            </a:r>
          </a:p>
          <a:p>
            <a:pPr eaLnBrk="1" hangingPunct="1"/>
            <a:r>
              <a:rPr lang="es-BO" altLang="es-CO" sz="3600">
                <a:solidFill>
                  <a:srgbClr val="FF33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La meta</a:t>
            </a:r>
            <a:r>
              <a:rPr lang="es-BO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:  Comprender, no ganar</a:t>
            </a:r>
            <a:r>
              <a:rPr lang="en-US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!</a:t>
            </a:r>
            <a:r>
              <a:rPr lang="en-US" altLang="es-CO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39344311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BO" b="1">
                <a:ea typeface="+mj-ea"/>
                <a:cs typeface="+mj-cs"/>
              </a:rPr>
              <a:t>Clarificando preguntas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609600" indent="-609600" eaLnBrk="1" hangingPunct="1">
              <a:buFontTx/>
              <a:buAutoNum type="arabicPeriod"/>
            </a:pPr>
            <a:r>
              <a:rPr lang="es-BO" altLang="es-CO" sz="3600">
                <a:ea typeface="ＭＳ Ｐゴシック" panose="020B0600070205080204" pitchFamily="34" charset="-128"/>
              </a:rPr>
              <a:t>¿Me estas diciendo esto</a:t>
            </a:r>
            <a:r>
              <a:rPr lang="en-US" altLang="es-CO" sz="3600">
                <a:ea typeface="ＭＳ Ｐゴシック" panose="020B0600070205080204" pitchFamily="34" charset="-128"/>
              </a:rPr>
              <a:t> …?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s-BO" altLang="es-CO" sz="3600">
                <a:ea typeface="ＭＳ Ｐゴシック" panose="020B0600070205080204" pitchFamily="34" charset="-128"/>
              </a:rPr>
              <a:t>¿Qué quieres decir cuando dices esto?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s-BO" altLang="es-CO" sz="3600">
                <a:ea typeface="ＭＳ Ｐゴシック" panose="020B0600070205080204" pitchFamily="34" charset="-128"/>
              </a:rPr>
              <a:t>¿De todo lo que me has dicho, que es lo que tú mas quieres que yo comprenda?</a:t>
            </a:r>
          </a:p>
        </p:txBody>
      </p:sp>
    </p:spTree>
    <p:extLst>
      <p:ext uri="{BB962C8B-B14F-4D97-AF65-F5344CB8AC3E}">
        <p14:creationId xmlns:p14="http://schemas.microsoft.com/office/powerpoint/2010/main" val="1330313292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654756"/>
            <a:ext cx="11401425" cy="522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8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239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>
                <a:ea typeface="Times New Roman" charset="0"/>
                <a:cs typeface="Times New Roman" charset="0"/>
              </a:rPr>
              <a:t>4.  </a:t>
            </a:r>
            <a:r>
              <a:rPr lang="es-BO" b="1">
                <a:ea typeface="Times New Roman" charset="0"/>
                <a:cs typeface="Times New Roman" charset="0"/>
              </a:rPr>
              <a:t>Asume lo mejor</a:t>
            </a:r>
            <a:r>
              <a:rPr lang="en-US" b="1"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2590800"/>
            <a:ext cx="8001000" cy="3657600"/>
          </a:xfrm>
        </p:spPr>
        <p:txBody>
          <a:bodyPr/>
          <a:lstStyle/>
          <a:p>
            <a:pPr eaLnBrk="1" hangingPunct="1">
              <a:buFont typeface="Wingdings" charset="2"/>
              <a:buChar char="ü"/>
              <a:defRPr/>
            </a:pPr>
            <a:r>
              <a:rPr lang="es-BO" sz="4000">
                <a:ea typeface="Times New Roman" charset="0"/>
                <a:cs typeface="Times New Roman" charset="0"/>
              </a:rPr>
              <a:t>No saltes a conclusiones equivocadas 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lang="es-BO" sz="4000">
                <a:ea typeface="Times New Roman" charset="0"/>
                <a:cs typeface="Times New Roman" charset="0"/>
              </a:rPr>
              <a:t>Comprende el lado de las otras personas</a:t>
            </a:r>
          </a:p>
        </p:txBody>
      </p:sp>
    </p:spTree>
    <p:extLst>
      <p:ext uri="{BB962C8B-B14F-4D97-AF65-F5344CB8AC3E}">
        <p14:creationId xmlns:p14="http://schemas.microsoft.com/office/powerpoint/2010/main" val="1205041293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1" y="457200"/>
            <a:ext cx="8664575" cy="1963738"/>
          </a:xfrm>
        </p:spPr>
        <p:txBody>
          <a:bodyPr/>
          <a:lstStyle/>
          <a:p>
            <a:pPr algn="ctr" eaLnBrk="1" hangingPunct="1"/>
            <a:r>
              <a:rPr lang="en-US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5.   </a:t>
            </a:r>
            <a:r>
              <a:rPr lang="es-BO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Aprende a compartir tus emociones apropiadamente</a:t>
            </a:r>
            <a:r>
              <a:rPr lang="en-US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2500" y="2514601"/>
            <a:ext cx="7772400" cy="27146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BO" altLang="es-CO" sz="4400" i="1">
                <a:ea typeface="ＭＳ Ｐゴシック" panose="020B0600070205080204" pitchFamily="34" charset="-128"/>
                <a:cs typeface="Times New Roman" panose="02020603050405020304" pitchFamily="18" charset="0"/>
              </a:rPr>
              <a:t>Si algo te molesta, déjales saber a los demás como te sientes, </a:t>
            </a:r>
            <a:r>
              <a:rPr lang="es-BO" altLang="es-CO" sz="4400" i="1">
                <a:solidFill>
                  <a:srgbClr val="FF33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sin perder la gentileza</a:t>
            </a:r>
          </a:p>
        </p:txBody>
      </p:sp>
    </p:spTree>
    <p:extLst>
      <p:ext uri="{BB962C8B-B14F-4D97-AF65-F5344CB8AC3E}">
        <p14:creationId xmlns:p14="http://schemas.microsoft.com/office/powerpoint/2010/main" val="3507346511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23900"/>
            <a:ext cx="7772400" cy="609600"/>
          </a:xfrm>
        </p:spPr>
        <p:txBody>
          <a:bodyPr/>
          <a:lstStyle/>
          <a:p>
            <a:pPr algn="ctr" eaLnBrk="1" hangingPunct="1"/>
            <a:r>
              <a:rPr lang="en-US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6.   </a:t>
            </a:r>
            <a:r>
              <a:rPr lang="es-BO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Cuida tu lengua</a:t>
            </a:r>
            <a:r>
              <a:rPr lang="en-US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752600"/>
            <a:ext cx="8077200" cy="4648200"/>
          </a:xfrm>
        </p:spPr>
        <p:txBody>
          <a:bodyPr/>
          <a:lstStyle/>
          <a:p>
            <a:pPr eaLnBrk="1" hangingPunct="1"/>
            <a:r>
              <a:rPr lang="es-BO" altLang="es-CO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Se pronto para oír, lento para hablar y lento para expresar enojo</a:t>
            </a:r>
          </a:p>
          <a:p>
            <a:pPr eaLnBrk="1" hangingPunct="1"/>
            <a:r>
              <a:rPr lang="es-BO" altLang="es-CO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Antes de abrir tu boca pregúntate…</a:t>
            </a:r>
          </a:p>
          <a:p>
            <a:pPr lvl="1" eaLnBrk="1" hangingPunct="1"/>
            <a:r>
              <a:rPr lang="es-BO" altLang="es-CO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¿Será verdad?</a:t>
            </a:r>
          </a:p>
          <a:p>
            <a:pPr lvl="1" eaLnBrk="1" hangingPunct="1"/>
            <a:r>
              <a:rPr lang="es-BO" altLang="es-CO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¿Es bueno o malo? </a:t>
            </a:r>
          </a:p>
          <a:p>
            <a:pPr lvl="1" eaLnBrk="1" hangingPunct="1"/>
            <a:r>
              <a:rPr lang="es-BO" altLang="es-CO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¿Es necesario, decirlo?</a:t>
            </a:r>
            <a:endParaRPr lang="es-BO" altLang="es-CO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/>
            <a:r>
              <a:rPr lang="es-BO" altLang="es-CO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La lengua es como una pequeña chispa que causa un gran y destructivo fuego</a:t>
            </a:r>
            <a:r>
              <a:rPr lang="en-US" altLang="es-CO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7993449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7.  </a:t>
            </a:r>
            <a:r>
              <a:rPr lang="es-BO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Habla la </a:t>
            </a:r>
            <a:r>
              <a:rPr lang="es-BO" altLang="es-CO" b="1" smtClean="0">
                <a:solidFill>
                  <a:srgbClr val="FF33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verdad</a:t>
            </a:r>
            <a:r>
              <a:rPr lang="es-BO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 con </a:t>
            </a:r>
            <a:r>
              <a:rPr lang="es-BO" altLang="es-CO" b="1" smtClean="0">
                <a:solidFill>
                  <a:srgbClr val="FF33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bondad y gentileza</a:t>
            </a:r>
            <a:r>
              <a:rPr lang="en-US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2971800"/>
            <a:ext cx="7772400" cy="2884488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  <a:defRPr/>
            </a:pPr>
            <a:r>
              <a:rPr lang="en-US" sz="4800">
                <a:ea typeface="Times New Roman" charset="0"/>
                <a:cs typeface="Times New Roman" charset="0"/>
              </a:rPr>
              <a:t>Communicate con </a:t>
            </a:r>
            <a:r>
              <a:rPr lang="es-BO" sz="4800">
                <a:ea typeface="Times New Roman" charset="0"/>
                <a:cs typeface="Times New Roman" charset="0"/>
              </a:rPr>
              <a:t>bondad y gentileza</a:t>
            </a:r>
            <a:r>
              <a:rPr lang="en-US" sz="4800">
                <a:ea typeface="Times New Roman" charset="0"/>
                <a:cs typeface="Times New Roman" charset="0"/>
              </a:rPr>
              <a:t>!</a:t>
            </a:r>
            <a:r>
              <a:rPr lang="en-US" sz="4000">
                <a:ea typeface="Times New Roman" charset="0"/>
                <a:cs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2255775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8.  </a:t>
            </a:r>
            <a:r>
              <a:rPr lang="es-BO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Ataca el problema y no a la persona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1900" y="2411414"/>
            <a:ext cx="7480300" cy="3684587"/>
          </a:xfrm>
        </p:spPr>
        <p:txBody>
          <a:bodyPr/>
          <a:lstStyle/>
          <a:p>
            <a:pPr marL="609600" indent="-609600" algn="ctr" eaLnBrk="1" hangingPunct="1">
              <a:buSzPct val="90000"/>
              <a:buNone/>
            </a:pPr>
            <a:endParaRPr lang="en-US" altLang="es-CO" sz="4400" i="1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609600" indent="-609600" algn="ctr" eaLnBrk="1" hangingPunct="1">
              <a:buSzPct val="90000"/>
              <a:buNone/>
            </a:pPr>
            <a:r>
              <a:rPr lang="es-BO" altLang="es-CO" sz="4400" i="1">
                <a:ea typeface="ＭＳ Ｐゴシック" panose="020B0600070205080204" pitchFamily="34" charset="-128"/>
                <a:cs typeface="Times New Roman" panose="02020603050405020304" pitchFamily="18" charset="0"/>
              </a:rPr>
              <a:t>No uses “tú dijístes”, </a:t>
            </a:r>
          </a:p>
          <a:p>
            <a:pPr marL="609600" indent="-609600" algn="ctr" eaLnBrk="1" hangingPunct="1">
              <a:buSzPct val="90000"/>
              <a:buNone/>
            </a:pPr>
            <a:r>
              <a:rPr lang="es-BO" altLang="es-CO" sz="4400" i="1">
                <a:ea typeface="ＭＳ Ｐゴシック" panose="020B0600070205080204" pitchFamily="34" charset="-128"/>
                <a:cs typeface="Times New Roman" panose="02020603050405020304" pitchFamily="18" charset="0"/>
              </a:rPr>
              <a:t>usa “Yo digo”   </a:t>
            </a:r>
          </a:p>
        </p:txBody>
      </p:sp>
    </p:spTree>
    <p:extLst>
      <p:ext uri="{BB962C8B-B14F-4D97-AF65-F5344CB8AC3E}">
        <p14:creationId xmlns:p14="http://schemas.microsoft.com/office/powerpoint/2010/main" val="1298833178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219200"/>
            <a:ext cx="8534400" cy="2514600"/>
          </a:xfrm>
        </p:spPr>
        <p:txBody>
          <a:bodyPr/>
          <a:lstStyle/>
          <a:p>
            <a:pPr algn="ctr" eaLnBrk="1" hangingPunct="1"/>
            <a:r>
              <a:rPr lang="en-US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9. </a:t>
            </a:r>
            <a:r>
              <a:rPr lang="es-ES_tradnl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Enf</a:t>
            </a:r>
            <a:r>
              <a:rPr lang="es-ES_tradnl" altLang="ja-JP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ó</a:t>
            </a:r>
            <a:r>
              <a:rPr lang="es-ES_tradnl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cate en aspectos específicos y no con generalizaciones</a:t>
            </a:r>
            <a:endParaRPr lang="en-US" altLang="es-CO" sz="4800" b="1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36208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b="1">
                <a:ea typeface="Times New Roman" charset="0"/>
                <a:cs typeface="Times New Roman" charset="0"/>
              </a:rPr>
              <a:t>10.  </a:t>
            </a:r>
            <a:r>
              <a:rPr lang="es-BO" b="1">
                <a:ea typeface="Times New Roman" charset="0"/>
                <a:cs typeface="Times New Roman" charset="0"/>
              </a:rPr>
              <a:t>Busca y garantiza perdonar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3800" y="2819400"/>
            <a:ext cx="5029200" cy="3200400"/>
          </a:xfrm>
        </p:spPr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Char char="ü"/>
            </a:pPr>
            <a:r>
              <a:rPr lang="es-BO" altLang="es-CO" sz="4000">
                <a:ea typeface="ＭＳ Ｐゴシック" panose="020B0600070205080204" pitchFamily="34" charset="-128"/>
                <a:cs typeface="Times New Roman" panose="02020603050405020304" pitchFamily="18" charset="0"/>
              </a:rPr>
              <a:t>Garantiza perdón</a:t>
            </a:r>
          </a:p>
          <a:p>
            <a:pPr marL="609600" indent="-609600" eaLnBrk="1" hangingPunct="1">
              <a:buFont typeface="Wingdings" panose="05000000000000000000" pitchFamily="2" charset="2"/>
              <a:buChar char="ü"/>
            </a:pPr>
            <a:r>
              <a:rPr lang="es-BO" altLang="es-CO" sz="4000">
                <a:ea typeface="ＭＳ Ｐゴシック" panose="020B0600070205080204" pitchFamily="34" charset="-128"/>
                <a:cs typeface="Times New Roman" panose="02020603050405020304" pitchFamily="18" charset="0"/>
              </a:rPr>
              <a:t>Busca perdonar</a:t>
            </a:r>
            <a:endParaRPr lang="en-US" altLang="es-CO" sz="4000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761604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57200"/>
            <a:ext cx="8610600" cy="1143000"/>
          </a:xfrm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BO" altLang="es-CO" b="1" smtClean="0">
                <a:ea typeface="ＭＳ Ｐゴシック" panose="020B0600070205080204" pitchFamily="34" charset="-128"/>
              </a:rPr>
              <a:t>Si ofendes, busca el perdón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2500" y="2133600"/>
            <a:ext cx="8064500" cy="4191000"/>
          </a:xfrm>
        </p:spPr>
        <p:txBody>
          <a:bodyPr/>
          <a:lstStyle/>
          <a:p>
            <a:pPr marL="627063" indent="-460375" eaLnBrk="1" hangingPunct="1">
              <a:spcBef>
                <a:spcPct val="50000"/>
              </a:spcBef>
              <a:buClrTx/>
              <a:buSzTx/>
              <a:buFontTx/>
              <a:buAutoNum type="arabicPeriod"/>
              <a:tabLst>
                <a:tab pos="746125" algn="l"/>
              </a:tabLst>
            </a:pPr>
            <a:r>
              <a:rPr lang="es-BO" altLang="es-CO" smtClean="0">
                <a:solidFill>
                  <a:srgbClr val="FFFF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“Estaba equivocado. Nunca debí …”</a:t>
            </a:r>
          </a:p>
          <a:p>
            <a:pPr marL="627063" indent="-460375" eaLnBrk="1" hangingPunct="1">
              <a:spcBef>
                <a:spcPct val="50000"/>
              </a:spcBef>
              <a:buClrTx/>
              <a:buSzTx/>
              <a:buFontTx/>
              <a:buAutoNum type="arabicPeriod"/>
              <a:tabLst>
                <a:tab pos="746125" algn="l"/>
              </a:tabLst>
            </a:pPr>
            <a:r>
              <a:rPr lang="es-BO" altLang="es-CO" smtClean="0">
                <a:solidFill>
                  <a:srgbClr val="FFFF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“Lo lamento, hice esto y aquello que te ha causado sentir_______”</a:t>
            </a:r>
          </a:p>
          <a:p>
            <a:pPr marL="627063" indent="-460375" eaLnBrk="1" hangingPunct="1">
              <a:spcBef>
                <a:spcPct val="50000"/>
              </a:spcBef>
              <a:buClrTx/>
              <a:buSzTx/>
              <a:buFontTx/>
              <a:buAutoNum type="arabicPeriod"/>
              <a:tabLst>
                <a:tab pos="746125" algn="l"/>
              </a:tabLst>
            </a:pPr>
            <a:r>
              <a:rPr lang="es-BO" altLang="es-CO" smtClean="0">
                <a:solidFill>
                  <a:srgbClr val="FFFF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“Voy a trabajar duro para no hacer esto otra vez”</a:t>
            </a:r>
          </a:p>
          <a:p>
            <a:pPr marL="627063" indent="-460375" eaLnBrk="1" hangingPunct="1">
              <a:spcBef>
                <a:spcPct val="50000"/>
              </a:spcBef>
              <a:buClrTx/>
              <a:buSzTx/>
              <a:buFontTx/>
              <a:buAutoNum type="arabicPeriod"/>
              <a:tabLst>
                <a:tab pos="746125" algn="l"/>
              </a:tabLst>
            </a:pPr>
            <a:r>
              <a:rPr lang="es-BO" altLang="es-CO" smtClean="0">
                <a:solidFill>
                  <a:srgbClr val="FFFF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“¿Me perdonas?”</a:t>
            </a:r>
            <a:r>
              <a:rPr lang="es-BO" altLang="es-CO" sz="2800">
                <a:ea typeface="ＭＳ Ｐゴシック" panose="020B0600070205080204" pitchFamily="34" charset="-128"/>
              </a:rPr>
              <a:t> </a:t>
            </a:r>
            <a:endParaRPr lang="es-BO" altLang="es-CO" sz="360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0437713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11.  </a:t>
            </a:r>
            <a:r>
              <a:rPr lang="es-BO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Enfrenta al conflicto personalmente</a:t>
            </a:r>
            <a:r>
              <a:rPr lang="en-US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238376"/>
            <a:ext cx="7772400" cy="3857625"/>
          </a:xfrm>
        </p:spPr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AutoNum type="arabicPeriod"/>
            </a:pPr>
            <a:r>
              <a:rPr lang="es-BO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Vé a la persona directamente.  No resuelvas el conflicto inicialmente enfrente de otros.  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</a:pPr>
            <a:r>
              <a:rPr lang="es-BO" altLang="es-CO" sz="3600">
                <a:ea typeface="ＭＳ Ｐゴシック" panose="020B0600070205080204" pitchFamily="34" charset="-128"/>
                <a:cs typeface="Times New Roman" panose="02020603050405020304" pitchFamily="18" charset="0"/>
              </a:rPr>
              <a:t>No hables con otros acerca del conflicto a menos que ellos sean parte de la solución.</a:t>
            </a:r>
            <a:r>
              <a:rPr lang="es-BO" altLang="es-CO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1717664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23900"/>
            <a:ext cx="7772400" cy="609600"/>
          </a:xfrm>
        </p:spPr>
        <p:txBody>
          <a:bodyPr/>
          <a:lstStyle/>
          <a:p>
            <a:pPr algn="ctr" eaLnBrk="1" hangingPunct="1"/>
            <a:r>
              <a:rPr lang="en-US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12.  </a:t>
            </a:r>
            <a:r>
              <a:rPr lang="es-BO" altLang="es-CO" b="1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Se gentil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2209800"/>
            <a:ext cx="5105400" cy="4114800"/>
          </a:xfrm>
        </p:spPr>
        <p:txBody>
          <a:bodyPr/>
          <a:lstStyle/>
          <a:p>
            <a:pPr eaLnBrk="1" hangingPunct="1"/>
            <a:r>
              <a:rPr lang="es-BO" altLang="es-CO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Las personas son frágiles.  </a:t>
            </a:r>
          </a:p>
          <a:p>
            <a:pPr eaLnBrk="1" hangingPunct="1"/>
            <a:r>
              <a:rPr lang="es-BO" altLang="es-CO" smtClean="0">
                <a:ea typeface="ＭＳ Ｐゴシック" panose="020B0600070205080204" pitchFamily="34" charset="-128"/>
                <a:cs typeface="Times New Roman" panose="02020603050405020304" pitchFamily="18" charset="0"/>
              </a:rPr>
              <a:t>Doma a tu corcel dentro de ti.</a:t>
            </a:r>
          </a:p>
        </p:txBody>
      </p:sp>
      <p:pic>
        <p:nvPicPr>
          <p:cNvPr id="46084" name="Picture 4" descr="nsclub2_1619_131555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86201"/>
            <a:ext cx="267493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969377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56" y="248356"/>
            <a:ext cx="9968087" cy="646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233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23900"/>
            <a:ext cx="77724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BO" b="1" i="1">
                <a:ea typeface="Times New Roman" charset="0"/>
                <a:cs typeface="Times New Roman" charset="0"/>
              </a:rPr>
              <a:t>Recuerda</a:t>
            </a:r>
            <a:r>
              <a:rPr lang="es-BO" b="1">
                <a:ea typeface="Times New Roman" charset="0"/>
                <a:cs typeface="Times New Roman" charset="0"/>
              </a:rPr>
              <a:t>: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668588"/>
            <a:ext cx="7772400" cy="3427412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s-BO" altLang="es-CO" sz="4000" b="1" i="1">
                <a:ea typeface="ＭＳ Ｐゴシック" panose="020B0600070205080204" pitchFamily="34" charset="-128"/>
                <a:cs typeface="Times New Roman" panose="02020603050405020304" pitchFamily="18" charset="0"/>
              </a:rPr>
              <a:t>Los conflictos son como una gotera. Si no los arreglas, empeorará. </a:t>
            </a:r>
            <a:endParaRPr lang="es-BO" altLang="es-CO" sz="4000"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346658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s-BO" altLang="es-CO" smtClean="0">
                <a:ea typeface="ＭＳ Ｐゴシック" panose="020B0600070205080204" pitchFamily="34" charset="-128"/>
              </a:rPr>
              <a:t>Revisión de los 12 pasos …</a:t>
            </a:r>
          </a:p>
        </p:txBody>
      </p:sp>
    </p:spTree>
    <p:extLst>
      <p:ext uri="{BB962C8B-B14F-4D97-AF65-F5344CB8AC3E}">
        <p14:creationId xmlns:p14="http://schemas.microsoft.com/office/powerpoint/2010/main" val="416185611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8915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12 </a:t>
            </a:r>
            <a:r>
              <a:rPr lang="es-BO">
                <a:ea typeface="+mj-ea"/>
                <a:cs typeface="+mj-cs"/>
              </a:rPr>
              <a:t>pasos para resolver conflictos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828800"/>
            <a:ext cx="91440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Aprende a abrazar y resolver conflictos, no pelees o vueles.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Dirige tu enojo.  Aprende a manejar el enojo.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Busca comprender, no ganar.  Aprende a escuchar.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Asume lo mejor. No saltes a conclusiones equivocadas.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Aprende a compartir tus emociones  apropiadamente.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Cuida tu lengua. ¿Es verdad? ¿Es bueno? ¿Es necesario?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Habla la verdad con amor. Haz las cosas con cuidado.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Ataca el problema, no a la persona.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Trata con asuntos específicos y no con generalizaciones.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Busca y garantiza el perdón.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Trata con el conflicto personalmente. Ve a la persona. No trates problemas en delante de otros.</a:t>
            </a:r>
          </a:p>
          <a:p>
            <a:pPr eaLnBrk="1" hangingPunct="1">
              <a:lnSpc>
                <a:spcPct val="90000"/>
              </a:lnSpc>
            </a:pPr>
            <a:r>
              <a:rPr lang="es-BO" altLang="es-CO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Se gentil.  Las personas son frágiles.</a:t>
            </a:r>
            <a:endParaRPr lang="es-BO" altLang="es-CO" sz="1800">
              <a:effectLst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25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D01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utoUpdateAnimBg="0"/>
      <p:bldP spid="59395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2"/>
          <p:cNvSpPr>
            <a:spLocks noChangeShapeType="1"/>
          </p:cNvSpPr>
          <p:nvPr/>
        </p:nvSpPr>
        <p:spPr bwMode="auto">
          <a:xfrm>
            <a:off x="1774826" y="1341438"/>
            <a:ext cx="8569325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343025" y="0"/>
            <a:ext cx="9505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CO" sz="4400" b="1" dirty="0">
                <a:solidFill>
                  <a:prstClr val="black"/>
                </a:solidFill>
              </a:rPr>
              <a:t>7 </a:t>
            </a:r>
            <a:r>
              <a:rPr lang="es-ES" altLang="es-CO" sz="4400" b="1" dirty="0" smtClean="0">
                <a:solidFill>
                  <a:prstClr val="black"/>
                </a:solidFill>
              </a:rPr>
              <a:t>hábitos de Efectividad</a:t>
            </a:r>
            <a:endParaRPr lang="es-ES" altLang="es-CO" sz="4000" dirty="0">
              <a:solidFill>
                <a:prstClr val="black"/>
              </a:solidFill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097231" y="1504085"/>
            <a:ext cx="9676493" cy="746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sz="3600" dirty="0" smtClean="0">
                <a:solidFill>
                  <a:prstClr val="black"/>
                </a:solidFill>
              </a:rPr>
              <a:t>1.Se proactivo </a:t>
            </a:r>
            <a:endParaRPr lang="es-ES" altLang="es-CO" sz="3600" dirty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sz="3600" dirty="0" smtClean="0">
                <a:solidFill>
                  <a:prstClr val="black"/>
                </a:solidFill>
              </a:rPr>
              <a:t>2. Empieza con el final en mente </a:t>
            </a:r>
            <a:r>
              <a:rPr lang="es-ES" altLang="es-CO" sz="3600" dirty="0">
                <a:solidFill>
                  <a:prstClr val="black"/>
                </a:solidFill>
              </a:rPr>
              <a:t> 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sz="3600" dirty="0" smtClean="0">
                <a:solidFill>
                  <a:prstClr val="black"/>
                </a:solidFill>
              </a:rPr>
              <a:t>3. Poner primero lo primero</a:t>
            </a:r>
            <a:endParaRPr lang="es-ES" altLang="es-CO" sz="3600" dirty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sz="3600" dirty="0" smtClean="0">
                <a:solidFill>
                  <a:prstClr val="black"/>
                </a:solidFill>
              </a:rPr>
              <a:t>4. Pensar ganar – ganar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sz="3600" dirty="0" smtClean="0">
                <a:solidFill>
                  <a:prstClr val="black"/>
                </a:solidFill>
              </a:rPr>
              <a:t>5. Procurar comprender y luego ser comprendido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sz="3600" dirty="0" smtClean="0">
                <a:solidFill>
                  <a:prstClr val="black"/>
                </a:solidFill>
              </a:rPr>
              <a:t>6. </a:t>
            </a:r>
            <a:r>
              <a:rPr lang="es-ES" altLang="es-CO" sz="3600" dirty="0" err="1" smtClean="0">
                <a:solidFill>
                  <a:prstClr val="black"/>
                </a:solidFill>
              </a:rPr>
              <a:t>Sinergizar</a:t>
            </a:r>
            <a:r>
              <a:rPr lang="es-ES" altLang="es-CO" sz="3600" dirty="0" smtClean="0">
                <a:solidFill>
                  <a:prstClr val="black"/>
                </a:solidFill>
              </a:rPr>
              <a:t> 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sz="3600" dirty="0" smtClean="0">
                <a:solidFill>
                  <a:prstClr val="black"/>
                </a:solidFill>
              </a:rPr>
              <a:t>7. Afila la sierra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dirty="0">
                <a:solidFill>
                  <a:prstClr val="black"/>
                </a:solidFill>
              </a:rPr>
              <a:t> 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AutoNum type="arabicPeriod"/>
            </a:pPr>
            <a:endParaRPr lang="es-ES" altLang="es-CO" sz="3600" dirty="0">
              <a:solidFill>
                <a:prstClr val="black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s-ES" altLang="es-CO" sz="3400" dirty="0">
                <a:solidFill>
                  <a:prstClr val="black"/>
                </a:solidFill>
              </a:rPr>
              <a:t> </a:t>
            </a:r>
            <a:r>
              <a:rPr lang="es-ES" altLang="es-CO" sz="4000" dirty="0">
                <a:solidFill>
                  <a:prstClr val="black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9322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"/>
            <a:ext cx="9467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7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roceso"/>
          <p:cNvSpPr/>
          <p:nvPr/>
        </p:nvSpPr>
        <p:spPr>
          <a:xfrm>
            <a:off x="4024313" y="3571876"/>
            <a:ext cx="1985962" cy="1755775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dirty="0">
                <a:solidFill>
                  <a:prstClr val="white"/>
                </a:solidFill>
              </a:rPr>
              <a:t>Estimulo</a:t>
            </a:r>
          </a:p>
        </p:txBody>
      </p:sp>
      <p:sp>
        <p:nvSpPr>
          <p:cNvPr id="4" name="3 Proceso"/>
          <p:cNvSpPr/>
          <p:nvPr/>
        </p:nvSpPr>
        <p:spPr>
          <a:xfrm>
            <a:off x="6524625" y="3571875"/>
            <a:ext cx="2071688" cy="1714500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dirty="0">
                <a:solidFill>
                  <a:prstClr val="white"/>
                </a:solidFill>
              </a:rPr>
              <a:t>Respuesta</a:t>
            </a:r>
          </a:p>
        </p:txBody>
      </p:sp>
      <p:sp>
        <p:nvSpPr>
          <p:cNvPr id="3" name="2 Flecha derecha"/>
          <p:cNvSpPr/>
          <p:nvPr/>
        </p:nvSpPr>
        <p:spPr>
          <a:xfrm>
            <a:off x="5810250" y="3714751"/>
            <a:ext cx="928688" cy="135731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2881314" y="5000626"/>
            <a:ext cx="6480175" cy="1673225"/>
          </a:xfrm>
        </p:spPr>
        <p:txBody>
          <a:bodyPr/>
          <a:lstStyle/>
          <a:p>
            <a:pPr>
              <a:defRPr/>
            </a:pPr>
            <a:endParaRPr lang="es-ES_tradnl" dirty="0"/>
          </a:p>
        </p:txBody>
      </p:sp>
      <p:sp>
        <p:nvSpPr>
          <p:cNvPr id="48134" name="4 Título"/>
          <p:cNvSpPr>
            <a:spLocks noGrp="1"/>
          </p:cNvSpPr>
          <p:nvPr>
            <p:ph type="title"/>
          </p:nvPr>
        </p:nvSpPr>
        <p:spPr>
          <a:xfrm>
            <a:off x="2095501" y="428626"/>
            <a:ext cx="8201025" cy="1362075"/>
          </a:xfrm>
        </p:spPr>
        <p:txBody>
          <a:bodyPr/>
          <a:lstStyle/>
          <a:p>
            <a:r>
              <a:rPr lang="es-ES_tradnl" smtClean="0"/>
              <a:t>Modelo Reactivo o Determinista</a:t>
            </a:r>
          </a:p>
        </p:txBody>
      </p:sp>
    </p:spTree>
    <p:extLst>
      <p:ext uri="{BB962C8B-B14F-4D97-AF65-F5344CB8AC3E}">
        <p14:creationId xmlns:p14="http://schemas.microsoft.com/office/powerpoint/2010/main" val="18031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UY" b="1" dirty="0" smtClean="0">
                <a:solidFill>
                  <a:srgbClr val="7B9899"/>
                </a:solidFill>
              </a:rPr>
              <a:t>El Modelo Determinista (Reactivo)</a:t>
            </a:r>
            <a:endParaRPr lang="en-US" b="1" dirty="0" smtClean="0">
              <a:solidFill>
                <a:srgbClr val="7B9899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825625" y="1527175"/>
            <a:ext cx="8504238" cy="457200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UY" sz="2800" b="1" dirty="0">
                <a:solidFill>
                  <a:srgbClr val="FF0000"/>
                </a:solidFill>
              </a:rPr>
              <a:t>Determinista Genético – La culpa la tienen los abuelos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es-UY" sz="2800" b="1" dirty="0">
                <a:solidFill>
                  <a:srgbClr val="FF0000"/>
                </a:solidFill>
              </a:rPr>
              <a:t/>
            </a:r>
            <a:br>
              <a:rPr lang="es-UY" sz="2800" b="1" dirty="0">
                <a:solidFill>
                  <a:srgbClr val="FF0000"/>
                </a:solidFill>
              </a:rPr>
            </a:br>
            <a:endParaRPr lang="es-UY" sz="2800" b="1" dirty="0">
              <a:solidFill>
                <a:srgbClr val="FF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UY" sz="2800" b="1" dirty="0">
                <a:solidFill>
                  <a:srgbClr val="FF0000"/>
                </a:solidFill>
              </a:rPr>
              <a:t>Determinista Psíquico – La culpa la tienen los padres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es-UY" sz="2800" b="1" dirty="0">
                <a:solidFill>
                  <a:srgbClr val="FF0000"/>
                </a:solidFill>
              </a:rPr>
              <a:t/>
            </a:r>
            <a:br>
              <a:rPr lang="es-UY" sz="2800" b="1" dirty="0">
                <a:solidFill>
                  <a:srgbClr val="FF0000"/>
                </a:solidFill>
              </a:rPr>
            </a:br>
            <a:endParaRPr lang="es-UY" sz="2800" b="1" dirty="0">
              <a:solidFill>
                <a:srgbClr val="FF000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UY" sz="2800" b="1" dirty="0">
                <a:solidFill>
                  <a:srgbClr val="FF0000"/>
                </a:solidFill>
              </a:rPr>
              <a:t>Determinista Ambiental – La culpa la tienen el ambiente y las circunstancias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UY" sz="28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69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Proceso"/>
          <p:cNvSpPr/>
          <p:nvPr/>
        </p:nvSpPr>
        <p:spPr>
          <a:xfrm>
            <a:off x="2595563" y="2714626"/>
            <a:ext cx="1985962" cy="1755775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dirty="0">
                <a:solidFill>
                  <a:prstClr val="white"/>
                </a:solidFill>
              </a:rPr>
              <a:t>Estimulo</a:t>
            </a:r>
          </a:p>
        </p:txBody>
      </p:sp>
      <p:sp>
        <p:nvSpPr>
          <p:cNvPr id="4" name="3 Proceso"/>
          <p:cNvSpPr/>
          <p:nvPr/>
        </p:nvSpPr>
        <p:spPr>
          <a:xfrm>
            <a:off x="7596189" y="2643189"/>
            <a:ext cx="2071687" cy="1785937"/>
          </a:xfrm>
          <a:prstGeom prst="flowChart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dirty="0">
                <a:solidFill>
                  <a:prstClr val="white"/>
                </a:solidFill>
              </a:rPr>
              <a:t>Respuesta</a:t>
            </a:r>
          </a:p>
        </p:txBody>
      </p:sp>
      <p:sp>
        <p:nvSpPr>
          <p:cNvPr id="16" name="15 Subtítulo"/>
          <p:cNvSpPr>
            <a:spLocks noGrp="1"/>
          </p:cNvSpPr>
          <p:nvPr>
            <p:ph type="subTitle" idx="1"/>
          </p:nvPr>
        </p:nvSpPr>
        <p:spPr>
          <a:xfrm>
            <a:off x="1738314" y="4786313"/>
            <a:ext cx="8929687" cy="1752600"/>
          </a:xfrm>
        </p:spPr>
        <p:txBody>
          <a:bodyPr>
            <a:normAutofit/>
          </a:bodyPr>
          <a:lstStyle/>
          <a:p>
            <a:pPr>
              <a:defRPr/>
            </a:pPr>
            <a:endParaRPr lang="es-ES_tradnl" dirty="0"/>
          </a:p>
          <a:p>
            <a:pPr>
              <a:defRPr/>
            </a:pPr>
            <a:r>
              <a:rPr lang="es-ES_tradnl" dirty="0" smtClean="0"/>
              <a:t>Visión de Dios           Voluntad          conciencia moral</a:t>
            </a:r>
          </a:p>
          <a:p>
            <a:pPr>
              <a:defRPr/>
            </a:pPr>
            <a:endParaRPr lang="es-ES_tradnl" dirty="0" smtClean="0"/>
          </a:p>
          <a:p>
            <a:pPr>
              <a:defRPr/>
            </a:pPr>
            <a:r>
              <a:rPr lang="es-ES_tradnl" dirty="0" smtClean="0"/>
              <a:t>Propósito                         libertad </a:t>
            </a:r>
            <a:endParaRPr lang="es-ES_tradnl" dirty="0"/>
          </a:p>
        </p:txBody>
      </p:sp>
      <p:sp>
        <p:nvSpPr>
          <p:cNvPr id="50181" name="4 Título"/>
          <p:cNvSpPr>
            <a:spLocks noGrp="1"/>
          </p:cNvSpPr>
          <p:nvPr>
            <p:ph type="ctrTitle"/>
          </p:nvPr>
        </p:nvSpPr>
        <p:spPr>
          <a:xfrm>
            <a:off x="2166938" y="0"/>
            <a:ext cx="7772400" cy="1752600"/>
          </a:xfrm>
        </p:spPr>
        <p:txBody>
          <a:bodyPr/>
          <a:lstStyle/>
          <a:p>
            <a:r>
              <a:rPr lang="es-ES_tradnl" smtClean="0"/>
              <a:t>Modelo Proactivo</a:t>
            </a:r>
          </a:p>
        </p:txBody>
      </p:sp>
      <p:sp>
        <p:nvSpPr>
          <p:cNvPr id="6" name="5 Flecha abajo"/>
          <p:cNvSpPr/>
          <p:nvPr/>
        </p:nvSpPr>
        <p:spPr>
          <a:xfrm>
            <a:off x="5453063" y="2928938"/>
            <a:ext cx="1143000" cy="107156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6596063" y="40005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rot="5400000">
            <a:off x="4252914" y="4057651"/>
            <a:ext cx="985837" cy="728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rot="5400000">
            <a:off x="5632451" y="4535489"/>
            <a:ext cx="785813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rot="16200000" flipH="1">
            <a:off x="5738814" y="4429126"/>
            <a:ext cx="1857375" cy="1000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 rot="5400000">
            <a:off x="4202906" y="4321969"/>
            <a:ext cx="1785938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16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UY" b="1" smtClean="0">
                <a:solidFill>
                  <a:srgbClr val="7B9899"/>
                </a:solidFill>
              </a:rPr>
              <a:t>El Modelo Proactivo </a:t>
            </a:r>
            <a:endParaRPr lang="en-US" b="1" smtClean="0">
              <a:solidFill>
                <a:srgbClr val="7B9899"/>
              </a:solidFill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825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s-UY" sz="2800" b="1">
                <a:solidFill>
                  <a:srgbClr val="0070C0"/>
                </a:solidFill>
              </a:rPr>
              <a:t>Entre el estimulo y la respuesta tengo la libertad interior de elegir</a:t>
            </a:r>
          </a:p>
          <a:p>
            <a:pPr eaLnBrk="1" hangingPunct="1"/>
            <a:r>
              <a:rPr lang="es-UY" sz="2800" b="1">
                <a:solidFill>
                  <a:srgbClr val="0070C0"/>
                </a:solidFill>
              </a:rPr>
              <a:t>Tenemos el desafío de tomar la iniciativa y de asumir la responsabilidad de hacer que las cosas pasen</a:t>
            </a:r>
          </a:p>
          <a:p>
            <a:pPr eaLnBrk="1" hangingPunct="1"/>
            <a:r>
              <a:rPr lang="es-UY" sz="2800" b="1">
                <a:solidFill>
                  <a:srgbClr val="0070C0"/>
                </a:solidFill>
              </a:rPr>
              <a:t>Es entender la libertad que tenemos de no dejarnos determinar por nuestras condiciones  y reaccionar sino de tomar decisiones que nos lleven a las mejores soluciones</a:t>
            </a:r>
          </a:p>
          <a:p>
            <a:pPr eaLnBrk="1" hangingPunct="1"/>
            <a:endParaRPr lang="es-UY" sz="2800"/>
          </a:p>
          <a:p>
            <a:pPr eaLnBrk="1" hangingPunct="1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78008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864" y="-868680"/>
            <a:ext cx="12632267" cy="83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4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Los Círculos de Preocupación e Influencia</a:t>
            </a:r>
          </a:p>
        </p:txBody>
      </p:sp>
      <p:sp>
        <p:nvSpPr>
          <p:cNvPr id="3" name="2 Proceso alternativo"/>
          <p:cNvSpPr/>
          <p:nvPr/>
        </p:nvSpPr>
        <p:spPr>
          <a:xfrm>
            <a:off x="5595938" y="4071939"/>
            <a:ext cx="914400" cy="6127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3024166" y="17859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258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Limitando nuestro Circulo de Influencia</a:t>
            </a:r>
          </a:p>
        </p:txBody>
      </p:sp>
      <p:sp>
        <p:nvSpPr>
          <p:cNvPr id="3" name="2 Proceso alternativo"/>
          <p:cNvSpPr/>
          <p:nvPr/>
        </p:nvSpPr>
        <p:spPr>
          <a:xfrm>
            <a:off x="5595938" y="4071939"/>
            <a:ext cx="914400" cy="6127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3024166" y="157161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Flecha derecha"/>
          <p:cNvSpPr/>
          <p:nvPr/>
        </p:nvSpPr>
        <p:spPr>
          <a:xfrm>
            <a:off x="4310063" y="3286125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6" name="5 Flecha abajo"/>
          <p:cNvSpPr/>
          <p:nvPr/>
        </p:nvSpPr>
        <p:spPr>
          <a:xfrm>
            <a:off x="5810250" y="2500314"/>
            <a:ext cx="484188" cy="549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7" name="6 Flecha izquierda"/>
          <p:cNvSpPr/>
          <p:nvPr/>
        </p:nvSpPr>
        <p:spPr>
          <a:xfrm>
            <a:off x="6738938" y="3214689"/>
            <a:ext cx="977900" cy="4841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8" name="7 Flecha arriba"/>
          <p:cNvSpPr/>
          <p:nvPr/>
        </p:nvSpPr>
        <p:spPr>
          <a:xfrm>
            <a:off x="5881689" y="4214813"/>
            <a:ext cx="484187" cy="9779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2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Ampliando nuestro Circulo de Influencia</a:t>
            </a:r>
          </a:p>
        </p:txBody>
      </p:sp>
      <p:sp>
        <p:nvSpPr>
          <p:cNvPr id="3" name="2 Proceso alternativo"/>
          <p:cNvSpPr/>
          <p:nvPr/>
        </p:nvSpPr>
        <p:spPr>
          <a:xfrm>
            <a:off x="5595938" y="4071939"/>
            <a:ext cx="914400" cy="6127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3095604" y="171448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8 Flecha derecha"/>
          <p:cNvSpPr/>
          <p:nvPr/>
        </p:nvSpPr>
        <p:spPr>
          <a:xfrm>
            <a:off x="7739064" y="3214689"/>
            <a:ext cx="357187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0" name="9 Flecha arriba"/>
          <p:cNvSpPr/>
          <p:nvPr/>
        </p:nvSpPr>
        <p:spPr>
          <a:xfrm>
            <a:off x="5881689" y="1714501"/>
            <a:ext cx="484187" cy="4286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2" name="11 Flecha izquierda"/>
          <p:cNvSpPr/>
          <p:nvPr/>
        </p:nvSpPr>
        <p:spPr>
          <a:xfrm>
            <a:off x="4095751" y="3286125"/>
            <a:ext cx="428625" cy="484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3" name="12 Flecha abajo"/>
          <p:cNvSpPr/>
          <p:nvPr/>
        </p:nvSpPr>
        <p:spPr>
          <a:xfrm>
            <a:off x="5953125" y="5214938"/>
            <a:ext cx="484188" cy="5000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6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1825625" y="1524001"/>
            <a:ext cx="4040188" cy="733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/>
              <a:t>De Afuera hacia Adentro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3"/>
          </p:nvPr>
        </p:nvSpPr>
        <p:spPr>
          <a:xfrm>
            <a:off x="6315076" y="1524000"/>
            <a:ext cx="4041775" cy="7318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 smtClean="0"/>
              <a:t>De Adentro hacia Afuera</a:t>
            </a:r>
            <a:endParaRPr lang="es-ES_tradnl" dirty="0"/>
          </a:p>
        </p:txBody>
      </p:sp>
      <p:sp>
        <p:nvSpPr>
          <p:cNvPr id="51204" name="3 Marcador de contenido"/>
          <p:cNvSpPr>
            <a:spLocks noGrp="1"/>
          </p:cNvSpPr>
          <p:nvPr>
            <p:ph sz="quarter" idx="2"/>
          </p:nvPr>
        </p:nvSpPr>
        <p:spPr>
          <a:xfrm>
            <a:off x="1809751" y="2643189"/>
            <a:ext cx="4041775" cy="3817937"/>
          </a:xfrm>
        </p:spPr>
        <p:txBody>
          <a:bodyPr/>
          <a:lstStyle/>
          <a:p>
            <a:pPr eaLnBrk="1" hangingPunct="1"/>
            <a:r>
              <a:rPr lang="es-ES_tradnl" smtClean="0"/>
              <a:t>El problema está allí afuera</a:t>
            </a:r>
          </a:p>
          <a:p>
            <a:pPr eaLnBrk="1" hangingPunct="1"/>
            <a:r>
              <a:rPr lang="es-ES_tradnl" smtClean="0"/>
              <a:t>La culpa la tienen otros</a:t>
            </a:r>
          </a:p>
          <a:p>
            <a:pPr eaLnBrk="1" hangingPunct="1"/>
            <a:r>
              <a:rPr lang="es-ES_tradnl" smtClean="0"/>
              <a:t>Yo no soy responsable</a:t>
            </a:r>
          </a:p>
          <a:p>
            <a:pPr eaLnBrk="1" hangingPunct="1"/>
            <a:r>
              <a:rPr lang="es-ES_tradnl" smtClean="0"/>
              <a:t>Los demás deben cambiar</a:t>
            </a:r>
          </a:p>
          <a:p>
            <a:pPr eaLnBrk="1" hangingPunct="1"/>
            <a:r>
              <a:rPr lang="es-ES_tradnl" smtClean="0"/>
              <a:t>No puedo hacer nada</a:t>
            </a:r>
          </a:p>
          <a:p>
            <a:pPr eaLnBrk="1" hangingPunct="1"/>
            <a:endParaRPr lang="es-ES_tradnl" smtClean="0"/>
          </a:p>
        </p:txBody>
      </p:sp>
      <p:sp>
        <p:nvSpPr>
          <p:cNvPr id="51205" name="4 Marcador de contenido"/>
          <p:cNvSpPr>
            <a:spLocks noGrp="1"/>
          </p:cNvSpPr>
          <p:nvPr>
            <p:ph sz="quarter" idx="4"/>
          </p:nvPr>
        </p:nvSpPr>
        <p:spPr>
          <a:xfrm>
            <a:off x="6310313" y="2571750"/>
            <a:ext cx="4038600" cy="3822700"/>
          </a:xfrm>
        </p:spPr>
        <p:txBody>
          <a:bodyPr/>
          <a:lstStyle/>
          <a:p>
            <a:pPr eaLnBrk="1" hangingPunct="1"/>
            <a:r>
              <a:rPr lang="es-ES_tradnl" smtClean="0"/>
              <a:t>El problema está en mi</a:t>
            </a:r>
          </a:p>
          <a:p>
            <a:pPr eaLnBrk="1" hangingPunct="1"/>
            <a:r>
              <a:rPr lang="es-ES_tradnl" smtClean="0"/>
              <a:t>Soy responsable para producir un cambio</a:t>
            </a:r>
          </a:p>
          <a:p>
            <a:pPr eaLnBrk="1" hangingPunct="1"/>
            <a:r>
              <a:rPr lang="es-ES_tradnl" smtClean="0"/>
              <a:t>Puede tomar la iniciativa para hacer una diferencia en la situacion</a:t>
            </a:r>
          </a:p>
        </p:txBody>
      </p:sp>
      <p:sp>
        <p:nvSpPr>
          <p:cNvPr id="5120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Dos Paradigmas</a:t>
            </a:r>
          </a:p>
        </p:txBody>
      </p:sp>
    </p:spTree>
    <p:extLst>
      <p:ext uri="{BB962C8B-B14F-4D97-AF65-F5344CB8AC3E}">
        <p14:creationId xmlns:p14="http://schemas.microsoft.com/office/powerpoint/2010/main" val="335763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789" y="-231820"/>
            <a:ext cx="11771289" cy="788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4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2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1825625" y="1524001"/>
            <a:ext cx="4040188" cy="733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/>
              <a:t>Designio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3"/>
          </p:nvPr>
        </p:nvSpPr>
        <p:spPr>
          <a:xfrm>
            <a:off x="6315076" y="1524000"/>
            <a:ext cx="4041775" cy="7318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 smtClean="0"/>
              <a:t>Omisión / Otros / Circunstancias</a:t>
            </a:r>
            <a:endParaRPr lang="es-ES_tradnl" dirty="0"/>
          </a:p>
        </p:txBody>
      </p:sp>
      <p:sp>
        <p:nvSpPr>
          <p:cNvPr id="53252" name="3 Marcador de contenido"/>
          <p:cNvSpPr>
            <a:spLocks noGrp="1"/>
          </p:cNvSpPr>
          <p:nvPr>
            <p:ph sz="quarter" idx="2"/>
          </p:nvPr>
        </p:nvSpPr>
        <p:spPr>
          <a:xfrm>
            <a:off x="1809751" y="2643189"/>
            <a:ext cx="4041775" cy="3817937"/>
          </a:xfrm>
        </p:spPr>
        <p:txBody>
          <a:bodyPr/>
          <a:lstStyle/>
          <a:p>
            <a:pPr eaLnBrk="1" hangingPunct="1"/>
            <a:r>
              <a:rPr lang="es-ES_tradnl" smtClean="0"/>
              <a:t>Tengo una visión para mi vida y se a donde voy</a:t>
            </a:r>
          </a:p>
          <a:p>
            <a:pPr eaLnBrk="1" hangingPunct="1"/>
            <a:r>
              <a:rPr lang="es-ES_tradnl" smtClean="0"/>
              <a:t>Soy el producto de mis decisiones</a:t>
            </a:r>
          </a:p>
          <a:p>
            <a:pPr eaLnBrk="1" hangingPunct="1"/>
            <a:r>
              <a:rPr lang="es-ES_tradnl" smtClean="0"/>
              <a:t>Mi vida no es producto de la agenda de los demás ni de las circunstancias</a:t>
            </a:r>
          </a:p>
          <a:p>
            <a:pPr eaLnBrk="1" hangingPunct="1"/>
            <a:endParaRPr lang="es-ES_tradnl" smtClean="0"/>
          </a:p>
        </p:txBody>
      </p:sp>
      <p:sp>
        <p:nvSpPr>
          <p:cNvPr id="53253" name="4 Marcador de contenido"/>
          <p:cNvSpPr>
            <a:spLocks noGrp="1"/>
          </p:cNvSpPr>
          <p:nvPr>
            <p:ph sz="quarter" idx="4"/>
          </p:nvPr>
        </p:nvSpPr>
        <p:spPr>
          <a:xfrm>
            <a:off x="6310313" y="2571750"/>
            <a:ext cx="4038600" cy="3822700"/>
          </a:xfrm>
        </p:spPr>
        <p:txBody>
          <a:bodyPr/>
          <a:lstStyle/>
          <a:p>
            <a:pPr eaLnBrk="1" hangingPunct="1"/>
            <a:r>
              <a:rPr lang="es-ES_tradnl" smtClean="0"/>
              <a:t>Voy a donde me lleve el viento</a:t>
            </a:r>
          </a:p>
          <a:p>
            <a:pPr eaLnBrk="1" hangingPunct="1"/>
            <a:r>
              <a:rPr lang="es-ES_tradnl" smtClean="0"/>
              <a:t>Soy el producto de las circunstancias y condiciones</a:t>
            </a:r>
          </a:p>
          <a:p>
            <a:pPr eaLnBrk="1" hangingPunct="1"/>
            <a:r>
              <a:rPr lang="es-ES_tradnl" smtClean="0"/>
              <a:t>Soy el producto de la agenda de otros y de las circunstancias</a:t>
            </a:r>
          </a:p>
        </p:txBody>
      </p:sp>
      <p:sp>
        <p:nvSpPr>
          <p:cNvPr id="53254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Las Dos Creaciones</a:t>
            </a:r>
          </a:p>
        </p:txBody>
      </p:sp>
    </p:spTree>
    <p:extLst>
      <p:ext uri="{BB962C8B-B14F-4D97-AF65-F5344CB8AC3E}">
        <p14:creationId xmlns:p14="http://schemas.microsoft.com/office/powerpoint/2010/main" val="276511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4063" y="-214313"/>
            <a:ext cx="8229600" cy="1258888"/>
          </a:xfrm>
        </p:spPr>
        <p:txBody>
          <a:bodyPr/>
          <a:lstStyle/>
          <a:p>
            <a:pPr eaLnBrk="1" hangingPunct="1"/>
            <a:r>
              <a:rPr lang="es-UY" sz="4000">
                <a:solidFill>
                  <a:srgbClr val="7B9899"/>
                </a:solidFill>
              </a:rPr>
              <a:t>Resultados de nuestros paradigmas</a:t>
            </a:r>
            <a:endParaRPr lang="en-US" sz="4000">
              <a:solidFill>
                <a:srgbClr val="7B9899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992313" y="1989139"/>
            <a:ext cx="8229600" cy="4530725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s-UY" sz="2800" dirty="0">
                <a:solidFill>
                  <a:srgbClr val="002060"/>
                </a:solidFill>
              </a:rPr>
              <a:t>El modelo reactivo / Nos volvemos dependientes. Este es el paradigma del tu, tu eres responsable por los resultados y mi vida.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s-UY" sz="2800" dirty="0">
              <a:solidFill>
                <a:srgbClr val="002060"/>
              </a:solidFill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s-UY" sz="2800" dirty="0">
                <a:solidFill>
                  <a:srgbClr val="002060"/>
                </a:solidFill>
              </a:rPr>
              <a:t>El modulo proactivo / Nos volvemos independientes. Este es el paradigma del yo, yo soy responsable por los resultados.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s-UY" sz="2800" dirty="0">
              <a:solidFill>
                <a:srgbClr val="002060"/>
              </a:solidFill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s-UY" sz="2800" dirty="0">
                <a:solidFill>
                  <a:srgbClr val="002060"/>
                </a:solidFill>
              </a:rPr>
              <a:t>El modelo mas excelente/ Nos volvemos interdependientes. Este es el paradigma de nosotros, nosotros unidos podemos hacer un impacto mayor. Este es el plan de Dios.</a:t>
            </a:r>
            <a:endParaRPr lang="es-UY" sz="2800" dirty="0">
              <a:solidFill>
                <a:srgbClr val="002060"/>
              </a:solidFill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854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81188" y="5357813"/>
            <a:ext cx="8229600" cy="10080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UY" sz="4900" b="1" dirty="0">
                <a:solidFill>
                  <a:srgbClr val="993300"/>
                </a:solidFill>
              </a:rPr>
              <a:t>Conceptos Importantes</a:t>
            </a:r>
            <a:r>
              <a:rPr lang="es-UY" sz="3600" dirty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s-UY" sz="3600" dirty="0">
                <a:solidFill>
                  <a:schemeClr val="accent3">
                    <a:shade val="75000"/>
                  </a:schemeClr>
                </a:solidFill>
              </a:rPr>
            </a:br>
            <a:r>
              <a:rPr lang="es-UY" sz="3600" dirty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s-UY" sz="3600" dirty="0">
                <a:solidFill>
                  <a:schemeClr val="accent3">
                    <a:shade val="75000"/>
                  </a:schemeClr>
                </a:solidFill>
              </a:rPr>
            </a:br>
            <a:r>
              <a:rPr lang="es-UY" sz="3600" dirty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s-UY" sz="3600" dirty="0">
                <a:solidFill>
                  <a:schemeClr val="accent3">
                    <a:shade val="75000"/>
                  </a:schemeClr>
                </a:solidFill>
              </a:rPr>
            </a:br>
            <a:r>
              <a:rPr lang="es-UY" sz="3100" dirty="0">
                <a:solidFill>
                  <a:srgbClr val="002060"/>
                </a:solidFill>
              </a:rPr>
              <a:t>“Somos responsables por el estado de nuestra vida”</a:t>
            </a:r>
            <a:br>
              <a:rPr lang="es-UY" sz="3100" dirty="0">
                <a:solidFill>
                  <a:srgbClr val="002060"/>
                </a:solidFill>
              </a:rPr>
            </a:br>
            <a:r>
              <a:rPr lang="es-UY" sz="3100" dirty="0">
                <a:solidFill>
                  <a:srgbClr val="002060"/>
                </a:solidFill>
              </a:rPr>
              <a:t/>
            </a:r>
            <a:br>
              <a:rPr lang="es-UY" sz="3100" dirty="0">
                <a:solidFill>
                  <a:srgbClr val="002060"/>
                </a:solidFill>
              </a:rPr>
            </a:br>
            <a:r>
              <a:rPr lang="es-UY" sz="3100" dirty="0">
                <a:solidFill>
                  <a:srgbClr val="002060"/>
                </a:solidFill>
              </a:rPr>
              <a:t>“No somos victimas de nuestras circunstancias”</a:t>
            </a:r>
            <a:r>
              <a:rPr lang="es-UY" sz="3100" dirty="0">
                <a:solidFill>
                  <a:srgbClr val="002060"/>
                </a:solidFill>
              </a:rPr>
              <a:t/>
            </a:r>
            <a:br>
              <a:rPr lang="es-UY" sz="3100" dirty="0">
                <a:solidFill>
                  <a:srgbClr val="002060"/>
                </a:solidFill>
              </a:rPr>
            </a:br>
            <a:r>
              <a:rPr lang="es-UY" sz="3100" dirty="0">
                <a:solidFill>
                  <a:srgbClr val="002060"/>
                </a:solidFill>
              </a:rPr>
              <a:t/>
            </a:r>
            <a:br>
              <a:rPr lang="es-UY" sz="3100" dirty="0">
                <a:solidFill>
                  <a:srgbClr val="002060"/>
                </a:solidFill>
              </a:rPr>
            </a:br>
            <a:r>
              <a:rPr lang="es-UY" sz="3100" dirty="0">
                <a:solidFill>
                  <a:srgbClr val="002060"/>
                </a:solidFill>
              </a:rPr>
              <a:t>“Somos hoy lo que decidimos ser ayer y seremos mañana lo que  decidamos ser hoy”</a:t>
            </a:r>
            <a:br>
              <a:rPr lang="es-UY" sz="3100" dirty="0">
                <a:solidFill>
                  <a:srgbClr val="002060"/>
                </a:solidFill>
              </a:rPr>
            </a:br>
            <a:r>
              <a:rPr lang="es-UY" sz="3100" dirty="0">
                <a:solidFill>
                  <a:srgbClr val="002060"/>
                </a:solidFill>
              </a:rPr>
              <a:t/>
            </a:r>
            <a:br>
              <a:rPr lang="es-UY" sz="3100" dirty="0">
                <a:solidFill>
                  <a:srgbClr val="002060"/>
                </a:solidFill>
              </a:rPr>
            </a:br>
            <a:r>
              <a:rPr lang="es-UY" sz="3100" dirty="0">
                <a:solidFill>
                  <a:srgbClr val="002060"/>
                </a:solidFill>
              </a:rPr>
              <a:t>“No somos el resultado de nuestras condiciones </a:t>
            </a:r>
            <a:br>
              <a:rPr lang="es-UY" sz="3100" dirty="0">
                <a:solidFill>
                  <a:srgbClr val="002060"/>
                </a:solidFill>
              </a:rPr>
            </a:br>
            <a:r>
              <a:rPr lang="es-UY" sz="3100" dirty="0">
                <a:solidFill>
                  <a:srgbClr val="002060"/>
                </a:solidFill>
              </a:rPr>
              <a:t>sino el resultado de nuestras decisiones”</a:t>
            </a:r>
            <a:r>
              <a:rPr lang="es-UY" sz="3100" dirty="0">
                <a:solidFill>
                  <a:schemeClr val="tx1"/>
                </a:solidFill>
              </a:rPr>
              <a:t/>
            </a:r>
            <a:br>
              <a:rPr lang="es-UY" sz="3100" dirty="0">
                <a:solidFill>
                  <a:schemeClr val="tx1"/>
                </a:solidFill>
              </a:rPr>
            </a:br>
            <a:endParaRPr lang="en-US" sz="3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76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28601"/>
            <a:ext cx="8534400" cy="7588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UY" dirty="0" smtClean="0">
                <a:solidFill>
                  <a:schemeClr val="accent3">
                    <a:shade val="75000"/>
                  </a:schemeClr>
                </a:solidFill>
              </a:rPr>
              <a:t>Haciendo la Diferencia en las siguientes áreas…</a:t>
            </a:r>
            <a:endParaRPr lang="es-UY" dirty="0">
              <a:solidFill>
                <a:schemeClr val="accent3">
                  <a:shade val="75000"/>
                </a:schemeClr>
              </a:solidFill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3524232" y="1214422"/>
          <a:ext cx="4714908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547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bg1">
                <a:lumMod val="6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Up Arrow 76"/>
          <p:cNvSpPr/>
          <p:nvPr/>
        </p:nvSpPr>
        <p:spPr>
          <a:xfrm rot="1800000">
            <a:off x="6624475" y="988835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8" name="Up Arrow 77"/>
          <p:cNvSpPr/>
          <p:nvPr/>
        </p:nvSpPr>
        <p:spPr>
          <a:xfrm rot="18000000">
            <a:off x="3712385" y="2146773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0" name="Up Arrow 79"/>
          <p:cNvSpPr/>
          <p:nvPr/>
        </p:nvSpPr>
        <p:spPr>
          <a:xfrm rot="19800000">
            <a:off x="4876281" y="995185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1" name="Up Arrow 80"/>
          <p:cNvSpPr/>
          <p:nvPr/>
        </p:nvSpPr>
        <p:spPr>
          <a:xfrm rot="3600000">
            <a:off x="7711294" y="2131667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Up Arrow 81"/>
          <p:cNvSpPr/>
          <p:nvPr/>
        </p:nvSpPr>
        <p:spPr>
          <a:xfrm rot="7200000">
            <a:off x="7716631" y="3777860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Up Arrow 82"/>
          <p:cNvSpPr/>
          <p:nvPr/>
        </p:nvSpPr>
        <p:spPr>
          <a:xfrm rot="9000000">
            <a:off x="6619713" y="4904298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4" name="Up Arrow 83"/>
          <p:cNvSpPr/>
          <p:nvPr/>
        </p:nvSpPr>
        <p:spPr>
          <a:xfrm rot="12600000">
            <a:off x="4871473" y="4910968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5" name="Up Arrow 84"/>
          <p:cNvSpPr/>
          <p:nvPr/>
        </p:nvSpPr>
        <p:spPr>
          <a:xfrm rot="14400000">
            <a:off x="3746771" y="3780723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3" name="Freeform 148"/>
          <p:cNvSpPr>
            <a:spLocks/>
          </p:cNvSpPr>
          <p:nvPr/>
        </p:nvSpPr>
        <p:spPr bwMode="auto">
          <a:xfrm>
            <a:off x="6088858" y="400"/>
            <a:ext cx="3438319" cy="2357704"/>
          </a:xfrm>
          <a:custGeom>
            <a:avLst/>
            <a:gdLst>
              <a:gd name="T0" fmla="*/ 1 w 865"/>
              <a:gd name="T1" fmla="*/ 0 h 593"/>
              <a:gd name="T2" fmla="*/ 0 w 865"/>
              <a:gd name="T3" fmla="*/ 476 h 593"/>
              <a:gd name="T4" fmla="*/ 0 w 865"/>
              <a:gd name="T5" fmla="*/ 476 h 593"/>
              <a:gd name="T6" fmla="*/ 277 w 865"/>
              <a:gd name="T7" fmla="*/ 593 h 593"/>
              <a:gd name="T8" fmla="*/ 865 w 865"/>
              <a:gd name="T9" fmla="*/ 0 h 593"/>
              <a:gd name="T10" fmla="*/ 1 w 865"/>
              <a:gd name="T11" fmla="*/ 0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65" h="593">
                <a:moveTo>
                  <a:pt x="1" y="0"/>
                </a:moveTo>
                <a:cubicBezTo>
                  <a:pt x="0" y="476"/>
                  <a:pt x="0" y="476"/>
                  <a:pt x="0" y="476"/>
                </a:cubicBezTo>
                <a:cubicBezTo>
                  <a:pt x="0" y="476"/>
                  <a:pt x="0" y="476"/>
                  <a:pt x="0" y="476"/>
                </a:cubicBezTo>
                <a:cubicBezTo>
                  <a:pt x="109" y="476"/>
                  <a:pt x="207" y="521"/>
                  <a:pt x="277" y="593"/>
                </a:cubicBezTo>
                <a:cubicBezTo>
                  <a:pt x="865" y="0"/>
                  <a:pt x="865" y="0"/>
                  <a:pt x="865" y="0"/>
                </a:cubicBezTo>
                <a:lnTo>
                  <a:pt x="1" y="0"/>
                </a:lnTo>
                <a:close/>
              </a:path>
            </a:pathLst>
          </a:custGeom>
          <a:solidFill>
            <a:srgbClr val="7F1358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54" name="Freeform 149"/>
          <p:cNvSpPr>
            <a:spLocks/>
          </p:cNvSpPr>
          <p:nvPr/>
        </p:nvSpPr>
        <p:spPr bwMode="auto">
          <a:xfrm>
            <a:off x="7190070" y="400"/>
            <a:ext cx="3477931" cy="3430396"/>
          </a:xfrm>
          <a:custGeom>
            <a:avLst/>
            <a:gdLst>
              <a:gd name="T0" fmla="*/ 875 w 875"/>
              <a:gd name="T1" fmla="*/ 0 h 863"/>
              <a:gd name="T2" fmla="*/ 588 w 875"/>
              <a:gd name="T3" fmla="*/ 0 h 863"/>
              <a:gd name="T4" fmla="*/ 0 w 875"/>
              <a:gd name="T5" fmla="*/ 593 h 863"/>
              <a:gd name="T6" fmla="*/ 111 w 875"/>
              <a:gd name="T7" fmla="*/ 863 h 863"/>
              <a:gd name="T8" fmla="*/ 875 w 875"/>
              <a:gd name="T9" fmla="*/ 863 h 863"/>
              <a:gd name="T10" fmla="*/ 875 w 875"/>
              <a:gd name="T11" fmla="*/ 0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5" h="863">
                <a:moveTo>
                  <a:pt x="875" y="0"/>
                </a:moveTo>
                <a:cubicBezTo>
                  <a:pt x="588" y="0"/>
                  <a:pt x="588" y="0"/>
                  <a:pt x="588" y="0"/>
                </a:cubicBezTo>
                <a:cubicBezTo>
                  <a:pt x="0" y="593"/>
                  <a:pt x="0" y="593"/>
                  <a:pt x="0" y="593"/>
                </a:cubicBezTo>
                <a:cubicBezTo>
                  <a:pt x="68" y="662"/>
                  <a:pt x="110" y="758"/>
                  <a:pt x="111" y="863"/>
                </a:cubicBezTo>
                <a:cubicBezTo>
                  <a:pt x="875" y="863"/>
                  <a:pt x="875" y="863"/>
                  <a:pt x="875" y="863"/>
                </a:cubicBezTo>
                <a:lnTo>
                  <a:pt x="875" y="0"/>
                </a:lnTo>
                <a:close/>
              </a:path>
            </a:pathLst>
          </a:custGeom>
          <a:solidFill>
            <a:srgbClr val="5D3AA1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55" name="Freeform 150"/>
          <p:cNvSpPr>
            <a:spLocks/>
          </p:cNvSpPr>
          <p:nvPr/>
        </p:nvSpPr>
        <p:spPr bwMode="auto">
          <a:xfrm>
            <a:off x="7177394" y="3430797"/>
            <a:ext cx="3490607" cy="3439903"/>
          </a:xfrm>
          <a:custGeom>
            <a:avLst/>
            <a:gdLst>
              <a:gd name="T0" fmla="*/ 878 w 878"/>
              <a:gd name="T1" fmla="*/ 0 h 865"/>
              <a:gd name="T2" fmla="*/ 114 w 878"/>
              <a:gd name="T3" fmla="*/ 0 h 865"/>
              <a:gd name="T4" fmla="*/ 114 w 878"/>
              <a:gd name="T5" fmla="*/ 1 h 865"/>
              <a:gd name="T6" fmla="*/ 0 w 878"/>
              <a:gd name="T7" fmla="*/ 276 h 865"/>
              <a:gd name="T8" fmla="*/ 587 w 878"/>
              <a:gd name="T9" fmla="*/ 865 h 865"/>
              <a:gd name="T10" fmla="*/ 878 w 878"/>
              <a:gd name="T11" fmla="*/ 865 h 865"/>
              <a:gd name="T12" fmla="*/ 878 w 878"/>
              <a:gd name="T13" fmla="*/ 0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8" h="865">
                <a:moveTo>
                  <a:pt x="878" y="0"/>
                </a:moveTo>
                <a:cubicBezTo>
                  <a:pt x="114" y="0"/>
                  <a:pt x="114" y="0"/>
                  <a:pt x="114" y="0"/>
                </a:cubicBezTo>
                <a:cubicBezTo>
                  <a:pt x="114" y="0"/>
                  <a:pt x="114" y="1"/>
                  <a:pt x="114" y="1"/>
                </a:cubicBezTo>
                <a:cubicBezTo>
                  <a:pt x="114" y="108"/>
                  <a:pt x="70" y="205"/>
                  <a:pt x="0" y="276"/>
                </a:cubicBezTo>
                <a:cubicBezTo>
                  <a:pt x="587" y="865"/>
                  <a:pt x="587" y="865"/>
                  <a:pt x="587" y="865"/>
                </a:cubicBezTo>
                <a:cubicBezTo>
                  <a:pt x="878" y="865"/>
                  <a:pt x="878" y="865"/>
                  <a:pt x="878" y="865"/>
                </a:cubicBezTo>
                <a:lnTo>
                  <a:pt x="878" y="0"/>
                </a:lnTo>
                <a:close/>
              </a:path>
            </a:pathLst>
          </a:custGeom>
          <a:solidFill>
            <a:srgbClr val="2F3293">
              <a:alpha val="40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8" name="Freeform 151"/>
          <p:cNvSpPr>
            <a:spLocks/>
          </p:cNvSpPr>
          <p:nvPr/>
        </p:nvSpPr>
        <p:spPr bwMode="auto">
          <a:xfrm>
            <a:off x="1509713" y="400"/>
            <a:ext cx="3493776" cy="3435150"/>
          </a:xfrm>
          <a:custGeom>
            <a:avLst/>
            <a:gdLst>
              <a:gd name="T0" fmla="*/ 295 w 879"/>
              <a:gd name="T1" fmla="*/ 0 h 864"/>
              <a:gd name="T2" fmla="*/ 0 w 879"/>
              <a:gd name="T3" fmla="*/ 0 h 864"/>
              <a:gd name="T4" fmla="*/ 0 w 879"/>
              <a:gd name="T5" fmla="*/ 864 h 864"/>
              <a:gd name="T6" fmla="*/ 764 w 879"/>
              <a:gd name="T7" fmla="*/ 864 h 864"/>
              <a:gd name="T8" fmla="*/ 879 w 879"/>
              <a:gd name="T9" fmla="*/ 589 h 864"/>
              <a:gd name="T10" fmla="*/ 295 w 879"/>
              <a:gd name="T11" fmla="*/ 0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864">
                <a:moveTo>
                  <a:pt x="29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64"/>
                  <a:pt x="0" y="864"/>
                  <a:pt x="0" y="864"/>
                </a:cubicBezTo>
                <a:cubicBezTo>
                  <a:pt x="764" y="864"/>
                  <a:pt x="764" y="864"/>
                  <a:pt x="764" y="864"/>
                </a:cubicBezTo>
                <a:cubicBezTo>
                  <a:pt x="764" y="756"/>
                  <a:pt x="808" y="659"/>
                  <a:pt x="879" y="589"/>
                </a:cubicBezTo>
                <a:lnTo>
                  <a:pt x="295" y="0"/>
                </a:lnTo>
                <a:close/>
              </a:path>
            </a:pathLst>
          </a:custGeom>
          <a:solidFill>
            <a:srgbClr val="EFA61C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9" name="Freeform 152"/>
          <p:cNvSpPr>
            <a:spLocks/>
          </p:cNvSpPr>
          <p:nvPr/>
        </p:nvSpPr>
        <p:spPr bwMode="auto">
          <a:xfrm>
            <a:off x="2685397" y="-18650"/>
            <a:ext cx="3411383" cy="2376755"/>
          </a:xfrm>
          <a:custGeom>
            <a:avLst/>
            <a:gdLst>
              <a:gd name="T0" fmla="*/ 857 w 858"/>
              <a:gd name="T1" fmla="*/ 476 h 589"/>
              <a:gd name="T2" fmla="*/ 858 w 858"/>
              <a:gd name="T3" fmla="*/ 0 h 589"/>
              <a:gd name="T4" fmla="*/ 0 w 858"/>
              <a:gd name="T5" fmla="*/ 0 h 589"/>
              <a:gd name="T6" fmla="*/ 584 w 858"/>
              <a:gd name="T7" fmla="*/ 589 h 589"/>
              <a:gd name="T8" fmla="*/ 857 w 858"/>
              <a:gd name="T9" fmla="*/ 476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8" h="589">
                <a:moveTo>
                  <a:pt x="857" y="476"/>
                </a:moveTo>
                <a:cubicBezTo>
                  <a:pt x="858" y="0"/>
                  <a:pt x="858" y="0"/>
                  <a:pt x="858" y="0"/>
                </a:cubicBezTo>
                <a:cubicBezTo>
                  <a:pt x="0" y="0"/>
                  <a:pt x="0" y="0"/>
                  <a:pt x="0" y="0"/>
                </a:cubicBezTo>
                <a:cubicBezTo>
                  <a:pt x="584" y="589"/>
                  <a:pt x="584" y="589"/>
                  <a:pt x="584" y="589"/>
                </a:cubicBezTo>
                <a:cubicBezTo>
                  <a:pt x="654" y="519"/>
                  <a:pt x="750" y="477"/>
                  <a:pt x="857" y="476"/>
                </a:cubicBezTo>
                <a:close/>
              </a:path>
            </a:pathLst>
          </a:custGeom>
          <a:solidFill>
            <a:srgbClr val="EA5E29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0" name="Freeform 153"/>
          <p:cNvSpPr>
            <a:spLocks/>
          </p:cNvSpPr>
          <p:nvPr/>
        </p:nvSpPr>
        <p:spPr bwMode="auto">
          <a:xfrm>
            <a:off x="1509713" y="3435550"/>
            <a:ext cx="3493776" cy="3435150"/>
          </a:xfrm>
          <a:custGeom>
            <a:avLst/>
            <a:gdLst>
              <a:gd name="T0" fmla="*/ 764 w 879"/>
              <a:gd name="T1" fmla="*/ 0 h 864"/>
              <a:gd name="T2" fmla="*/ 0 w 879"/>
              <a:gd name="T3" fmla="*/ 0 h 864"/>
              <a:gd name="T4" fmla="*/ 0 w 879"/>
              <a:gd name="T5" fmla="*/ 864 h 864"/>
              <a:gd name="T6" fmla="*/ 289 w 879"/>
              <a:gd name="T7" fmla="*/ 864 h 864"/>
              <a:gd name="T8" fmla="*/ 879 w 879"/>
              <a:gd name="T9" fmla="*/ 275 h 864"/>
              <a:gd name="T10" fmla="*/ 764 w 879"/>
              <a:gd name="T11" fmla="*/ 0 h 864"/>
              <a:gd name="T12" fmla="*/ 764 w 879"/>
              <a:gd name="T13" fmla="*/ 0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9" h="864">
                <a:moveTo>
                  <a:pt x="764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64"/>
                  <a:pt x="0" y="864"/>
                  <a:pt x="0" y="864"/>
                </a:cubicBezTo>
                <a:cubicBezTo>
                  <a:pt x="289" y="864"/>
                  <a:pt x="289" y="864"/>
                  <a:pt x="289" y="864"/>
                </a:cubicBezTo>
                <a:cubicBezTo>
                  <a:pt x="879" y="275"/>
                  <a:pt x="879" y="275"/>
                  <a:pt x="879" y="275"/>
                </a:cubicBezTo>
                <a:cubicBezTo>
                  <a:pt x="808" y="205"/>
                  <a:pt x="764" y="108"/>
                  <a:pt x="764" y="0"/>
                </a:cubicBezTo>
                <a:cubicBezTo>
                  <a:pt x="764" y="0"/>
                  <a:pt x="764" y="0"/>
                  <a:pt x="764" y="0"/>
                </a:cubicBezTo>
                <a:close/>
              </a:path>
            </a:pathLst>
          </a:custGeom>
          <a:solidFill>
            <a:srgbClr val="40A97A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1" name="Freeform 154"/>
          <p:cNvSpPr>
            <a:spLocks/>
          </p:cNvSpPr>
          <p:nvPr/>
        </p:nvSpPr>
        <p:spPr bwMode="auto">
          <a:xfrm>
            <a:off x="2658461" y="4528841"/>
            <a:ext cx="3438319" cy="2341859"/>
          </a:xfrm>
          <a:custGeom>
            <a:avLst/>
            <a:gdLst>
              <a:gd name="T0" fmla="*/ 590 w 865"/>
              <a:gd name="T1" fmla="*/ 0 h 589"/>
              <a:gd name="T2" fmla="*/ 0 w 865"/>
              <a:gd name="T3" fmla="*/ 589 h 589"/>
              <a:gd name="T4" fmla="*/ 862 w 865"/>
              <a:gd name="T5" fmla="*/ 589 h 589"/>
              <a:gd name="T6" fmla="*/ 865 w 865"/>
              <a:gd name="T7" fmla="*/ 113 h 589"/>
              <a:gd name="T8" fmla="*/ 863 w 865"/>
              <a:gd name="T9" fmla="*/ 113 h 589"/>
              <a:gd name="T10" fmla="*/ 590 w 865"/>
              <a:gd name="T11" fmla="*/ 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65" h="589">
                <a:moveTo>
                  <a:pt x="590" y="0"/>
                </a:moveTo>
                <a:cubicBezTo>
                  <a:pt x="0" y="589"/>
                  <a:pt x="0" y="589"/>
                  <a:pt x="0" y="589"/>
                </a:cubicBezTo>
                <a:cubicBezTo>
                  <a:pt x="862" y="589"/>
                  <a:pt x="862" y="589"/>
                  <a:pt x="862" y="589"/>
                </a:cubicBezTo>
                <a:cubicBezTo>
                  <a:pt x="865" y="113"/>
                  <a:pt x="865" y="113"/>
                  <a:pt x="865" y="113"/>
                </a:cubicBezTo>
                <a:cubicBezTo>
                  <a:pt x="864" y="113"/>
                  <a:pt x="864" y="113"/>
                  <a:pt x="863" y="113"/>
                </a:cubicBezTo>
                <a:cubicBezTo>
                  <a:pt x="757" y="113"/>
                  <a:pt x="660" y="70"/>
                  <a:pt x="590" y="0"/>
                </a:cubicBezTo>
                <a:close/>
              </a:path>
            </a:pathLst>
          </a:custGeom>
          <a:solidFill>
            <a:srgbClr val="0981DC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2" name="Freeform 155"/>
          <p:cNvSpPr>
            <a:spLocks/>
          </p:cNvSpPr>
          <p:nvPr/>
        </p:nvSpPr>
        <p:spPr bwMode="auto">
          <a:xfrm>
            <a:off x="6084104" y="4528841"/>
            <a:ext cx="3427227" cy="2341859"/>
          </a:xfrm>
          <a:custGeom>
            <a:avLst/>
            <a:gdLst>
              <a:gd name="T0" fmla="*/ 275 w 862"/>
              <a:gd name="T1" fmla="*/ 0 h 589"/>
              <a:gd name="T2" fmla="*/ 3 w 862"/>
              <a:gd name="T3" fmla="*/ 113 h 589"/>
              <a:gd name="T4" fmla="*/ 0 w 862"/>
              <a:gd name="T5" fmla="*/ 589 h 589"/>
              <a:gd name="T6" fmla="*/ 862 w 862"/>
              <a:gd name="T7" fmla="*/ 589 h 589"/>
              <a:gd name="T8" fmla="*/ 275 w 862"/>
              <a:gd name="T9" fmla="*/ 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2" h="589">
                <a:moveTo>
                  <a:pt x="275" y="0"/>
                </a:moveTo>
                <a:cubicBezTo>
                  <a:pt x="205" y="69"/>
                  <a:pt x="109" y="112"/>
                  <a:pt x="3" y="113"/>
                </a:cubicBezTo>
                <a:cubicBezTo>
                  <a:pt x="0" y="589"/>
                  <a:pt x="0" y="589"/>
                  <a:pt x="0" y="589"/>
                </a:cubicBezTo>
                <a:cubicBezTo>
                  <a:pt x="862" y="589"/>
                  <a:pt x="862" y="589"/>
                  <a:pt x="862" y="589"/>
                </a:cubicBezTo>
                <a:lnTo>
                  <a:pt x="275" y="0"/>
                </a:lnTo>
                <a:close/>
              </a:path>
            </a:pathLst>
          </a:custGeom>
          <a:solidFill>
            <a:srgbClr val="307A9C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23" name="colorwheel"/>
          <p:cNvGrpSpPr>
            <a:grpSpLocks noChangeAspect="1"/>
          </p:cNvGrpSpPr>
          <p:nvPr/>
        </p:nvGrpSpPr>
        <p:grpSpPr bwMode="auto">
          <a:xfrm>
            <a:off x="4099289" y="1477324"/>
            <a:ext cx="3914775" cy="3917950"/>
            <a:chOff x="647" y="912"/>
            <a:chExt cx="2466" cy="2468"/>
          </a:xfrm>
        </p:grpSpPr>
        <p:sp>
          <p:nvSpPr>
            <p:cNvPr id="25" name="Freeform 25"/>
            <p:cNvSpPr>
              <a:spLocks noEditPoints="1"/>
            </p:cNvSpPr>
            <p:nvPr/>
          </p:nvSpPr>
          <p:spPr bwMode="auto">
            <a:xfrm>
              <a:off x="647" y="912"/>
              <a:ext cx="2466" cy="2468"/>
            </a:xfrm>
            <a:custGeom>
              <a:avLst/>
              <a:gdLst>
                <a:gd name="T0" fmla="*/ 521 w 1041"/>
                <a:gd name="T1" fmla="*/ 771 h 1042"/>
                <a:gd name="T2" fmla="*/ 270 w 1041"/>
                <a:gd name="T3" fmla="*/ 521 h 1042"/>
                <a:gd name="T4" fmla="*/ 521 w 1041"/>
                <a:gd name="T5" fmla="*/ 270 h 1042"/>
                <a:gd name="T6" fmla="*/ 771 w 1041"/>
                <a:gd name="T7" fmla="*/ 521 h 1042"/>
                <a:gd name="T8" fmla="*/ 521 w 1041"/>
                <a:gd name="T9" fmla="*/ 771 h 1042"/>
                <a:gd name="T10" fmla="*/ 1041 w 1041"/>
                <a:gd name="T11" fmla="*/ 521 h 1042"/>
                <a:gd name="T12" fmla="*/ 521 w 1041"/>
                <a:gd name="T13" fmla="*/ 0 h 1042"/>
                <a:gd name="T14" fmla="*/ 0 w 1041"/>
                <a:gd name="T15" fmla="*/ 521 h 1042"/>
                <a:gd name="T16" fmla="*/ 521 w 1041"/>
                <a:gd name="T17" fmla="*/ 1042 h 1042"/>
                <a:gd name="T18" fmla="*/ 1041 w 1041"/>
                <a:gd name="T19" fmla="*/ 5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1" h="1042">
                  <a:moveTo>
                    <a:pt x="521" y="771"/>
                  </a:moveTo>
                  <a:cubicBezTo>
                    <a:pt x="382" y="771"/>
                    <a:pt x="270" y="659"/>
                    <a:pt x="270" y="521"/>
                  </a:cubicBezTo>
                  <a:cubicBezTo>
                    <a:pt x="270" y="382"/>
                    <a:pt x="382" y="270"/>
                    <a:pt x="521" y="270"/>
                  </a:cubicBezTo>
                  <a:cubicBezTo>
                    <a:pt x="659" y="270"/>
                    <a:pt x="771" y="382"/>
                    <a:pt x="771" y="521"/>
                  </a:cubicBezTo>
                  <a:cubicBezTo>
                    <a:pt x="771" y="659"/>
                    <a:pt x="659" y="771"/>
                    <a:pt x="521" y="771"/>
                  </a:cubicBezTo>
                  <a:close/>
                  <a:moveTo>
                    <a:pt x="1041" y="521"/>
                  </a:moveTo>
                  <a:cubicBezTo>
                    <a:pt x="1041" y="233"/>
                    <a:pt x="808" y="0"/>
                    <a:pt x="521" y="0"/>
                  </a:cubicBezTo>
                  <a:cubicBezTo>
                    <a:pt x="233" y="0"/>
                    <a:pt x="0" y="233"/>
                    <a:pt x="0" y="521"/>
                  </a:cubicBezTo>
                  <a:cubicBezTo>
                    <a:pt x="0" y="808"/>
                    <a:pt x="233" y="1042"/>
                    <a:pt x="521" y="1042"/>
                  </a:cubicBezTo>
                  <a:cubicBezTo>
                    <a:pt x="808" y="1042"/>
                    <a:pt x="1041" y="808"/>
                    <a:pt x="1041" y="521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" name="Freeform 26"/>
            <p:cNvSpPr>
              <a:spLocks noEditPoints="1"/>
            </p:cNvSpPr>
            <p:nvPr/>
          </p:nvSpPr>
          <p:spPr bwMode="auto">
            <a:xfrm>
              <a:off x="706" y="971"/>
              <a:ext cx="2350" cy="2350"/>
            </a:xfrm>
            <a:custGeom>
              <a:avLst/>
              <a:gdLst>
                <a:gd name="T0" fmla="*/ 496 w 992"/>
                <a:gd name="T1" fmla="*/ 734 h 992"/>
                <a:gd name="T2" fmla="*/ 257 w 992"/>
                <a:gd name="T3" fmla="*/ 496 h 992"/>
                <a:gd name="T4" fmla="*/ 496 w 992"/>
                <a:gd name="T5" fmla="*/ 257 h 992"/>
                <a:gd name="T6" fmla="*/ 734 w 992"/>
                <a:gd name="T7" fmla="*/ 496 h 992"/>
                <a:gd name="T8" fmla="*/ 496 w 992"/>
                <a:gd name="T9" fmla="*/ 734 h 992"/>
                <a:gd name="T10" fmla="*/ 992 w 992"/>
                <a:gd name="T11" fmla="*/ 496 h 992"/>
                <a:gd name="T12" fmla="*/ 496 w 992"/>
                <a:gd name="T13" fmla="*/ 0 h 992"/>
                <a:gd name="T14" fmla="*/ 0 w 992"/>
                <a:gd name="T15" fmla="*/ 496 h 992"/>
                <a:gd name="T16" fmla="*/ 496 w 992"/>
                <a:gd name="T17" fmla="*/ 992 h 992"/>
                <a:gd name="T18" fmla="*/ 992 w 992"/>
                <a:gd name="T19" fmla="*/ 496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2" h="992">
                  <a:moveTo>
                    <a:pt x="496" y="734"/>
                  </a:moveTo>
                  <a:cubicBezTo>
                    <a:pt x="364" y="734"/>
                    <a:pt x="257" y="628"/>
                    <a:pt x="257" y="496"/>
                  </a:cubicBezTo>
                  <a:cubicBezTo>
                    <a:pt x="257" y="364"/>
                    <a:pt x="364" y="257"/>
                    <a:pt x="496" y="257"/>
                  </a:cubicBezTo>
                  <a:cubicBezTo>
                    <a:pt x="627" y="257"/>
                    <a:pt x="734" y="364"/>
                    <a:pt x="734" y="496"/>
                  </a:cubicBezTo>
                  <a:cubicBezTo>
                    <a:pt x="734" y="628"/>
                    <a:pt x="627" y="734"/>
                    <a:pt x="496" y="734"/>
                  </a:cubicBezTo>
                  <a:close/>
                  <a:moveTo>
                    <a:pt x="992" y="496"/>
                  </a:moveTo>
                  <a:cubicBezTo>
                    <a:pt x="992" y="222"/>
                    <a:pt x="769" y="0"/>
                    <a:pt x="496" y="0"/>
                  </a:cubicBezTo>
                  <a:cubicBezTo>
                    <a:pt x="222" y="0"/>
                    <a:pt x="0" y="222"/>
                    <a:pt x="0" y="496"/>
                  </a:cubicBezTo>
                  <a:cubicBezTo>
                    <a:pt x="0" y="770"/>
                    <a:pt x="222" y="992"/>
                    <a:pt x="496" y="992"/>
                  </a:cubicBezTo>
                  <a:cubicBezTo>
                    <a:pt x="769" y="992"/>
                    <a:pt x="992" y="770"/>
                    <a:pt x="992" y="4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787" y="1390"/>
              <a:ext cx="644" cy="716"/>
            </a:xfrm>
            <a:custGeom>
              <a:avLst/>
              <a:gdLst>
                <a:gd name="T0" fmla="*/ 272 w 272"/>
                <a:gd name="T1" fmla="*/ 144 h 302"/>
                <a:gd name="T2" fmla="*/ 127 w 272"/>
                <a:gd name="T3" fmla="*/ 0 h 302"/>
                <a:gd name="T4" fmla="*/ 0 w 272"/>
                <a:gd name="T5" fmla="*/ 302 h 302"/>
                <a:gd name="T6" fmla="*/ 204 w 272"/>
                <a:gd name="T7" fmla="*/ 302 h 302"/>
                <a:gd name="T8" fmla="*/ 272 w 272"/>
                <a:gd name="T9" fmla="*/ 14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302">
                  <a:moveTo>
                    <a:pt x="272" y="144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2" y="79"/>
                    <a:pt x="4" y="185"/>
                    <a:pt x="0" y="302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08" y="241"/>
                    <a:pt x="233" y="186"/>
                    <a:pt x="272" y="144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" name="Freeform 28"/>
            <p:cNvSpPr>
              <a:spLocks noEditPoints="1"/>
            </p:cNvSpPr>
            <p:nvPr/>
          </p:nvSpPr>
          <p:spPr bwMode="auto">
            <a:xfrm>
              <a:off x="777" y="1376"/>
              <a:ext cx="666" cy="739"/>
            </a:xfrm>
            <a:custGeom>
              <a:avLst/>
              <a:gdLst>
                <a:gd name="T0" fmla="*/ 211 w 281"/>
                <a:gd name="T1" fmla="*/ 312 h 312"/>
                <a:gd name="T2" fmla="*/ 0 w 281"/>
                <a:gd name="T3" fmla="*/ 312 h 312"/>
                <a:gd name="T4" fmla="*/ 0 w 281"/>
                <a:gd name="T5" fmla="*/ 308 h 312"/>
                <a:gd name="T6" fmla="*/ 129 w 281"/>
                <a:gd name="T7" fmla="*/ 3 h 312"/>
                <a:gd name="T8" fmla="*/ 131 w 281"/>
                <a:gd name="T9" fmla="*/ 0 h 312"/>
                <a:gd name="T10" fmla="*/ 281 w 281"/>
                <a:gd name="T11" fmla="*/ 150 h 312"/>
                <a:gd name="T12" fmla="*/ 278 w 281"/>
                <a:gd name="T13" fmla="*/ 152 h 312"/>
                <a:gd name="T14" fmla="*/ 212 w 281"/>
                <a:gd name="T15" fmla="*/ 308 h 312"/>
                <a:gd name="T16" fmla="*/ 211 w 281"/>
                <a:gd name="T17" fmla="*/ 312 h 312"/>
                <a:gd name="T18" fmla="*/ 7 w 281"/>
                <a:gd name="T19" fmla="*/ 304 h 312"/>
                <a:gd name="T20" fmla="*/ 205 w 281"/>
                <a:gd name="T21" fmla="*/ 304 h 312"/>
                <a:gd name="T22" fmla="*/ 271 w 281"/>
                <a:gd name="T23" fmla="*/ 150 h 312"/>
                <a:gd name="T24" fmla="*/ 131 w 281"/>
                <a:gd name="T25" fmla="*/ 11 h 312"/>
                <a:gd name="T26" fmla="*/ 7 w 281"/>
                <a:gd name="T27" fmla="*/ 30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1" h="312">
                  <a:moveTo>
                    <a:pt x="211" y="312"/>
                  </a:moveTo>
                  <a:cubicBezTo>
                    <a:pt x="0" y="312"/>
                    <a:pt x="0" y="312"/>
                    <a:pt x="0" y="312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4" y="194"/>
                    <a:pt x="50" y="86"/>
                    <a:pt x="129" y="3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281" y="150"/>
                    <a:pt x="281" y="150"/>
                    <a:pt x="281" y="150"/>
                  </a:cubicBezTo>
                  <a:cubicBezTo>
                    <a:pt x="278" y="152"/>
                    <a:pt x="278" y="152"/>
                    <a:pt x="278" y="152"/>
                  </a:cubicBezTo>
                  <a:cubicBezTo>
                    <a:pt x="239" y="195"/>
                    <a:pt x="215" y="250"/>
                    <a:pt x="212" y="308"/>
                  </a:cubicBezTo>
                  <a:lnTo>
                    <a:pt x="211" y="312"/>
                  </a:lnTo>
                  <a:close/>
                  <a:moveTo>
                    <a:pt x="7" y="304"/>
                  </a:moveTo>
                  <a:cubicBezTo>
                    <a:pt x="205" y="304"/>
                    <a:pt x="205" y="304"/>
                    <a:pt x="205" y="304"/>
                  </a:cubicBezTo>
                  <a:cubicBezTo>
                    <a:pt x="209" y="247"/>
                    <a:pt x="233" y="193"/>
                    <a:pt x="271" y="15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56" y="91"/>
                    <a:pt x="12" y="195"/>
                    <a:pt x="7" y="304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1921" y="1052"/>
              <a:ext cx="711" cy="642"/>
            </a:xfrm>
            <a:custGeom>
              <a:avLst/>
              <a:gdLst>
                <a:gd name="T0" fmla="*/ 156 w 300"/>
                <a:gd name="T1" fmla="*/ 271 h 271"/>
                <a:gd name="T2" fmla="*/ 300 w 300"/>
                <a:gd name="T3" fmla="*/ 126 h 271"/>
                <a:gd name="T4" fmla="*/ 0 w 300"/>
                <a:gd name="T5" fmla="*/ 0 h 271"/>
                <a:gd name="T6" fmla="*/ 0 w 300"/>
                <a:gd name="T7" fmla="*/ 204 h 271"/>
                <a:gd name="T8" fmla="*/ 156 w 300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271">
                  <a:moveTo>
                    <a:pt x="156" y="271"/>
                  </a:moveTo>
                  <a:cubicBezTo>
                    <a:pt x="300" y="126"/>
                    <a:pt x="300" y="126"/>
                    <a:pt x="300" y="126"/>
                  </a:cubicBezTo>
                  <a:cubicBezTo>
                    <a:pt x="221" y="52"/>
                    <a:pt x="116" y="4"/>
                    <a:pt x="0" y="0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60" y="208"/>
                    <a:pt x="114" y="233"/>
                    <a:pt x="156" y="271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" name="Freeform 30"/>
            <p:cNvSpPr>
              <a:spLocks noEditPoints="1"/>
            </p:cNvSpPr>
            <p:nvPr/>
          </p:nvSpPr>
          <p:spPr bwMode="auto">
            <a:xfrm>
              <a:off x="1912" y="1042"/>
              <a:ext cx="732" cy="664"/>
            </a:xfrm>
            <a:custGeom>
              <a:avLst/>
              <a:gdLst>
                <a:gd name="T0" fmla="*/ 160 w 309"/>
                <a:gd name="T1" fmla="*/ 280 h 280"/>
                <a:gd name="T2" fmla="*/ 158 w 309"/>
                <a:gd name="T3" fmla="*/ 277 h 280"/>
                <a:gd name="T4" fmla="*/ 4 w 309"/>
                <a:gd name="T5" fmla="*/ 212 h 280"/>
                <a:gd name="T6" fmla="*/ 0 w 309"/>
                <a:gd name="T7" fmla="*/ 212 h 280"/>
                <a:gd name="T8" fmla="*/ 0 w 309"/>
                <a:gd name="T9" fmla="*/ 0 h 280"/>
                <a:gd name="T10" fmla="*/ 4 w 309"/>
                <a:gd name="T11" fmla="*/ 0 h 280"/>
                <a:gd name="T12" fmla="*/ 307 w 309"/>
                <a:gd name="T13" fmla="*/ 128 h 280"/>
                <a:gd name="T14" fmla="*/ 309 w 309"/>
                <a:gd name="T15" fmla="*/ 130 h 280"/>
                <a:gd name="T16" fmla="*/ 160 w 309"/>
                <a:gd name="T17" fmla="*/ 280 h 280"/>
                <a:gd name="T18" fmla="*/ 8 w 309"/>
                <a:gd name="T19" fmla="*/ 205 h 280"/>
                <a:gd name="T20" fmla="*/ 160 w 309"/>
                <a:gd name="T21" fmla="*/ 270 h 280"/>
                <a:gd name="T22" fmla="*/ 299 w 309"/>
                <a:gd name="T23" fmla="*/ 130 h 280"/>
                <a:gd name="T24" fmla="*/ 8 w 309"/>
                <a:gd name="T25" fmla="*/ 8 h 280"/>
                <a:gd name="T26" fmla="*/ 8 w 309"/>
                <a:gd name="T27" fmla="*/ 205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280">
                  <a:moveTo>
                    <a:pt x="160" y="280"/>
                  </a:moveTo>
                  <a:cubicBezTo>
                    <a:pt x="158" y="277"/>
                    <a:pt x="158" y="277"/>
                    <a:pt x="158" y="277"/>
                  </a:cubicBezTo>
                  <a:cubicBezTo>
                    <a:pt x="115" y="239"/>
                    <a:pt x="61" y="216"/>
                    <a:pt x="4" y="212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17" y="5"/>
                    <a:pt x="225" y="50"/>
                    <a:pt x="307" y="128"/>
                  </a:cubicBezTo>
                  <a:cubicBezTo>
                    <a:pt x="309" y="130"/>
                    <a:pt x="309" y="130"/>
                    <a:pt x="309" y="130"/>
                  </a:cubicBezTo>
                  <a:lnTo>
                    <a:pt x="160" y="280"/>
                  </a:lnTo>
                  <a:close/>
                  <a:moveTo>
                    <a:pt x="8" y="205"/>
                  </a:moveTo>
                  <a:cubicBezTo>
                    <a:pt x="64" y="210"/>
                    <a:pt x="118" y="232"/>
                    <a:pt x="160" y="270"/>
                  </a:cubicBezTo>
                  <a:cubicBezTo>
                    <a:pt x="299" y="130"/>
                    <a:pt x="299" y="130"/>
                    <a:pt x="299" y="130"/>
                  </a:cubicBezTo>
                  <a:cubicBezTo>
                    <a:pt x="220" y="56"/>
                    <a:pt x="116" y="13"/>
                    <a:pt x="8" y="8"/>
                  </a:cubicBezTo>
                  <a:lnTo>
                    <a:pt x="8" y="205"/>
                  </a:ln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2343" y="1405"/>
              <a:ext cx="630" cy="701"/>
            </a:xfrm>
            <a:custGeom>
              <a:avLst/>
              <a:gdLst>
                <a:gd name="T0" fmla="*/ 62 w 266"/>
                <a:gd name="T1" fmla="*/ 296 h 296"/>
                <a:gd name="T2" fmla="*/ 266 w 266"/>
                <a:gd name="T3" fmla="*/ 296 h 296"/>
                <a:gd name="T4" fmla="*/ 145 w 266"/>
                <a:gd name="T5" fmla="*/ 0 h 296"/>
                <a:gd name="T6" fmla="*/ 0 w 266"/>
                <a:gd name="T7" fmla="*/ 145 h 296"/>
                <a:gd name="T8" fmla="*/ 62 w 266"/>
                <a:gd name="T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296">
                  <a:moveTo>
                    <a:pt x="62" y="296"/>
                  </a:moveTo>
                  <a:cubicBezTo>
                    <a:pt x="266" y="296"/>
                    <a:pt x="266" y="296"/>
                    <a:pt x="266" y="296"/>
                  </a:cubicBezTo>
                  <a:cubicBezTo>
                    <a:pt x="262" y="182"/>
                    <a:pt x="217" y="78"/>
                    <a:pt x="145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36" y="186"/>
                    <a:pt x="58" y="238"/>
                    <a:pt x="62" y="296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53" name="Freeform 32"/>
            <p:cNvSpPr>
              <a:spLocks noEditPoints="1"/>
            </p:cNvSpPr>
            <p:nvPr/>
          </p:nvSpPr>
          <p:spPr bwMode="auto">
            <a:xfrm>
              <a:off x="2331" y="1393"/>
              <a:ext cx="652" cy="722"/>
            </a:xfrm>
            <a:custGeom>
              <a:avLst/>
              <a:gdLst>
                <a:gd name="T0" fmla="*/ 275 w 275"/>
                <a:gd name="T1" fmla="*/ 305 h 305"/>
                <a:gd name="T2" fmla="*/ 64 w 275"/>
                <a:gd name="T3" fmla="*/ 305 h 305"/>
                <a:gd name="T4" fmla="*/ 63 w 275"/>
                <a:gd name="T5" fmla="*/ 301 h 305"/>
                <a:gd name="T6" fmla="*/ 2 w 275"/>
                <a:gd name="T7" fmla="*/ 152 h 305"/>
                <a:gd name="T8" fmla="*/ 0 w 275"/>
                <a:gd name="T9" fmla="*/ 149 h 305"/>
                <a:gd name="T10" fmla="*/ 150 w 275"/>
                <a:gd name="T11" fmla="*/ 0 h 305"/>
                <a:gd name="T12" fmla="*/ 152 w 275"/>
                <a:gd name="T13" fmla="*/ 3 h 305"/>
                <a:gd name="T14" fmla="*/ 275 w 275"/>
                <a:gd name="T15" fmla="*/ 301 h 305"/>
                <a:gd name="T16" fmla="*/ 275 w 275"/>
                <a:gd name="T17" fmla="*/ 305 h 305"/>
                <a:gd name="T18" fmla="*/ 70 w 275"/>
                <a:gd name="T19" fmla="*/ 297 h 305"/>
                <a:gd name="T20" fmla="*/ 268 w 275"/>
                <a:gd name="T21" fmla="*/ 297 h 305"/>
                <a:gd name="T22" fmla="*/ 150 w 275"/>
                <a:gd name="T23" fmla="*/ 10 h 305"/>
                <a:gd name="T24" fmla="*/ 10 w 275"/>
                <a:gd name="T25" fmla="*/ 150 h 305"/>
                <a:gd name="T26" fmla="*/ 70 w 275"/>
                <a:gd name="T27" fmla="*/ 297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5" h="305">
                  <a:moveTo>
                    <a:pt x="275" y="305"/>
                  </a:moveTo>
                  <a:cubicBezTo>
                    <a:pt x="64" y="305"/>
                    <a:pt x="64" y="305"/>
                    <a:pt x="64" y="305"/>
                  </a:cubicBezTo>
                  <a:cubicBezTo>
                    <a:pt x="63" y="301"/>
                    <a:pt x="63" y="301"/>
                    <a:pt x="63" y="301"/>
                  </a:cubicBezTo>
                  <a:cubicBezTo>
                    <a:pt x="60" y="246"/>
                    <a:pt x="39" y="194"/>
                    <a:pt x="2" y="152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2" y="3"/>
                    <a:pt x="152" y="3"/>
                    <a:pt x="152" y="3"/>
                  </a:cubicBezTo>
                  <a:cubicBezTo>
                    <a:pt x="227" y="84"/>
                    <a:pt x="271" y="190"/>
                    <a:pt x="275" y="301"/>
                  </a:cubicBezTo>
                  <a:lnTo>
                    <a:pt x="275" y="305"/>
                  </a:lnTo>
                  <a:close/>
                  <a:moveTo>
                    <a:pt x="70" y="297"/>
                  </a:moveTo>
                  <a:cubicBezTo>
                    <a:pt x="268" y="297"/>
                    <a:pt x="268" y="297"/>
                    <a:pt x="268" y="297"/>
                  </a:cubicBezTo>
                  <a:cubicBezTo>
                    <a:pt x="263" y="191"/>
                    <a:pt x="221" y="89"/>
                    <a:pt x="150" y="10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45" y="192"/>
                    <a:pt x="66" y="243"/>
                    <a:pt x="70" y="297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54" name="Freeform 33"/>
            <p:cNvSpPr>
              <a:spLocks/>
            </p:cNvSpPr>
            <p:nvPr/>
          </p:nvSpPr>
          <p:spPr bwMode="auto">
            <a:xfrm>
              <a:off x="1135" y="1052"/>
              <a:ext cx="711" cy="635"/>
            </a:xfrm>
            <a:custGeom>
              <a:avLst/>
              <a:gdLst>
                <a:gd name="T0" fmla="*/ 300 w 300"/>
                <a:gd name="T1" fmla="*/ 204 h 268"/>
                <a:gd name="T2" fmla="*/ 300 w 300"/>
                <a:gd name="T3" fmla="*/ 0 h 268"/>
                <a:gd name="T4" fmla="*/ 0 w 300"/>
                <a:gd name="T5" fmla="*/ 124 h 268"/>
                <a:gd name="T6" fmla="*/ 144 w 300"/>
                <a:gd name="T7" fmla="*/ 268 h 268"/>
                <a:gd name="T8" fmla="*/ 300 w 300"/>
                <a:gd name="T9" fmla="*/ 204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268">
                  <a:moveTo>
                    <a:pt x="300" y="204"/>
                  </a:moveTo>
                  <a:cubicBezTo>
                    <a:pt x="300" y="0"/>
                    <a:pt x="300" y="0"/>
                    <a:pt x="300" y="0"/>
                  </a:cubicBezTo>
                  <a:cubicBezTo>
                    <a:pt x="184" y="4"/>
                    <a:pt x="79" y="50"/>
                    <a:pt x="0" y="124"/>
                  </a:cubicBezTo>
                  <a:cubicBezTo>
                    <a:pt x="144" y="268"/>
                    <a:pt x="144" y="268"/>
                    <a:pt x="144" y="268"/>
                  </a:cubicBezTo>
                  <a:cubicBezTo>
                    <a:pt x="186" y="231"/>
                    <a:pt x="240" y="207"/>
                    <a:pt x="300" y="204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55" name="Freeform 34"/>
            <p:cNvSpPr>
              <a:spLocks noEditPoints="1"/>
            </p:cNvSpPr>
            <p:nvPr/>
          </p:nvSpPr>
          <p:spPr bwMode="auto">
            <a:xfrm>
              <a:off x="1121" y="1042"/>
              <a:ext cx="734" cy="656"/>
            </a:xfrm>
            <a:custGeom>
              <a:avLst/>
              <a:gdLst>
                <a:gd name="T0" fmla="*/ 150 w 310"/>
                <a:gd name="T1" fmla="*/ 277 h 277"/>
                <a:gd name="T2" fmla="*/ 0 w 310"/>
                <a:gd name="T3" fmla="*/ 128 h 277"/>
                <a:gd name="T4" fmla="*/ 3 w 310"/>
                <a:gd name="T5" fmla="*/ 125 h 277"/>
                <a:gd name="T6" fmla="*/ 306 w 310"/>
                <a:gd name="T7" fmla="*/ 0 h 277"/>
                <a:gd name="T8" fmla="*/ 310 w 310"/>
                <a:gd name="T9" fmla="*/ 0 h 277"/>
                <a:gd name="T10" fmla="*/ 310 w 310"/>
                <a:gd name="T11" fmla="*/ 211 h 277"/>
                <a:gd name="T12" fmla="*/ 306 w 310"/>
                <a:gd name="T13" fmla="*/ 212 h 277"/>
                <a:gd name="T14" fmla="*/ 152 w 310"/>
                <a:gd name="T15" fmla="*/ 275 h 277"/>
                <a:gd name="T16" fmla="*/ 150 w 310"/>
                <a:gd name="T17" fmla="*/ 277 h 277"/>
                <a:gd name="T18" fmla="*/ 11 w 310"/>
                <a:gd name="T19" fmla="*/ 128 h 277"/>
                <a:gd name="T20" fmla="*/ 150 w 310"/>
                <a:gd name="T21" fmla="*/ 267 h 277"/>
                <a:gd name="T22" fmla="*/ 303 w 310"/>
                <a:gd name="T23" fmla="*/ 205 h 277"/>
                <a:gd name="T24" fmla="*/ 303 w 310"/>
                <a:gd name="T25" fmla="*/ 8 h 277"/>
                <a:gd name="T26" fmla="*/ 11 w 310"/>
                <a:gd name="T27" fmla="*/ 128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0" h="277">
                  <a:moveTo>
                    <a:pt x="150" y="277"/>
                  </a:moveTo>
                  <a:cubicBezTo>
                    <a:pt x="0" y="128"/>
                    <a:pt x="0" y="128"/>
                    <a:pt x="0" y="128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86" y="48"/>
                    <a:pt x="193" y="4"/>
                    <a:pt x="306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211"/>
                    <a:pt x="310" y="211"/>
                    <a:pt x="310" y="211"/>
                  </a:cubicBezTo>
                  <a:cubicBezTo>
                    <a:pt x="306" y="212"/>
                    <a:pt x="306" y="212"/>
                    <a:pt x="306" y="212"/>
                  </a:cubicBezTo>
                  <a:cubicBezTo>
                    <a:pt x="250" y="215"/>
                    <a:pt x="195" y="237"/>
                    <a:pt x="152" y="275"/>
                  </a:cubicBezTo>
                  <a:lnTo>
                    <a:pt x="150" y="277"/>
                  </a:lnTo>
                  <a:close/>
                  <a:moveTo>
                    <a:pt x="11" y="128"/>
                  </a:moveTo>
                  <a:cubicBezTo>
                    <a:pt x="150" y="267"/>
                    <a:pt x="150" y="267"/>
                    <a:pt x="150" y="267"/>
                  </a:cubicBezTo>
                  <a:cubicBezTo>
                    <a:pt x="193" y="231"/>
                    <a:pt x="247" y="209"/>
                    <a:pt x="303" y="205"/>
                  </a:cubicBezTo>
                  <a:cubicBezTo>
                    <a:pt x="303" y="8"/>
                    <a:pt x="303" y="8"/>
                    <a:pt x="303" y="8"/>
                  </a:cubicBezTo>
                  <a:cubicBezTo>
                    <a:pt x="194" y="12"/>
                    <a:pt x="91" y="54"/>
                    <a:pt x="11" y="128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56" name="Freeform 35"/>
            <p:cNvSpPr>
              <a:spLocks/>
            </p:cNvSpPr>
            <p:nvPr/>
          </p:nvSpPr>
          <p:spPr bwMode="auto">
            <a:xfrm>
              <a:off x="2338" y="2182"/>
              <a:ext cx="635" cy="710"/>
            </a:xfrm>
            <a:custGeom>
              <a:avLst/>
              <a:gdLst>
                <a:gd name="T0" fmla="*/ 64 w 268"/>
                <a:gd name="T1" fmla="*/ 0 h 300"/>
                <a:gd name="T2" fmla="*/ 0 w 268"/>
                <a:gd name="T3" fmla="*/ 155 h 300"/>
                <a:gd name="T4" fmla="*/ 145 w 268"/>
                <a:gd name="T5" fmla="*/ 300 h 300"/>
                <a:gd name="T6" fmla="*/ 268 w 268"/>
                <a:gd name="T7" fmla="*/ 0 h 300"/>
                <a:gd name="T8" fmla="*/ 64 w 268"/>
                <a:gd name="T9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300">
                  <a:moveTo>
                    <a:pt x="64" y="0"/>
                  </a:moveTo>
                  <a:cubicBezTo>
                    <a:pt x="61" y="59"/>
                    <a:pt x="37" y="113"/>
                    <a:pt x="0" y="155"/>
                  </a:cubicBezTo>
                  <a:cubicBezTo>
                    <a:pt x="145" y="300"/>
                    <a:pt x="145" y="300"/>
                    <a:pt x="145" y="300"/>
                  </a:cubicBezTo>
                  <a:cubicBezTo>
                    <a:pt x="218" y="221"/>
                    <a:pt x="265" y="116"/>
                    <a:pt x="268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57" name="Freeform 36"/>
            <p:cNvSpPr>
              <a:spLocks noEditPoints="1"/>
            </p:cNvSpPr>
            <p:nvPr/>
          </p:nvSpPr>
          <p:spPr bwMode="auto">
            <a:xfrm>
              <a:off x="2327" y="2172"/>
              <a:ext cx="656" cy="732"/>
            </a:xfrm>
            <a:custGeom>
              <a:avLst/>
              <a:gdLst>
                <a:gd name="T0" fmla="*/ 150 w 277"/>
                <a:gd name="T1" fmla="*/ 309 h 309"/>
                <a:gd name="T2" fmla="*/ 0 w 277"/>
                <a:gd name="T3" fmla="*/ 159 h 309"/>
                <a:gd name="T4" fmla="*/ 3 w 277"/>
                <a:gd name="T5" fmla="*/ 157 h 309"/>
                <a:gd name="T6" fmla="*/ 66 w 277"/>
                <a:gd name="T7" fmla="*/ 4 h 309"/>
                <a:gd name="T8" fmla="*/ 66 w 277"/>
                <a:gd name="T9" fmla="*/ 0 h 309"/>
                <a:gd name="T10" fmla="*/ 277 w 277"/>
                <a:gd name="T11" fmla="*/ 0 h 309"/>
                <a:gd name="T12" fmla="*/ 277 w 277"/>
                <a:gd name="T13" fmla="*/ 4 h 309"/>
                <a:gd name="T14" fmla="*/ 152 w 277"/>
                <a:gd name="T15" fmla="*/ 306 h 309"/>
                <a:gd name="T16" fmla="*/ 150 w 277"/>
                <a:gd name="T17" fmla="*/ 309 h 309"/>
                <a:gd name="T18" fmla="*/ 10 w 277"/>
                <a:gd name="T19" fmla="*/ 159 h 309"/>
                <a:gd name="T20" fmla="*/ 150 w 277"/>
                <a:gd name="T21" fmla="*/ 299 h 309"/>
                <a:gd name="T22" fmla="*/ 270 w 277"/>
                <a:gd name="T23" fmla="*/ 7 h 309"/>
                <a:gd name="T24" fmla="*/ 72 w 277"/>
                <a:gd name="T25" fmla="*/ 7 h 309"/>
                <a:gd name="T26" fmla="*/ 10 w 277"/>
                <a:gd name="T27" fmla="*/ 15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7" h="309">
                  <a:moveTo>
                    <a:pt x="150" y="309"/>
                  </a:moveTo>
                  <a:cubicBezTo>
                    <a:pt x="0" y="159"/>
                    <a:pt x="0" y="159"/>
                    <a:pt x="0" y="159"/>
                  </a:cubicBezTo>
                  <a:cubicBezTo>
                    <a:pt x="3" y="157"/>
                    <a:pt x="3" y="157"/>
                    <a:pt x="3" y="157"/>
                  </a:cubicBezTo>
                  <a:cubicBezTo>
                    <a:pt x="41" y="114"/>
                    <a:pt x="62" y="61"/>
                    <a:pt x="66" y="4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77" y="4"/>
                    <a:pt x="277" y="4"/>
                    <a:pt x="277" y="4"/>
                  </a:cubicBezTo>
                  <a:cubicBezTo>
                    <a:pt x="273" y="117"/>
                    <a:pt x="229" y="224"/>
                    <a:pt x="152" y="306"/>
                  </a:cubicBezTo>
                  <a:lnTo>
                    <a:pt x="150" y="309"/>
                  </a:lnTo>
                  <a:close/>
                  <a:moveTo>
                    <a:pt x="10" y="159"/>
                  </a:moveTo>
                  <a:cubicBezTo>
                    <a:pt x="150" y="299"/>
                    <a:pt x="150" y="299"/>
                    <a:pt x="150" y="299"/>
                  </a:cubicBezTo>
                  <a:cubicBezTo>
                    <a:pt x="223" y="219"/>
                    <a:pt x="265" y="116"/>
                    <a:pt x="270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69" y="64"/>
                    <a:pt x="47" y="116"/>
                    <a:pt x="10" y="159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58" name="Freeform 37"/>
            <p:cNvSpPr>
              <a:spLocks/>
            </p:cNvSpPr>
            <p:nvPr/>
          </p:nvSpPr>
          <p:spPr bwMode="auto">
            <a:xfrm>
              <a:off x="787" y="2182"/>
              <a:ext cx="639" cy="717"/>
            </a:xfrm>
            <a:custGeom>
              <a:avLst/>
              <a:gdLst>
                <a:gd name="T0" fmla="*/ 204 w 270"/>
                <a:gd name="T1" fmla="*/ 0 h 303"/>
                <a:gd name="T2" fmla="*/ 0 w 270"/>
                <a:gd name="T3" fmla="*/ 0 h 303"/>
                <a:gd name="T4" fmla="*/ 126 w 270"/>
                <a:gd name="T5" fmla="*/ 303 h 303"/>
                <a:gd name="T6" fmla="*/ 270 w 270"/>
                <a:gd name="T7" fmla="*/ 158 h 303"/>
                <a:gd name="T8" fmla="*/ 204 w 270"/>
                <a:gd name="T9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303">
                  <a:moveTo>
                    <a:pt x="20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17"/>
                    <a:pt x="51" y="223"/>
                    <a:pt x="126" y="303"/>
                  </a:cubicBezTo>
                  <a:cubicBezTo>
                    <a:pt x="270" y="158"/>
                    <a:pt x="270" y="158"/>
                    <a:pt x="270" y="158"/>
                  </a:cubicBezTo>
                  <a:cubicBezTo>
                    <a:pt x="232" y="116"/>
                    <a:pt x="207" y="61"/>
                    <a:pt x="204" y="0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59" name="Freeform 38"/>
            <p:cNvSpPr>
              <a:spLocks noEditPoints="1"/>
            </p:cNvSpPr>
            <p:nvPr/>
          </p:nvSpPr>
          <p:spPr bwMode="auto">
            <a:xfrm>
              <a:off x="777" y="2172"/>
              <a:ext cx="661" cy="739"/>
            </a:xfrm>
            <a:custGeom>
              <a:avLst/>
              <a:gdLst>
                <a:gd name="T0" fmla="*/ 130 w 279"/>
                <a:gd name="T1" fmla="*/ 312 h 312"/>
                <a:gd name="T2" fmla="*/ 127 w 279"/>
                <a:gd name="T3" fmla="*/ 309 h 312"/>
                <a:gd name="T4" fmla="*/ 0 w 279"/>
                <a:gd name="T5" fmla="*/ 4 h 312"/>
                <a:gd name="T6" fmla="*/ 0 w 279"/>
                <a:gd name="T7" fmla="*/ 0 h 312"/>
                <a:gd name="T8" fmla="*/ 211 w 279"/>
                <a:gd name="T9" fmla="*/ 0 h 312"/>
                <a:gd name="T10" fmla="*/ 211 w 279"/>
                <a:gd name="T11" fmla="*/ 4 h 312"/>
                <a:gd name="T12" fmla="*/ 277 w 279"/>
                <a:gd name="T13" fmla="*/ 160 h 312"/>
                <a:gd name="T14" fmla="*/ 279 w 279"/>
                <a:gd name="T15" fmla="*/ 162 h 312"/>
                <a:gd name="T16" fmla="*/ 130 w 279"/>
                <a:gd name="T17" fmla="*/ 312 h 312"/>
                <a:gd name="T18" fmla="*/ 7 w 279"/>
                <a:gd name="T19" fmla="*/ 7 h 312"/>
                <a:gd name="T20" fmla="*/ 130 w 279"/>
                <a:gd name="T21" fmla="*/ 301 h 312"/>
                <a:gd name="T22" fmla="*/ 270 w 279"/>
                <a:gd name="T23" fmla="*/ 162 h 312"/>
                <a:gd name="T24" fmla="*/ 205 w 279"/>
                <a:gd name="T25" fmla="*/ 7 h 312"/>
                <a:gd name="T26" fmla="*/ 7 w 279"/>
                <a:gd name="T27" fmla="*/ 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9" h="312">
                  <a:moveTo>
                    <a:pt x="130" y="312"/>
                  </a:moveTo>
                  <a:cubicBezTo>
                    <a:pt x="127" y="309"/>
                    <a:pt x="127" y="309"/>
                    <a:pt x="127" y="309"/>
                  </a:cubicBezTo>
                  <a:cubicBezTo>
                    <a:pt x="49" y="226"/>
                    <a:pt x="4" y="118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1" y="4"/>
                    <a:pt x="211" y="4"/>
                    <a:pt x="211" y="4"/>
                  </a:cubicBezTo>
                  <a:cubicBezTo>
                    <a:pt x="215" y="61"/>
                    <a:pt x="238" y="117"/>
                    <a:pt x="277" y="160"/>
                  </a:cubicBezTo>
                  <a:cubicBezTo>
                    <a:pt x="279" y="162"/>
                    <a:pt x="279" y="162"/>
                    <a:pt x="279" y="162"/>
                  </a:cubicBezTo>
                  <a:lnTo>
                    <a:pt x="130" y="312"/>
                  </a:lnTo>
                  <a:close/>
                  <a:moveTo>
                    <a:pt x="7" y="7"/>
                  </a:moveTo>
                  <a:cubicBezTo>
                    <a:pt x="12" y="117"/>
                    <a:pt x="55" y="221"/>
                    <a:pt x="130" y="301"/>
                  </a:cubicBezTo>
                  <a:cubicBezTo>
                    <a:pt x="270" y="162"/>
                    <a:pt x="270" y="162"/>
                    <a:pt x="270" y="162"/>
                  </a:cubicBezTo>
                  <a:cubicBezTo>
                    <a:pt x="232" y="119"/>
                    <a:pt x="209" y="65"/>
                    <a:pt x="205" y="7"/>
                  </a:cubicBezTo>
                  <a:lnTo>
                    <a:pt x="7" y="7"/>
                  </a:ln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0" name="Freeform 39"/>
            <p:cNvSpPr>
              <a:spLocks/>
            </p:cNvSpPr>
            <p:nvPr/>
          </p:nvSpPr>
          <p:spPr bwMode="auto">
            <a:xfrm>
              <a:off x="1921" y="2603"/>
              <a:ext cx="706" cy="638"/>
            </a:xfrm>
            <a:custGeom>
              <a:avLst/>
              <a:gdLst>
                <a:gd name="T0" fmla="*/ 0 w 298"/>
                <a:gd name="T1" fmla="*/ 64 h 269"/>
                <a:gd name="T2" fmla="*/ 0 w 298"/>
                <a:gd name="T3" fmla="*/ 269 h 269"/>
                <a:gd name="T4" fmla="*/ 298 w 298"/>
                <a:gd name="T5" fmla="*/ 144 h 269"/>
                <a:gd name="T6" fmla="*/ 154 w 298"/>
                <a:gd name="T7" fmla="*/ 0 h 269"/>
                <a:gd name="T8" fmla="*/ 0 w 298"/>
                <a:gd name="T9" fmla="*/ 6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269">
                  <a:moveTo>
                    <a:pt x="0" y="64"/>
                  </a:moveTo>
                  <a:cubicBezTo>
                    <a:pt x="0" y="269"/>
                    <a:pt x="0" y="269"/>
                    <a:pt x="0" y="269"/>
                  </a:cubicBezTo>
                  <a:cubicBezTo>
                    <a:pt x="115" y="264"/>
                    <a:pt x="219" y="218"/>
                    <a:pt x="298" y="14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12" y="37"/>
                    <a:pt x="59" y="60"/>
                    <a:pt x="0" y="64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1" name="Freeform 40"/>
            <p:cNvSpPr>
              <a:spLocks noEditPoints="1"/>
            </p:cNvSpPr>
            <p:nvPr/>
          </p:nvSpPr>
          <p:spPr bwMode="auto">
            <a:xfrm>
              <a:off x="1912" y="2591"/>
              <a:ext cx="727" cy="657"/>
            </a:xfrm>
            <a:custGeom>
              <a:avLst/>
              <a:gdLst>
                <a:gd name="T0" fmla="*/ 0 w 307"/>
                <a:gd name="T1" fmla="*/ 277 h 277"/>
                <a:gd name="T2" fmla="*/ 0 w 307"/>
                <a:gd name="T3" fmla="*/ 66 h 277"/>
                <a:gd name="T4" fmla="*/ 4 w 307"/>
                <a:gd name="T5" fmla="*/ 66 h 277"/>
                <a:gd name="T6" fmla="*/ 155 w 307"/>
                <a:gd name="T7" fmla="*/ 2 h 277"/>
                <a:gd name="T8" fmla="*/ 158 w 307"/>
                <a:gd name="T9" fmla="*/ 0 h 277"/>
                <a:gd name="T10" fmla="*/ 307 w 307"/>
                <a:gd name="T11" fmla="*/ 149 h 277"/>
                <a:gd name="T12" fmla="*/ 305 w 307"/>
                <a:gd name="T13" fmla="*/ 152 h 277"/>
                <a:gd name="T14" fmla="*/ 4 w 307"/>
                <a:gd name="T15" fmla="*/ 277 h 277"/>
                <a:gd name="T16" fmla="*/ 0 w 307"/>
                <a:gd name="T17" fmla="*/ 277 h 277"/>
                <a:gd name="T18" fmla="*/ 8 w 307"/>
                <a:gd name="T19" fmla="*/ 73 h 277"/>
                <a:gd name="T20" fmla="*/ 8 w 307"/>
                <a:gd name="T21" fmla="*/ 270 h 277"/>
                <a:gd name="T22" fmla="*/ 297 w 307"/>
                <a:gd name="T23" fmla="*/ 149 h 277"/>
                <a:gd name="T24" fmla="*/ 158 w 307"/>
                <a:gd name="T25" fmla="*/ 10 h 277"/>
                <a:gd name="T26" fmla="*/ 8 w 307"/>
                <a:gd name="T27" fmla="*/ 7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7" h="277">
                  <a:moveTo>
                    <a:pt x="0" y="277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60" y="62"/>
                    <a:pt x="113" y="40"/>
                    <a:pt x="155" y="2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307" y="149"/>
                    <a:pt x="307" y="149"/>
                    <a:pt x="307" y="149"/>
                  </a:cubicBezTo>
                  <a:cubicBezTo>
                    <a:pt x="305" y="152"/>
                    <a:pt x="305" y="152"/>
                    <a:pt x="305" y="152"/>
                  </a:cubicBezTo>
                  <a:cubicBezTo>
                    <a:pt x="223" y="229"/>
                    <a:pt x="116" y="273"/>
                    <a:pt x="4" y="277"/>
                  </a:cubicBezTo>
                  <a:lnTo>
                    <a:pt x="0" y="277"/>
                  </a:lnTo>
                  <a:close/>
                  <a:moveTo>
                    <a:pt x="8" y="73"/>
                  </a:moveTo>
                  <a:cubicBezTo>
                    <a:pt x="8" y="270"/>
                    <a:pt x="8" y="270"/>
                    <a:pt x="8" y="270"/>
                  </a:cubicBezTo>
                  <a:cubicBezTo>
                    <a:pt x="115" y="265"/>
                    <a:pt x="218" y="222"/>
                    <a:pt x="297" y="149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15" y="46"/>
                    <a:pt x="63" y="68"/>
                    <a:pt x="8" y="73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2" name="Freeform 41"/>
            <p:cNvSpPr>
              <a:spLocks/>
            </p:cNvSpPr>
            <p:nvPr/>
          </p:nvSpPr>
          <p:spPr bwMode="auto">
            <a:xfrm>
              <a:off x="1140" y="2608"/>
              <a:ext cx="706" cy="633"/>
            </a:xfrm>
            <a:custGeom>
              <a:avLst/>
              <a:gdLst>
                <a:gd name="T0" fmla="*/ 144 w 298"/>
                <a:gd name="T1" fmla="*/ 0 h 267"/>
                <a:gd name="T2" fmla="*/ 0 w 298"/>
                <a:gd name="T3" fmla="*/ 145 h 267"/>
                <a:gd name="T4" fmla="*/ 298 w 298"/>
                <a:gd name="T5" fmla="*/ 267 h 267"/>
                <a:gd name="T6" fmla="*/ 298 w 298"/>
                <a:gd name="T7" fmla="*/ 62 h 267"/>
                <a:gd name="T8" fmla="*/ 144 w 298"/>
                <a:gd name="T9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267">
                  <a:moveTo>
                    <a:pt x="144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79" y="218"/>
                    <a:pt x="183" y="263"/>
                    <a:pt x="298" y="267"/>
                  </a:cubicBezTo>
                  <a:cubicBezTo>
                    <a:pt x="298" y="62"/>
                    <a:pt x="298" y="62"/>
                    <a:pt x="298" y="62"/>
                  </a:cubicBezTo>
                  <a:cubicBezTo>
                    <a:pt x="239" y="59"/>
                    <a:pt x="186" y="36"/>
                    <a:pt x="144" y="0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3" name="Freeform 42"/>
            <p:cNvSpPr>
              <a:spLocks noEditPoints="1"/>
            </p:cNvSpPr>
            <p:nvPr/>
          </p:nvSpPr>
          <p:spPr bwMode="auto">
            <a:xfrm>
              <a:off x="1128" y="2599"/>
              <a:ext cx="727" cy="649"/>
            </a:xfrm>
            <a:custGeom>
              <a:avLst/>
              <a:gdLst>
                <a:gd name="T0" fmla="*/ 307 w 307"/>
                <a:gd name="T1" fmla="*/ 274 h 274"/>
                <a:gd name="T2" fmla="*/ 303 w 307"/>
                <a:gd name="T3" fmla="*/ 274 h 274"/>
                <a:gd name="T4" fmla="*/ 2 w 307"/>
                <a:gd name="T5" fmla="*/ 152 h 274"/>
                <a:gd name="T6" fmla="*/ 0 w 307"/>
                <a:gd name="T7" fmla="*/ 149 h 274"/>
                <a:gd name="T8" fmla="*/ 149 w 307"/>
                <a:gd name="T9" fmla="*/ 0 h 274"/>
                <a:gd name="T10" fmla="*/ 152 w 307"/>
                <a:gd name="T11" fmla="*/ 2 h 274"/>
                <a:gd name="T12" fmla="*/ 303 w 307"/>
                <a:gd name="T13" fmla="*/ 63 h 274"/>
                <a:gd name="T14" fmla="*/ 307 w 307"/>
                <a:gd name="T15" fmla="*/ 63 h 274"/>
                <a:gd name="T16" fmla="*/ 307 w 307"/>
                <a:gd name="T17" fmla="*/ 274 h 274"/>
                <a:gd name="T18" fmla="*/ 10 w 307"/>
                <a:gd name="T19" fmla="*/ 149 h 274"/>
                <a:gd name="T20" fmla="*/ 300 w 307"/>
                <a:gd name="T21" fmla="*/ 267 h 274"/>
                <a:gd name="T22" fmla="*/ 300 w 307"/>
                <a:gd name="T23" fmla="*/ 70 h 274"/>
                <a:gd name="T24" fmla="*/ 150 w 307"/>
                <a:gd name="T25" fmla="*/ 9 h 274"/>
                <a:gd name="T26" fmla="*/ 10 w 307"/>
                <a:gd name="T27" fmla="*/ 149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7" h="274">
                  <a:moveTo>
                    <a:pt x="307" y="274"/>
                  </a:moveTo>
                  <a:cubicBezTo>
                    <a:pt x="303" y="274"/>
                    <a:pt x="303" y="274"/>
                    <a:pt x="303" y="274"/>
                  </a:cubicBezTo>
                  <a:cubicBezTo>
                    <a:pt x="191" y="271"/>
                    <a:pt x="84" y="227"/>
                    <a:pt x="2" y="152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2" y="2"/>
                    <a:pt x="152" y="2"/>
                    <a:pt x="152" y="2"/>
                  </a:cubicBezTo>
                  <a:cubicBezTo>
                    <a:pt x="195" y="39"/>
                    <a:pt x="247" y="60"/>
                    <a:pt x="303" y="63"/>
                  </a:cubicBezTo>
                  <a:cubicBezTo>
                    <a:pt x="307" y="63"/>
                    <a:pt x="307" y="63"/>
                    <a:pt x="307" y="63"/>
                  </a:cubicBezTo>
                  <a:lnTo>
                    <a:pt x="307" y="274"/>
                  </a:lnTo>
                  <a:close/>
                  <a:moveTo>
                    <a:pt x="10" y="149"/>
                  </a:moveTo>
                  <a:cubicBezTo>
                    <a:pt x="90" y="221"/>
                    <a:pt x="192" y="263"/>
                    <a:pt x="300" y="267"/>
                  </a:cubicBezTo>
                  <a:cubicBezTo>
                    <a:pt x="300" y="70"/>
                    <a:pt x="300" y="70"/>
                    <a:pt x="300" y="70"/>
                  </a:cubicBezTo>
                  <a:cubicBezTo>
                    <a:pt x="244" y="66"/>
                    <a:pt x="192" y="45"/>
                    <a:pt x="150" y="9"/>
                  </a:cubicBezTo>
                  <a:lnTo>
                    <a:pt x="10" y="149"/>
                  </a:ln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4" name="Oval 43"/>
            <p:cNvSpPr>
              <a:spLocks noChangeArrowheads="1"/>
            </p:cNvSpPr>
            <p:nvPr/>
          </p:nvSpPr>
          <p:spPr bwMode="auto">
            <a:xfrm>
              <a:off x="1429" y="1694"/>
              <a:ext cx="902" cy="905"/>
            </a:xfrm>
            <a:prstGeom prst="ellipse">
              <a:avLst/>
            </a:prstGeom>
            <a:solidFill>
              <a:srgbClr val="E2E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5" name="Freeform 44"/>
            <p:cNvSpPr>
              <a:spLocks/>
            </p:cNvSpPr>
            <p:nvPr/>
          </p:nvSpPr>
          <p:spPr bwMode="auto">
            <a:xfrm>
              <a:off x="787" y="1390"/>
              <a:ext cx="644" cy="721"/>
            </a:xfrm>
            <a:custGeom>
              <a:avLst/>
              <a:gdLst>
                <a:gd name="T0" fmla="*/ 205 w 272"/>
                <a:gd name="T1" fmla="*/ 289 h 304"/>
                <a:gd name="T2" fmla="*/ 96 w 272"/>
                <a:gd name="T3" fmla="*/ 267 h 304"/>
                <a:gd name="T4" fmla="*/ 96 w 272"/>
                <a:gd name="T5" fmla="*/ 122 h 304"/>
                <a:gd name="T6" fmla="*/ 240 w 272"/>
                <a:gd name="T7" fmla="*/ 122 h 304"/>
                <a:gd name="T8" fmla="*/ 262 w 272"/>
                <a:gd name="T9" fmla="*/ 155 h 304"/>
                <a:gd name="T10" fmla="*/ 272 w 272"/>
                <a:gd name="T11" fmla="*/ 144 h 304"/>
                <a:gd name="T12" fmla="*/ 127 w 272"/>
                <a:gd name="T13" fmla="*/ 0 h 304"/>
                <a:gd name="T14" fmla="*/ 0 w 272"/>
                <a:gd name="T15" fmla="*/ 302 h 304"/>
                <a:gd name="T16" fmla="*/ 204 w 272"/>
                <a:gd name="T17" fmla="*/ 302 h 304"/>
                <a:gd name="T18" fmla="*/ 205 w 272"/>
                <a:gd name="T19" fmla="*/ 289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2" h="304">
                  <a:moveTo>
                    <a:pt x="205" y="289"/>
                  </a:moveTo>
                  <a:cubicBezTo>
                    <a:pt x="169" y="304"/>
                    <a:pt x="125" y="296"/>
                    <a:pt x="96" y="267"/>
                  </a:cubicBezTo>
                  <a:cubicBezTo>
                    <a:pt x="56" y="227"/>
                    <a:pt x="56" y="162"/>
                    <a:pt x="96" y="122"/>
                  </a:cubicBezTo>
                  <a:cubicBezTo>
                    <a:pt x="136" y="82"/>
                    <a:pt x="200" y="82"/>
                    <a:pt x="240" y="122"/>
                  </a:cubicBezTo>
                  <a:cubicBezTo>
                    <a:pt x="250" y="132"/>
                    <a:pt x="257" y="143"/>
                    <a:pt x="262" y="155"/>
                  </a:cubicBezTo>
                  <a:cubicBezTo>
                    <a:pt x="265" y="151"/>
                    <a:pt x="268" y="148"/>
                    <a:pt x="272" y="144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52" y="79"/>
                    <a:pt x="4" y="185"/>
                    <a:pt x="0" y="302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04" y="298"/>
                    <a:pt x="205" y="294"/>
                    <a:pt x="205" y="289"/>
                  </a:cubicBezTo>
                  <a:close/>
                </a:path>
              </a:pathLst>
            </a:custGeom>
            <a:gradFill>
              <a:gsLst>
                <a:gs pos="20000">
                  <a:srgbClr val="F4B822"/>
                </a:gs>
                <a:gs pos="81000">
                  <a:srgbClr val="E47E0E"/>
                </a:gs>
              </a:gsLst>
              <a:lin ang="120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6" name="Freeform 45"/>
            <p:cNvSpPr>
              <a:spLocks/>
            </p:cNvSpPr>
            <p:nvPr/>
          </p:nvSpPr>
          <p:spPr bwMode="auto">
            <a:xfrm>
              <a:off x="1921" y="1052"/>
              <a:ext cx="711" cy="642"/>
            </a:xfrm>
            <a:custGeom>
              <a:avLst/>
              <a:gdLst>
                <a:gd name="T0" fmla="*/ 9 w 300"/>
                <a:gd name="T1" fmla="*/ 152 h 271"/>
                <a:gd name="T2" fmla="*/ 111 w 300"/>
                <a:gd name="T3" fmla="*/ 50 h 271"/>
                <a:gd name="T4" fmla="*/ 213 w 300"/>
                <a:gd name="T5" fmla="*/ 152 h 271"/>
                <a:gd name="T6" fmla="*/ 133 w 300"/>
                <a:gd name="T7" fmla="*/ 252 h 271"/>
                <a:gd name="T8" fmla="*/ 156 w 300"/>
                <a:gd name="T9" fmla="*/ 271 h 271"/>
                <a:gd name="T10" fmla="*/ 300 w 300"/>
                <a:gd name="T11" fmla="*/ 126 h 271"/>
                <a:gd name="T12" fmla="*/ 0 w 300"/>
                <a:gd name="T13" fmla="*/ 0 h 271"/>
                <a:gd name="T14" fmla="*/ 0 w 300"/>
                <a:gd name="T15" fmla="*/ 204 h 271"/>
                <a:gd name="T16" fmla="*/ 25 w 300"/>
                <a:gd name="T17" fmla="*/ 207 h 271"/>
                <a:gd name="T18" fmla="*/ 9 w 300"/>
                <a:gd name="T19" fmla="*/ 15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" h="271">
                  <a:moveTo>
                    <a:pt x="9" y="152"/>
                  </a:moveTo>
                  <a:cubicBezTo>
                    <a:pt x="9" y="96"/>
                    <a:pt x="55" y="50"/>
                    <a:pt x="111" y="50"/>
                  </a:cubicBezTo>
                  <a:cubicBezTo>
                    <a:pt x="168" y="50"/>
                    <a:pt x="213" y="96"/>
                    <a:pt x="213" y="152"/>
                  </a:cubicBezTo>
                  <a:cubicBezTo>
                    <a:pt x="213" y="201"/>
                    <a:pt x="179" y="242"/>
                    <a:pt x="133" y="252"/>
                  </a:cubicBezTo>
                  <a:cubicBezTo>
                    <a:pt x="141" y="258"/>
                    <a:pt x="149" y="264"/>
                    <a:pt x="156" y="271"/>
                  </a:cubicBezTo>
                  <a:cubicBezTo>
                    <a:pt x="300" y="126"/>
                    <a:pt x="300" y="126"/>
                    <a:pt x="300" y="126"/>
                  </a:cubicBezTo>
                  <a:cubicBezTo>
                    <a:pt x="221" y="52"/>
                    <a:pt x="116" y="4"/>
                    <a:pt x="0" y="0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9" y="205"/>
                    <a:pt x="17" y="206"/>
                    <a:pt x="25" y="207"/>
                  </a:cubicBezTo>
                  <a:cubicBezTo>
                    <a:pt x="15" y="191"/>
                    <a:pt x="9" y="173"/>
                    <a:pt x="9" y="15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1D85"/>
                </a:gs>
                <a:gs pos="71000">
                  <a:srgbClr val="7F1358"/>
                </a:gs>
              </a:gsLst>
              <a:lin ang="165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7" name="Freeform 46"/>
            <p:cNvSpPr>
              <a:spLocks/>
            </p:cNvSpPr>
            <p:nvPr/>
          </p:nvSpPr>
          <p:spPr bwMode="auto">
            <a:xfrm>
              <a:off x="2343" y="1405"/>
              <a:ext cx="630" cy="701"/>
            </a:xfrm>
            <a:custGeom>
              <a:avLst/>
              <a:gdLst>
                <a:gd name="T0" fmla="*/ 5 w 266"/>
                <a:gd name="T1" fmla="*/ 151 h 296"/>
                <a:gd name="T2" fmla="*/ 99 w 266"/>
                <a:gd name="T3" fmla="*/ 90 h 296"/>
                <a:gd name="T4" fmla="*/ 201 w 266"/>
                <a:gd name="T5" fmla="*/ 192 h 296"/>
                <a:gd name="T6" fmla="*/ 98 w 266"/>
                <a:gd name="T7" fmla="*/ 294 h 296"/>
                <a:gd name="T8" fmla="*/ 61 w 266"/>
                <a:gd name="T9" fmla="*/ 287 h 296"/>
                <a:gd name="T10" fmla="*/ 62 w 266"/>
                <a:gd name="T11" fmla="*/ 296 h 296"/>
                <a:gd name="T12" fmla="*/ 266 w 266"/>
                <a:gd name="T13" fmla="*/ 296 h 296"/>
                <a:gd name="T14" fmla="*/ 145 w 266"/>
                <a:gd name="T15" fmla="*/ 0 h 296"/>
                <a:gd name="T16" fmla="*/ 0 w 266"/>
                <a:gd name="T17" fmla="*/ 145 h 296"/>
                <a:gd name="T18" fmla="*/ 5 w 266"/>
                <a:gd name="T19" fmla="*/ 15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296">
                  <a:moveTo>
                    <a:pt x="5" y="151"/>
                  </a:moveTo>
                  <a:cubicBezTo>
                    <a:pt x="21" y="115"/>
                    <a:pt x="57" y="90"/>
                    <a:pt x="99" y="90"/>
                  </a:cubicBezTo>
                  <a:cubicBezTo>
                    <a:pt x="156" y="90"/>
                    <a:pt x="201" y="136"/>
                    <a:pt x="201" y="192"/>
                  </a:cubicBezTo>
                  <a:cubicBezTo>
                    <a:pt x="201" y="249"/>
                    <a:pt x="155" y="294"/>
                    <a:pt x="98" y="294"/>
                  </a:cubicBezTo>
                  <a:cubicBezTo>
                    <a:pt x="85" y="294"/>
                    <a:pt x="73" y="291"/>
                    <a:pt x="61" y="287"/>
                  </a:cubicBezTo>
                  <a:cubicBezTo>
                    <a:pt x="62" y="290"/>
                    <a:pt x="62" y="293"/>
                    <a:pt x="62" y="296"/>
                  </a:cubicBezTo>
                  <a:cubicBezTo>
                    <a:pt x="266" y="296"/>
                    <a:pt x="266" y="296"/>
                    <a:pt x="266" y="296"/>
                  </a:cubicBezTo>
                  <a:cubicBezTo>
                    <a:pt x="262" y="182"/>
                    <a:pt x="217" y="78"/>
                    <a:pt x="145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" y="147"/>
                    <a:pt x="4" y="149"/>
                    <a:pt x="5" y="151"/>
                  </a:cubicBezTo>
                  <a:close/>
                </a:path>
              </a:pathLst>
            </a:custGeom>
            <a:gradFill>
              <a:gsLst>
                <a:gs pos="82000">
                  <a:srgbClr val="502E91"/>
                </a:gs>
                <a:gs pos="6000">
                  <a:srgbClr val="7F5ACA"/>
                </a:gs>
              </a:gsLst>
              <a:lin ang="198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8" name="Freeform 47"/>
            <p:cNvSpPr>
              <a:spLocks/>
            </p:cNvSpPr>
            <p:nvPr/>
          </p:nvSpPr>
          <p:spPr bwMode="auto">
            <a:xfrm>
              <a:off x="1135" y="1052"/>
              <a:ext cx="711" cy="635"/>
            </a:xfrm>
            <a:custGeom>
              <a:avLst/>
              <a:gdLst>
                <a:gd name="T0" fmla="*/ 153 w 300"/>
                <a:gd name="T1" fmla="*/ 261 h 268"/>
                <a:gd name="T2" fmla="*/ 92 w 300"/>
                <a:gd name="T3" fmla="*/ 167 h 268"/>
                <a:gd name="T4" fmla="*/ 194 w 300"/>
                <a:gd name="T5" fmla="*/ 65 h 268"/>
                <a:gd name="T6" fmla="*/ 296 w 300"/>
                <a:gd name="T7" fmla="*/ 167 h 268"/>
                <a:gd name="T8" fmla="*/ 289 w 300"/>
                <a:gd name="T9" fmla="*/ 205 h 268"/>
                <a:gd name="T10" fmla="*/ 300 w 300"/>
                <a:gd name="T11" fmla="*/ 204 h 268"/>
                <a:gd name="T12" fmla="*/ 300 w 300"/>
                <a:gd name="T13" fmla="*/ 0 h 268"/>
                <a:gd name="T14" fmla="*/ 0 w 300"/>
                <a:gd name="T15" fmla="*/ 124 h 268"/>
                <a:gd name="T16" fmla="*/ 144 w 300"/>
                <a:gd name="T17" fmla="*/ 268 h 268"/>
                <a:gd name="T18" fmla="*/ 153 w 300"/>
                <a:gd name="T19" fmla="*/ 261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" h="268">
                  <a:moveTo>
                    <a:pt x="153" y="261"/>
                  </a:moveTo>
                  <a:cubicBezTo>
                    <a:pt x="117" y="245"/>
                    <a:pt x="92" y="209"/>
                    <a:pt x="92" y="167"/>
                  </a:cubicBezTo>
                  <a:cubicBezTo>
                    <a:pt x="92" y="111"/>
                    <a:pt x="138" y="65"/>
                    <a:pt x="194" y="65"/>
                  </a:cubicBezTo>
                  <a:cubicBezTo>
                    <a:pt x="250" y="65"/>
                    <a:pt x="296" y="111"/>
                    <a:pt x="296" y="167"/>
                  </a:cubicBezTo>
                  <a:cubicBezTo>
                    <a:pt x="296" y="181"/>
                    <a:pt x="293" y="193"/>
                    <a:pt x="289" y="205"/>
                  </a:cubicBezTo>
                  <a:cubicBezTo>
                    <a:pt x="292" y="205"/>
                    <a:pt x="296" y="204"/>
                    <a:pt x="300" y="204"/>
                  </a:cubicBezTo>
                  <a:cubicBezTo>
                    <a:pt x="300" y="0"/>
                    <a:pt x="300" y="0"/>
                    <a:pt x="300" y="0"/>
                  </a:cubicBezTo>
                  <a:cubicBezTo>
                    <a:pt x="184" y="4"/>
                    <a:pt x="79" y="50"/>
                    <a:pt x="0" y="124"/>
                  </a:cubicBezTo>
                  <a:cubicBezTo>
                    <a:pt x="144" y="268"/>
                    <a:pt x="144" y="268"/>
                    <a:pt x="144" y="268"/>
                  </a:cubicBezTo>
                  <a:cubicBezTo>
                    <a:pt x="147" y="266"/>
                    <a:pt x="150" y="263"/>
                    <a:pt x="153" y="261"/>
                  </a:cubicBezTo>
                  <a:close/>
                </a:path>
              </a:pathLst>
            </a:custGeom>
            <a:gradFill>
              <a:gsLst>
                <a:gs pos="26000">
                  <a:srgbClr val="F07B3A"/>
                </a:gs>
                <a:gs pos="71000">
                  <a:srgbClr val="E23310"/>
                </a:gs>
              </a:gsLst>
              <a:lin ang="165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9" name="Freeform 48"/>
            <p:cNvSpPr>
              <a:spLocks/>
            </p:cNvSpPr>
            <p:nvPr/>
          </p:nvSpPr>
          <p:spPr bwMode="auto">
            <a:xfrm>
              <a:off x="2338" y="2172"/>
              <a:ext cx="635" cy="720"/>
            </a:xfrm>
            <a:custGeom>
              <a:avLst/>
              <a:gdLst>
                <a:gd name="T0" fmla="*/ 64 w 268"/>
                <a:gd name="T1" fmla="*/ 4 h 304"/>
                <a:gd name="T2" fmla="*/ 63 w 268"/>
                <a:gd name="T3" fmla="*/ 14 h 304"/>
                <a:gd name="T4" fmla="*/ 171 w 268"/>
                <a:gd name="T5" fmla="*/ 36 h 304"/>
                <a:gd name="T6" fmla="*/ 172 w 268"/>
                <a:gd name="T7" fmla="*/ 181 h 304"/>
                <a:gd name="T8" fmla="*/ 28 w 268"/>
                <a:gd name="T9" fmla="*/ 182 h 304"/>
                <a:gd name="T10" fmla="*/ 7 w 268"/>
                <a:gd name="T11" fmla="*/ 151 h 304"/>
                <a:gd name="T12" fmla="*/ 0 w 268"/>
                <a:gd name="T13" fmla="*/ 159 h 304"/>
                <a:gd name="T14" fmla="*/ 145 w 268"/>
                <a:gd name="T15" fmla="*/ 304 h 304"/>
                <a:gd name="T16" fmla="*/ 268 w 268"/>
                <a:gd name="T17" fmla="*/ 4 h 304"/>
                <a:gd name="T18" fmla="*/ 64 w 268"/>
                <a:gd name="T19" fmla="*/ 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8" h="304">
                  <a:moveTo>
                    <a:pt x="64" y="4"/>
                  </a:moveTo>
                  <a:cubicBezTo>
                    <a:pt x="64" y="7"/>
                    <a:pt x="64" y="10"/>
                    <a:pt x="63" y="14"/>
                  </a:cubicBezTo>
                  <a:cubicBezTo>
                    <a:pt x="100" y="0"/>
                    <a:pt x="142" y="7"/>
                    <a:pt x="171" y="36"/>
                  </a:cubicBezTo>
                  <a:cubicBezTo>
                    <a:pt x="211" y="76"/>
                    <a:pt x="212" y="141"/>
                    <a:pt x="172" y="181"/>
                  </a:cubicBezTo>
                  <a:cubicBezTo>
                    <a:pt x="133" y="221"/>
                    <a:pt x="68" y="221"/>
                    <a:pt x="28" y="182"/>
                  </a:cubicBezTo>
                  <a:cubicBezTo>
                    <a:pt x="19" y="173"/>
                    <a:pt x="12" y="162"/>
                    <a:pt x="7" y="151"/>
                  </a:cubicBezTo>
                  <a:cubicBezTo>
                    <a:pt x="5" y="154"/>
                    <a:pt x="3" y="157"/>
                    <a:pt x="0" y="159"/>
                  </a:cubicBezTo>
                  <a:cubicBezTo>
                    <a:pt x="145" y="304"/>
                    <a:pt x="145" y="304"/>
                    <a:pt x="145" y="304"/>
                  </a:cubicBezTo>
                  <a:cubicBezTo>
                    <a:pt x="218" y="225"/>
                    <a:pt x="265" y="120"/>
                    <a:pt x="268" y="4"/>
                  </a:cubicBezTo>
                  <a:lnTo>
                    <a:pt x="64" y="4"/>
                  </a:lnTo>
                  <a:close/>
                </a:path>
              </a:pathLst>
            </a:custGeom>
            <a:gradFill>
              <a:gsLst>
                <a:gs pos="71000">
                  <a:srgbClr val="2E3192"/>
                </a:gs>
                <a:gs pos="18000">
                  <a:srgbClr val="595CCB"/>
                </a:gs>
              </a:gsLst>
              <a:lin ang="2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0" name="Freeform 49"/>
            <p:cNvSpPr>
              <a:spLocks/>
            </p:cNvSpPr>
            <p:nvPr/>
          </p:nvSpPr>
          <p:spPr bwMode="auto">
            <a:xfrm>
              <a:off x="787" y="2182"/>
              <a:ext cx="639" cy="717"/>
            </a:xfrm>
            <a:custGeom>
              <a:avLst/>
              <a:gdLst>
                <a:gd name="T0" fmla="*/ 262 w 270"/>
                <a:gd name="T1" fmla="*/ 148 h 303"/>
                <a:gd name="T2" fmla="*/ 170 w 270"/>
                <a:gd name="T3" fmla="*/ 210 h 303"/>
                <a:gd name="T4" fmla="*/ 66 w 270"/>
                <a:gd name="T5" fmla="*/ 109 h 303"/>
                <a:gd name="T6" fmla="*/ 166 w 270"/>
                <a:gd name="T7" fmla="*/ 6 h 303"/>
                <a:gd name="T8" fmla="*/ 205 w 270"/>
                <a:gd name="T9" fmla="*/ 13 h 303"/>
                <a:gd name="T10" fmla="*/ 204 w 270"/>
                <a:gd name="T11" fmla="*/ 0 h 303"/>
                <a:gd name="T12" fmla="*/ 0 w 270"/>
                <a:gd name="T13" fmla="*/ 0 h 303"/>
                <a:gd name="T14" fmla="*/ 126 w 270"/>
                <a:gd name="T15" fmla="*/ 303 h 303"/>
                <a:gd name="T16" fmla="*/ 270 w 270"/>
                <a:gd name="T17" fmla="*/ 158 h 303"/>
                <a:gd name="T18" fmla="*/ 262 w 270"/>
                <a:gd name="T19" fmla="*/ 148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0" h="303">
                  <a:moveTo>
                    <a:pt x="262" y="148"/>
                  </a:moveTo>
                  <a:cubicBezTo>
                    <a:pt x="246" y="184"/>
                    <a:pt x="211" y="209"/>
                    <a:pt x="170" y="210"/>
                  </a:cubicBezTo>
                  <a:cubicBezTo>
                    <a:pt x="113" y="211"/>
                    <a:pt x="67" y="166"/>
                    <a:pt x="66" y="109"/>
                  </a:cubicBezTo>
                  <a:cubicBezTo>
                    <a:pt x="65" y="53"/>
                    <a:pt x="110" y="7"/>
                    <a:pt x="166" y="6"/>
                  </a:cubicBezTo>
                  <a:cubicBezTo>
                    <a:pt x="180" y="5"/>
                    <a:pt x="193" y="8"/>
                    <a:pt x="205" y="13"/>
                  </a:cubicBezTo>
                  <a:cubicBezTo>
                    <a:pt x="205" y="8"/>
                    <a:pt x="204" y="4"/>
                    <a:pt x="2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17"/>
                    <a:pt x="51" y="223"/>
                    <a:pt x="126" y="303"/>
                  </a:cubicBezTo>
                  <a:cubicBezTo>
                    <a:pt x="270" y="158"/>
                    <a:pt x="270" y="158"/>
                    <a:pt x="270" y="158"/>
                  </a:cubicBezTo>
                  <a:cubicBezTo>
                    <a:pt x="267" y="155"/>
                    <a:pt x="265" y="152"/>
                    <a:pt x="262" y="148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rgbClr val="81C379"/>
                </a:gs>
                <a:gs pos="72000">
                  <a:srgbClr val="08927B"/>
                </a:gs>
              </a:gsLst>
              <a:lin ang="90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1" name="Freeform 50"/>
            <p:cNvSpPr>
              <a:spLocks/>
            </p:cNvSpPr>
            <p:nvPr/>
          </p:nvSpPr>
          <p:spPr bwMode="auto">
            <a:xfrm>
              <a:off x="1921" y="2603"/>
              <a:ext cx="706" cy="638"/>
            </a:xfrm>
            <a:custGeom>
              <a:avLst/>
              <a:gdLst>
                <a:gd name="T0" fmla="*/ 146 w 298"/>
                <a:gd name="T1" fmla="*/ 6 h 269"/>
                <a:gd name="T2" fmla="*/ 207 w 298"/>
                <a:gd name="T3" fmla="*/ 98 h 269"/>
                <a:gd name="T4" fmla="*/ 106 w 298"/>
                <a:gd name="T5" fmla="*/ 201 h 269"/>
                <a:gd name="T6" fmla="*/ 2 w 298"/>
                <a:gd name="T7" fmla="*/ 100 h 269"/>
                <a:gd name="T8" fmla="*/ 9 w 298"/>
                <a:gd name="T9" fmla="*/ 63 h 269"/>
                <a:gd name="T10" fmla="*/ 0 w 298"/>
                <a:gd name="T11" fmla="*/ 64 h 269"/>
                <a:gd name="T12" fmla="*/ 0 w 298"/>
                <a:gd name="T13" fmla="*/ 269 h 269"/>
                <a:gd name="T14" fmla="*/ 298 w 298"/>
                <a:gd name="T15" fmla="*/ 144 h 269"/>
                <a:gd name="T16" fmla="*/ 154 w 298"/>
                <a:gd name="T17" fmla="*/ 0 h 269"/>
                <a:gd name="T18" fmla="*/ 146 w 298"/>
                <a:gd name="T19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8" h="269">
                  <a:moveTo>
                    <a:pt x="146" y="6"/>
                  </a:moveTo>
                  <a:cubicBezTo>
                    <a:pt x="181" y="22"/>
                    <a:pt x="206" y="57"/>
                    <a:pt x="207" y="98"/>
                  </a:cubicBezTo>
                  <a:cubicBezTo>
                    <a:pt x="207" y="154"/>
                    <a:pt x="162" y="201"/>
                    <a:pt x="106" y="201"/>
                  </a:cubicBezTo>
                  <a:cubicBezTo>
                    <a:pt x="49" y="202"/>
                    <a:pt x="3" y="157"/>
                    <a:pt x="2" y="100"/>
                  </a:cubicBezTo>
                  <a:cubicBezTo>
                    <a:pt x="2" y="87"/>
                    <a:pt x="5" y="75"/>
                    <a:pt x="9" y="63"/>
                  </a:cubicBezTo>
                  <a:cubicBezTo>
                    <a:pt x="6" y="64"/>
                    <a:pt x="3" y="64"/>
                    <a:pt x="0" y="64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115" y="264"/>
                    <a:pt x="219" y="218"/>
                    <a:pt x="298" y="14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1" y="2"/>
                    <a:pt x="149" y="4"/>
                    <a:pt x="146" y="6"/>
                  </a:cubicBezTo>
                  <a:close/>
                </a:path>
              </a:pathLst>
            </a:custGeom>
            <a:gradFill>
              <a:gsLst>
                <a:gs pos="84000">
                  <a:srgbClr val="1F5066"/>
                </a:gs>
                <a:gs pos="0">
                  <a:srgbClr val="3485AA"/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2" name="Freeform 51"/>
            <p:cNvSpPr>
              <a:spLocks/>
            </p:cNvSpPr>
            <p:nvPr/>
          </p:nvSpPr>
          <p:spPr bwMode="auto">
            <a:xfrm>
              <a:off x="1140" y="2608"/>
              <a:ext cx="713" cy="633"/>
            </a:xfrm>
            <a:custGeom>
              <a:avLst/>
              <a:gdLst>
                <a:gd name="T0" fmla="*/ 265 w 301"/>
                <a:gd name="T1" fmla="*/ 170 h 267"/>
                <a:gd name="T2" fmla="*/ 121 w 301"/>
                <a:gd name="T3" fmla="*/ 172 h 267"/>
                <a:gd name="T4" fmla="*/ 119 w 301"/>
                <a:gd name="T5" fmla="*/ 28 h 267"/>
                <a:gd name="T6" fmla="*/ 151 w 301"/>
                <a:gd name="T7" fmla="*/ 6 h 267"/>
                <a:gd name="T8" fmla="*/ 144 w 301"/>
                <a:gd name="T9" fmla="*/ 0 h 267"/>
                <a:gd name="T10" fmla="*/ 0 w 301"/>
                <a:gd name="T11" fmla="*/ 145 h 267"/>
                <a:gd name="T12" fmla="*/ 298 w 301"/>
                <a:gd name="T13" fmla="*/ 267 h 267"/>
                <a:gd name="T14" fmla="*/ 298 w 301"/>
                <a:gd name="T15" fmla="*/ 62 h 267"/>
                <a:gd name="T16" fmla="*/ 287 w 301"/>
                <a:gd name="T17" fmla="*/ 62 h 267"/>
                <a:gd name="T18" fmla="*/ 265 w 301"/>
                <a:gd name="T19" fmla="*/ 17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1" h="267">
                  <a:moveTo>
                    <a:pt x="265" y="170"/>
                  </a:moveTo>
                  <a:cubicBezTo>
                    <a:pt x="226" y="211"/>
                    <a:pt x="161" y="212"/>
                    <a:pt x="121" y="172"/>
                  </a:cubicBezTo>
                  <a:cubicBezTo>
                    <a:pt x="80" y="133"/>
                    <a:pt x="79" y="69"/>
                    <a:pt x="119" y="28"/>
                  </a:cubicBezTo>
                  <a:cubicBezTo>
                    <a:pt x="128" y="18"/>
                    <a:pt x="139" y="11"/>
                    <a:pt x="151" y="6"/>
                  </a:cubicBezTo>
                  <a:cubicBezTo>
                    <a:pt x="149" y="4"/>
                    <a:pt x="146" y="2"/>
                    <a:pt x="144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79" y="218"/>
                    <a:pt x="183" y="263"/>
                    <a:pt x="298" y="267"/>
                  </a:cubicBezTo>
                  <a:cubicBezTo>
                    <a:pt x="298" y="62"/>
                    <a:pt x="298" y="62"/>
                    <a:pt x="298" y="62"/>
                  </a:cubicBezTo>
                  <a:cubicBezTo>
                    <a:pt x="294" y="62"/>
                    <a:pt x="290" y="62"/>
                    <a:pt x="287" y="62"/>
                  </a:cubicBezTo>
                  <a:cubicBezTo>
                    <a:pt x="301" y="98"/>
                    <a:pt x="294" y="140"/>
                    <a:pt x="265" y="170"/>
                  </a:cubicBezTo>
                  <a:close/>
                </a:path>
              </a:pathLst>
            </a:custGeom>
            <a:gradFill>
              <a:gsLst>
                <a:gs pos="0">
                  <a:srgbClr val="1199FF"/>
                </a:gs>
                <a:gs pos="59000">
                  <a:srgbClr val="0067B4"/>
                </a:gs>
              </a:gsLst>
              <a:lin ang="72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3" name="Freeform 52"/>
            <p:cNvSpPr>
              <a:spLocks/>
            </p:cNvSpPr>
            <p:nvPr/>
          </p:nvSpPr>
          <p:spPr bwMode="auto">
            <a:xfrm>
              <a:off x="1939" y="1154"/>
              <a:ext cx="501" cy="497"/>
            </a:xfrm>
            <a:custGeom>
              <a:avLst/>
              <a:gdLst>
                <a:gd name="T0" fmla="*/ 204 w 204"/>
                <a:gd name="T1" fmla="*/ 102 h 202"/>
                <a:gd name="T2" fmla="*/ 102 w 204"/>
                <a:gd name="T3" fmla="*/ 0 h 202"/>
                <a:gd name="T4" fmla="*/ 0 w 204"/>
                <a:gd name="T5" fmla="*/ 102 h 202"/>
                <a:gd name="T6" fmla="*/ 16 w 204"/>
                <a:gd name="T7" fmla="*/ 158 h 202"/>
                <a:gd name="T8" fmla="*/ 123 w 204"/>
                <a:gd name="T9" fmla="*/ 202 h 202"/>
                <a:gd name="T10" fmla="*/ 204 w 204"/>
                <a:gd name="T11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" h="202">
                  <a:moveTo>
                    <a:pt x="204" y="102"/>
                  </a:moveTo>
                  <a:cubicBezTo>
                    <a:pt x="204" y="46"/>
                    <a:pt x="158" y="0"/>
                    <a:pt x="102" y="0"/>
                  </a:cubicBezTo>
                  <a:cubicBezTo>
                    <a:pt x="46" y="0"/>
                    <a:pt x="0" y="46"/>
                    <a:pt x="0" y="102"/>
                  </a:cubicBezTo>
                  <a:cubicBezTo>
                    <a:pt x="0" y="123"/>
                    <a:pt x="6" y="142"/>
                    <a:pt x="16" y="158"/>
                  </a:cubicBezTo>
                  <a:cubicBezTo>
                    <a:pt x="56" y="164"/>
                    <a:pt x="92" y="180"/>
                    <a:pt x="123" y="202"/>
                  </a:cubicBezTo>
                  <a:cubicBezTo>
                    <a:pt x="169" y="192"/>
                    <a:pt x="204" y="151"/>
                    <a:pt x="204" y="1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1D85"/>
                </a:gs>
                <a:gs pos="62000">
                  <a:srgbClr val="7F1358"/>
                </a:gs>
              </a:gsLst>
              <a:lin ang="180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4" name="Freeform 53"/>
            <p:cNvSpPr>
              <a:spLocks/>
            </p:cNvSpPr>
            <p:nvPr/>
          </p:nvSpPr>
          <p:spPr bwMode="auto">
            <a:xfrm>
              <a:off x="1337" y="1192"/>
              <a:ext cx="504" cy="484"/>
            </a:xfrm>
            <a:custGeom>
              <a:avLst/>
              <a:gdLst>
                <a:gd name="T0" fmla="*/ 102 w 204"/>
                <a:gd name="T1" fmla="*/ 0 h 196"/>
                <a:gd name="T2" fmla="*/ 0 w 204"/>
                <a:gd name="T3" fmla="*/ 102 h 196"/>
                <a:gd name="T4" fmla="*/ 61 w 204"/>
                <a:gd name="T5" fmla="*/ 196 h 196"/>
                <a:gd name="T6" fmla="*/ 197 w 204"/>
                <a:gd name="T7" fmla="*/ 140 h 196"/>
                <a:gd name="T8" fmla="*/ 204 w 204"/>
                <a:gd name="T9" fmla="*/ 102 h 196"/>
                <a:gd name="T10" fmla="*/ 102 w 204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" h="196">
                  <a:moveTo>
                    <a:pt x="102" y="0"/>
                  </a:moveTo>
                  <a:cubicBezTo>
                    <a:pt x="46" y="0"/>
                    <a:pt x="0" y="46"/>
                    <a:pt x="0" y="102"/>
                  </a:cubicBezTo>
                  <a:cubicBezTo>
                    <a:pt x="0" y="144"/>
                    <a:pt x="25" y="180"/>
                    <a:pt x="61" y="196"/>
                  </a:cubicBezTo>
                  <a:cubicBezTo>
                    <a:pt x="99" y="165"/>
                    <a:pt x="146" y="145"/>
                    <a:pt x="197" y="140"/>
                  </a:cubicBezTo>
                  <a:cubicBezTo>
                    <a:pt x="201" y="128"/>
                    <a:pt x="204" y="116"/>
                    <a:pt x="204" y="102"/>
                  </a:cubicBezTo>
                  <a:cubicBezTo>
                    <a:pt x="204" y="46"/>
                    <a:pt x="158" y="0"/>
                    <a:pt x="102" y="0"/>
                  </a:cubicBezTo>
                  <a:close/>
                </a:path>
              </a:pathLst>
            </a:custGeom>
            <a:gradFill>
              <a:gsLst>
                <a:gs pos="0">
                  <a:srgbClr val="ED7C3D"/>
                </a:gs>
                <a:gs pos="91000">
                  <a:srgbClr val="E23310"/>
                </a:gs>
              </a:gsLst>
              <a:lin ang="165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5" name="Freeform 54"/>
            <p:cNvSpPr>
              <a:spLocks/>
            </p:cNvSpPr>
            <p:nvPr/>
          </p:nvSpPr>
          <p:spPr bwMode="auto">
            <a:xfrm>
              <a:off x="919" y="1585"/>
              <a:ext cx="488" cy="523"/>
            </a:xfrm>
            <a:custGeom>
              <a:avLst/>
              <a:gdLst>
                <a:gd name="T0" fmla="*/ 40 w 206"/>
                <a:gd name="T1" fmla="*/ 40 h 221"/>
                <a:gd name="T2" fmla="*/ 40 w 206"/>
                <a:gd name="T3" fmla="*/ 184 h 221"/>
                <a:gd name="T4" fmla="*/ 149 w 206"/>
                <a:gd name="T5" fmla="*/ 207 h 221"/>
                <a:gd name="T6" fmla="*/ 206 w 206"/>
                <a:gd name="T7" fmla="*/ 73 h 221"/>
                <a:gd name="T8" fmla="*/ 184 w 206"/>
                <a:gd name="T9" fmla="*/ 40 h 221"/>
                <a:gd name="T10" fmla="*/ 40 w 206"/>
                <a:gd name="T11" fmla="*/ 4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221">
                  <a:moveTo>
                    <a:pt x="40" y="40"/>
                  </a:moveTo>
                  <a:cubicBezTo>
                    <a:pt x="0" y="80"/>
                    <a:pt x="0" y="144"/>
                    <a:pt x="40" y="184"/>
                  </a:cubicBezTo>
                  <a:cubicBezTo>
                    <a:pt x="69" y="214"/>
                    <a:pt x="113" y="221"/>
                    <a:pt x="149" y="207"/>
                  </a:cubicBezTo>
                  <a:cubicBezTo>
                    <a:pt x="155" y="156"/>
                    <a:pt x="175" y="110"/>
                    <a:pt x="206" y="73"/>
                  </a:cubicBezTo>
                  <a:cubicBezTo>
                    <a:pt x="201" y="61"/>
                    <a:pt x="194" y="50"/>
                    <a:pt x="184" y="40"/>
                  </a:cubicBezTo>
                  <a:cubicBezTo>
                    <a:pt x="144" y="0"/>
                    <a:pt x="80" y="0"/>
                    <a:pt x="40" y="40"/>
                  </a:cubicBezTo>
                  <a:close/>
                </a:path>
              </a:pathLst>
            </a:custGeom>
            <a:gradFill>
              <a:gsLst>
                <a:gs pos="0">
                  <a:srgbClr val="F8951D"/>
                </a:gs>
                <a:gs pos="91000">
                  <a:srgbClr val="E47E0E"/>
                </a:gs>
              </a:gsLst>
              <a:lin ang="165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6" name="Freeform 55"/>
            <p:cNvSpPr>
              <a:spLocks/>
            </p:cNvSpPr>
            <p:nvPr/>
          </p:nvSpPr>
          <p:spPr bwMode="auto">
            <a:xfrm>
              <a:off x="930" y="2188"/>
              <a:ext cx="478" cy="501"/>
            </a:xfrm>
            <a:custGeom>
              <a:avLst/>
              <a:gdLst>
                <a:gd name="T0" fmla="*/ 1 w 197"/>
                <a:gd name="T1" fmla="*/ 104 h 206"/>
                <a:gd name="T2" fmla="*/ 105 w 197"/>
                <a:gd name="T3" fmla="*/ 205 h 206"/>
                <a:gd name="T4" fmla="*/ 197 w 197"/>
                <a:gd name="T5" fmla="*/ 143 h 206"/>
                <a:gd name="T6" fmla="*/ 140 w 197"/>
                <a:gd name="T7" fmla="*/ 8 h 206"/>
                <a:gd name="T8" fmla="*/ 101 w 197"/>
                <a:gd name="T9" fmla="*/ 1 h 206"/>
                <a:gd name="T10" fmla="*/ 1 w 197"/>
                <a:gd name="T11" fmla="*/ 104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206">
                  <a:moveTo>
                    <a:pt x="1" y="104"/>
                  </a:moveTo>
                  <a:cubicBezTo>
                    <a:pt x="2" y="161"/>
                    <a:pt x="48" y="206"/>
                    <a:pt x="105" y="205"/>
                  </a:cubicBezTo>
                  <a:cubicBezTo>
                    <a:pt x="146" y="204"/>
                    <a:pt x="181" y="179"/>
                    <a:pt x="197" y="143"/>
                  </a:cubicBezTo>
                  <a:cubicBezTo>
                    <a:pt x="166" y="105"/>
                    <a:pt x="145" y="59"/>
                    <a:pt x="140" y="8"/>
                  </a:cubicBezTo>
                  <a:cubicBezTo>
                    <a:pt x="128" y="3"/>
                    <a:pt x="115" y="0"/>
                    <a:pt x="101" y="1"/>
                  </a:cubicBezTo>
                  <a:cubicBezTo>
                    <a:pt x="45" y="2"/>
                    <a:pt x="0" y="48"/>
                    <a:pt x="1" y="104"/>
                  </a:cubicBezTo>
                  <a:close/>
                </a:path>
              </a:pathLst>
            </a:custGeom>
            <a:gradFill>
              <a:gsLst>
                <a:gs pos="22000">
                  <a:srgbClr val="81C379"/>
                </a:gs>
                <a:gs pos="77000">
                  <a:srgbClr val="008F7B"/>
                </a:gs>
              </a:gsLst>
              <a:lin ang="90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7" name="Freeform 56"/>
            <p:cNvSpPr>
              <a:spLocks/>
            </p:cNvSpPr>
            <p:nvPr/>
          </p:nvSpPr>
          <p:spPr bwMode="auto">
            <a:xfrm>
              <a:off x="1325" y="2623"/>
              <a:ext cx="532" cy="493"/>
            </a:xfrm>
            <a:custGeom>
              <a:avLst/>
              <a:gdLst>
                <a:gd name="T0" fmla="*/ 42 w 222"/>
                <a:gd name="T1" fmla="*/ 166 h 206"/>
                <a:gd name="T2" fmla="*/ 186 w 222"/>
                <a:gd name="T3" fmla="*/ 164 h 206"/>
                <a:gd name="T4" fmla="*/ 208 w 222"/>
                <a:gd name="T5" fmla="*/ 56 h 206"/>
                <a:gd name="T6" fmla="*/ 72 w 222"/>
                <a:gd name="T7" fmla="*/ 0 h 206"/>
                <a:gd name="T8" fmla="*/ 40 w 222"/>
                <a:gd name="T9" fmla="*/ 22 h 206"/>
                <a:gd name="T10" fmla="*/ 42 w 222"/>
                <a:gd name="T11" fmla="*/ 16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206">
                  <a:moveTo>
                    <a:pt x="42" y="166"/>
                  </a:moveTo>
                  <a:cubicBezTo>
                    <a:pt x="82" y="206"/>
                    <a:pt x="147" y="205"/>
                    <a:pt x="186" y="164"/>
                  </a:cubicBezTo>
                  <a:cubicBezTo>
                    <a:pt x="215" y="134"/>
                    <a:pt x="222" y="92"/>
                    <a:pt x="208" y="56"/>
                  </a:cubicBezTo>
                  <a:cubicBezTo>
                    <a:pt x="156" y="50"/>
                    <a:pt x="110" y="30"/>
                    <a:pt x="72" y="0"/>
                  </a:cubicBezTo>
                  <a:cubicBezTo>
                    <a:pt x="60" y="5"/>
                    <a:pt x="49" y="12"/>
                    <a:pt x="40" y="22"/>
                  </a:cubicBezTo>
                  <a:cubicBezTo>
                    <a:pt x="0" y="63"/>
                    <a:pt x="1" y="127"/>
                    <a:pt x="42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199FF"/>
                </a:gs>
                <a:gs pos="90000">
                  <a:srgbClr val="0067B4"/>
                </a:gs>
              </a:gsLst>
              <a:lin ang="72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8" name="Freeform 57"/>
            <p:cNvSpPr>
              <a:spLocks/>
            </p:cNvSpPr>
            <p:nvPr/>
          </p:nvSpPr>
          <p:spPr bwMode="auto">
            <a:xfrm>
              <a:off x="1922" y="2615"/>
              <a:ext cx="498" cy="475"/>
            </a:xfrm>
            <a:custGeom>
              <a:avLst/>
              <a:gdLst>
                <a:gd name="T0" fmla="*/ 104 w 205"/>
                <a:gd name="T1" fmla="*/ 195 h 196"/>
                <a:gd name="T2" fmla="*/ 205 w 205"/>
                <a:gd name="T3" fmla="*/ 92 h 196"/>
                <a:gd name="T4" fmla="*/ 144 w 205"/>
                <a:gd name="T5" fmla="*/ 0 h 196"/>
                <a:gd name="T6" fmla="*/ 7 w 205"/>
                <a:gd name="T7" fmla="*/ 57 h 196"/>
                <a:gd name="T8" fmla="*/ 0 w 205"/>
                <a:gd name="T9" fmla="*/ 94 h 196"/>
                <a:gd name="T10" fmla="*/ 104 w 205"/>
                <a:gd name="T11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96">
                  <a:moveTo>
                    <a:pt x="104" y="195"/>
                  </a:moveTo>
                  <a:cubicBezTo>
                    <a:pt x="160" y="195"/>
                    <a:pt x="205" y="148"/>
                    <a:pt x="205" y="92"/>
                  </a:cubicBezTo>
                  <a:cubicBezTo>
                    <a:pt x="204" y="51"/>
                    <a:pt x="179" y="16"/>
                    <a:pt x="144" y="0"/>
                  </a:cubicBezTo>
                  <a:cubicBezTo>
                    <a:pt x="106" y="32"/>
                    <a:pt x="59" y="52"/>
                    <a:pt x="7" y="57"/>
                  </a:cubicBezTo>
                  <a:cubicBezTo>
                    <a:pt x="3" y="69"/>
                    <a:pt x="0" y="81"/>
                    <a:pt x="0" y="94"/>
                  </a:cubicBezTo>
                  <a:cubicBezTo>
                    <a:pt x="1" y="151"/>
                    <a:pt x="47" y="196"/>
                    <a:pt x="104" y="195"/>
                  </a:cubicBezTo>
                  <a:close/>
                </a:path>
              </a:pathLst>
            </a:custGeom>
            <a:gradFill>
              <a:gsLst>
                <a:gs pos="84000">
                  <a:srgbClr val="1F5066"/>
                </a:gs>
                <a:gs pos="0">
                  <a:srgbClr val="3485AA"/>
                </a:gs>
              </a:gsLst>
              <a:lin ang="66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9" name="Freeform 58"/>
            <p:cNvSpPr>
              <a:spLocks/>
            </p:cNvSpPr>
            <p:nvPr/>
          </p:nvSpPr>
          <p:spPr bwMode="auto">
            <a:xfrm>
              <a:off x="2355" y="2172"/>
              <a:ext cx="486" cy="524"/>
            </a:xfrm>
            <a:custGeom>
              <a:avLst/>
              <a:gdLst>
                <a:gd name="T0" fmla="*/ 165 w 205"/>
                <a:gd name="T1" fmla="*/ 181 h 221"/>
                <a:gd name="T2" fmla="*/ 164 w 205"/>
                <a:gd name="T3" fmla="*/ 36 h 221"/>
                <a:gd name="T4" fmla="*/ 56 w 205"/>
                <a:gd name="T5" fmla="*/ 14 h 221"/>
                <a:gd name="T6" fmla="*/ 0 w 205"/>
                <a:gd name="T7" fmla="*/ 151 h 221"/>
                <a:gd name="T8" fmla="*/ 21 w 205"/>
                <a:gd name="T9" fmla="*/ 182 h 221"/>
                <a:gd name="T10" fmla="*/ 165 w 205"/>
                <a:gd name="T11" fmla="*/ 18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221">
                  <a:moveTo>
                    <a:pt x="165" y="181"/>
                  </a:moveTo>
                  <a:cubicBezTo>
                    <a:pt x="205" y="141"/>
                    <a:pt x="204" y="76"/>
                    <a:pt x="164" y="36"/>
                  </a:cubicBezTo>
                  <a:cubicBezTo>
                    <a:pt x="135" y="7"/>
                    <a:pt x="93" y="0"/>
                    <a:pt x="56" y="14"/>
                  </a:cubicBezTo>
                  <a:cubicBezTo>
                    <a:pt x="51" y="66"/>
                    <a:pt x="31" y="113"/>
                    <a:pt x="0" y="151"/>
                  </a:cubicBezTo>
                  <a:cubicBezTo>
                    <a:pt x="5" y="162"/>
                    <a:pt x="12" y="173"/>
                    <a:pt x="21" y="182"/>
                  </a:cubicBezTo>
                  <a:cubicBezTo>
                    <a:pt x="61" y="221"/>
                    <a:pt x="126" y="221"/>
                    <a:pt x="165" y="181"/>
                  </a:cubicBezTo>
                  <a:close/>
                </a:path>
              </a:pathLst>
            </a:custGeom>
            <a:gradFill>
              <a:gsLst>
                <a:gs pos="84000">
                  <a:srgbClr val="2E3192"/>
                </a:gs>
                <a:gs pos="5000">
                  <a:srgbClr val="595CCB"/>
                </a:gs>
              </a:gsLst>
              <a:lin ang="36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80" name="Freeform 59"/>
            <p:cNvSpPr>
              <a:spLocks/>
            </p:cNvSpPr>
            <p:nvPr/>
          </p:nvSpPr>
          <p:spPr bwMode="auto">
            <a:xfrm>
              <a:off x="2355" y="1613"/>
              <a:ext cx="474" cy="494"/>
            </a:xfrm>
            <a:custGeom>
              <a:avLst/>
              <a:gdLst>
                <a:gd name="T0" fmla="*/ 196 w 196"/>
                <a:gd name="T1" fmla="*/ 102 h 204"/>
                <a:gd name="T2" fmla="*/ 94 w 196"/>
                <a:gd name="T3" fmla="*/ 0 h 204"/>
                <a:gd name="T4" fmla="*/ 0 w 196"/>
                <a:gd name="T5" fmla="*/ 61 h 204"/>
                <a:gd name="T6" fmla="*/ 56 w 196"/>
                <a:gd name="T7" fmla="*/ 197 h 204"/>
                <a:gd name="T8" fmla="*/ 93 w 196"/>
                <a:gd name="T9" fmla="*/ 204 h 204"/>
                <a:gd name="T10" fmla="*/ 196 w 196"/>
                <a:gd name="T11" fmla="*/ 10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04">
                  <a:moveTo>
                    <a:pt x="196" y="102"/>
                  </a:moveTo>
                  <a:cubicBezTo>
                    <a:pt x="196" y="46"/>
                    <a:pt x="151" y="0"/>
                    <a:pt x="94" y="0"/>
                  </a:cubicBezTo>
                  <a:cubicBezTo>
                    <a:pt x="52" y="0"/>
                    <a:pt x="16" y="25"/>
                    <a:pt x="0" y="61"/>
                  </a:cubicBezTo>
                  <a:cubicBezTo>
                    <a:pt x="31" y="99"/>
                    <a:pt x="51" y="146"/>
                    <a:pt x="56" y="197"/>
                  </a:cubicBezTo>
                  <a:cubicBezTo>
                    <a:pt x="68" y="201"/>
                    <a:pt x="80" y="204"/>
                    <a:pt x="93" y="204"/>
                  </a:cubicBezTo>
                  <a:cubicBezTo>
                    <a:pt x="150" y="204"/>
                    <a:pt x="196" y="159"/>
                    <a:pt x="196" y="102"/>
                  </a:cubicBezTo>
                  <a:close/>
                </a:path>
              </a:pathLst>
            </a:custGeom>
            <a:gradFill>
              <a:gsLst>
                <a:gs pos="69000">
                  <a:srgbClr val="502E91"/>
                </a:gs>
                <a:gs pos="6000">
                  <a:srgbClr val="7F5ACA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81" name="Oval 60"/>
            <p:cNvSpPr>
              <a:spLocks noChangeArrowheads="1"/>
            </p:cNvSpPr>
            <p:nvPr/>
          </p:nvSpPr>
          <p:spPr bwMode="auto">
            <a:xfrm>
              <a:off x="1519" y="1784"/>
              <a:ext cx="722" cy="725"/>
            </a:xfrm>
            <a:prstGeom prst="ellipse">
              <a:avLst/>
            </a:prstGeom>
            <a:solidFill>
              <a:srgbClr val="ADA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</p:grpSp>
      <p:pic>
        <p:nvPicPr>
          <p:cNvPr id="1046" name="needle_pointe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8669">
            <a:off x="4779154" y="2174252"/>
            <a:ext cx="2562888" cy="256288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260150" y="255893"/>
            <a:ext cx="2708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600" dirty="0">
                <a:solidFill>
                  <a:prstClr val="black"/>
                </a:solidFill>
              </a:rPr>
              <a:t>Promueva la participación bilateral entre las personas que influya.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29874" y="1622905"/>
            <a:ext cx="267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600" dirty="0">
                <a:solidFill>
                  <a:prstClr val="black"/>
                </a:solidFill>
              </a:rPr>
              <a:t>Sea un modelo de carácter coherente.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549922" y="4269645"/>
            <a:ext cx="211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R" sz="1600" dirty="0">
                <a:solidFill>
                  <a:prstClr val="black"/>
                </a:solidFill>
              </a:rPr>
              <a:t>Use comunicación sincera</a:t>
            </a:r>
            <a:endParaRPr lang="en-US" sz="1200" dirty="0">
              <a:solidFill>
                <a:srgbClr val="3863AA">
                  <a:lumMod val="50000"/>
                </a:srgbClr>
              </a:solidFill>
              <a:cs typeface="Arial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243083" y="6041387"/>
            <a:ext cx="2725390" cy="338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600" dirty="0">
                <a:solidFill>
                  <a:prstClr val="black"/>
                </a:solidFill>
              </a:rPr>
              <a:t>Valore la transparencia.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590708" y="5986599"/>
            <a:ext cx="2285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600" dirty="0">
                <a:solidFill>
                  <a:prstClr val="black"/>
                </a:solidFill>
              </a:rPr>
              <a:t>Sea un modelo de humildad.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621220" y="4411627"/>
            <a:ext cx="212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600" dirty="0">
                <a:solidFill>
                  <a:prstClr val="black"/>
                </a:solidFill>
              </a:rPr>
              <a:t>Demuestre su apoyo a otros.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775837" y="1622502"/>
            <a:ext cx="2410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600" dirty="0">
                <a:solidFill>
                  <a:prstClr val="black"/>
                </a:solidFill>
              </a:rPr>
              <a:t>Cumpla sus promesas.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668070" y="286627"/>
            <a:ext cx="2326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600" dirty="0">
                <a:solidFill>
                  <a:prstClr val="black"/>
                </a:solidFill>
              </a:rPr>
              <a:t>Adopte una actitud de servicio.</a:t>
            </a:r>
          </a:p>
        </p:txBody>
      </p:sp>
    </p:spTree>
    <p:extLst>
      <p:ext uri="{BB962C8B-B14F-4D97-AF65-F5344CB8AC3E}">
        <p14:creationId xmlns:p14="http://schemas.microsoft.com/office/powerpoint/2010/main" val="300980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4800000">
                                      <p:cBhvr>
                                        <p:cTn id="21" dur="9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00000">
                                      <p:cBhvr>
                                        <p:cTn id="33" dur="8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1400000">
                                      <p:cBhvr>
                                        <p:cTn id="45" dur="7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4500000">
                                      <p:cBhvr>
                                        <p:cTn id="57" dur="6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1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7200000">
                                      <p:cBhvr>
                                        <p:cTn id="69" dur="7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8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4500000">
                                      <p:cBhvr>
                                        <p:cTn id="81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1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4400000">
                                      <p:cBhvr>
                                        <p:cTn id="93" dur="12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1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1053" grpId="0" animBg="1"/>
      <p:bldP spid="1054" grpId="0" animBg="1"/>
      <p:bldP spid="1055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53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56" y="267629"/>
            <a:ext cx="10995103" cy="63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2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7"/>
          <p:cNvGrpSpPr>
            <a:grpSpLocks/>
          </p:cNvGrpSpPr>
          <p:nvPr/>
        </p:nvGrpSpPr>
        <p:grpSpPr bwMode="auto">
          <a:xfrm>
            <a:off x="2697164" y="1584326"/>
            <a:ext cx="6783387" cy="5184775"/>
            <a:chOff x="739" y="935"/>
            <a:chExt cx="4273" cy="3266"/>
          </a:xfrm>
        </p:grpSpPr>
        <p:sp>
          <p:nvSpPr>
            <p:cNvPr id="22539" name="Rectangle 155"/>
            <p:cNvSpPr>
              <a:spLocks noChangeArrowheads="1"/>
            </p:cNvSpPr>
            <p:nvPr/>
          </p:nvSpPr>
          <p:spPr bwMode="auto">
            <a:xfrm>
              <a:off x="975" y="935"/>
              <a:ext cx="4037" cy="227"/>
            </a:xfrm>
            <a:prstGeom prst="rect">
              <a:avLst/>
            </a:prstGeom>
            <a:solidFill>
              <a:srgbClr val="996633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s-CO" sz="1800">
                <a:solidFill>
                  <a:srgbClr val="000000"/>
                </a:solidFill>
              </a:endParaRPr>
            </a:p>
          </p:txBody>
        </p:sp>
        <p:sp>
          <p:nvSpPr>
            <p:cNvPr id="22540" name="Rectangle 156"/>
            <p:cNvSpPr>
              <a:spLocks noChangeArrowheads="1"/>
            </p:cNvSpPr>
            <p:nvPr/>
          </p:nvSpPr>
          <p:spPr bwMode="auto">
            <a:xfrm>
              <a:off x="739" y="1162"/>
              <a:ext cx="236" cy="3039"/>
            </a:xfrm>
            <a:prstGeom prst="rect">
              <a:avLst/>
            </a:prstGeom>
            <a:solidFill>
              <a:srgbClr val="996633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s-CO" sz="1800">
                <a:solidFill>
                  <a:srgbClr val="000000"/>
                </a:solidFill>
              </a:endParaRPr>
            </a:p>
          </p:txBody>
        </p:sp>
        <p:sp>
          <p:nvSpPr>
            <p:cNvPr id="22541" name="Rectangle 106"/>
            <p:cNvSpPr>
              <a:spLocks noChangeArrowheads="1"/>
            </p:cNvSpPr>
            <p:nvPr/>
          </p:nvSpPr>
          <p:spPr bwMode="auto">
            <a:xfrm>
              <a:off x="739" y="935"/>
              <a:ext cx="4264" cy="32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s-CO" sz="1800">
                <a:solidFill>
                  <a:srgbClr val="000000"/>
                </a:solidFill>
              </a:endParaRPr>
            </a:p>
          </p:txBody>
        </p:sp>
        <p:sp>
          <p:nvSpPr>
            <p:cNvPr id="22542" name="Line 107"/>
            <p:cNvSpPr>
              <a:spLocks noChangeShapeType="1"/>
            </p:cNvSpPr>
            <p:nvPr/>
          </p:nvSpPr>
          <p:spPr bwMode="auto">
            <a:xfrm>
              <a:off x="2880" y="935"/>
              <a:ext cx="0" cy="32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2543" name="Line 108"/>
            <p:cNvSpPr>
              <a:spLocks noChangeShapeType="1"/>
            </p:cNvSpPr>
            <p:nvPr/>
          </p:nvSpPr>
          <p:spPr bwMode="auto">
            <a:xfrm>
              <a:off x="748" y="2479"/>
              <a:ext cx="42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grpSp>
          <p:nvGrpSpPr>
            <p:cNvPr id="22544" name="Group 124"/>
            <p:cNvGrpSpPr>
              <a:grpSpLocks/>
            </p:cNvGrpSpPr>
            <p:nvPr/>
          </p:nvGrpSpPr>
          <p:grpSpPr bwMode="auto">
            <a:xfrm>
              <a:off x="1175" y="1344"/>
              <a:ext cx="1451" cy="952"/>
              <a:chOff x="1175" y="1344"/>
              <a:chExt cx="1451" cy="952"/>
            </a:xfrm>
          </p:grpSpPr>
          <p:sp>
            <p:nvSpPr>
              <p:cNvPr id="22572" name="Line 116"/>
              <p:cNvSpPr>
                <a:spLocks noChangeShapeType="1"/>
              </p:cNvSpPr>
              <p:nvPr/>
            </p:nvSpPr>
            <p:spPr bwMode="auto">
              <a:xfrm>
                <a:off x="1175" y="1344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73" name="Line 117"/>
              <p:cNvSpPr>
                <a:spLocks noChangeShapeType="1"/>
              </p:cNvSpPr>
              <p:nvPr/>
            </p:nvSpPr>
            <p:spPr bwMode="auto">
              <a:xfrm>
                <a:off x="1175" y="1480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74" name="Line 118"/>
              <p:cNvSpPr>
                <a:spLocks noChangeShapeType="1"/>
              </p:cNvSpPr>
              <p:nvPr/>
            </p:nvSpPr>
            <p:spPr bwMode="auto">
              <a:xfrm>
                <a:off x="1175" y="1616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75" name="Line 119"/>
              <p:cNvSpPr>
                <a:spLocks noChangeShapeType="1"/>
              </p:cNvSpPr>
              <p:nvPr/>
            </p:nvSpPr>
            <p:spPr bwMode="auto">
              <a:xfrm>
                <a:off x="1175" y="1752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76" name="Line 120"/>
              <p:cNvSpPr>
                <a:spLocks noChangeShapeType="1"/>
              </p:cNvSpPr>
              <p:nvPr/>
            </p:nvSpPr>
            <p:spPr bwMode="auto">
              <a:xfrm>
                <a:off x="1175" y="1888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77" name="Line 121"/>
              <p:cNvSpPr>
                <a:spLocks noChangeShapeType="1"/>
              </p:cNvSpPr>
              <p:nvPr/>
            </p:nvSpPr>
            <p:spPr bwMode="auto">
              <a:xfrm>
                <a:off x="1175" y="2024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78" name="Line 122"/>
              <p:cNvSpPr>
                <a:spLocks noChangeShapeType="1"/>
              </p:cNvSpPr>
              <p:nvPr/>
            </p:nvSpPr>
            <p:spPr bwMode="auto">
              <a:xfrm>
                <a:off x="1175" y="2160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79" name="Line 123"/>
              <p:cNvSpPr>
                <a:spLocks noChangeShapeType="1"/>
              </p:cNvSpPr>
              <p:nvPr/>
            </p:nvSpPr>
            <p:spPr bwMode="auto">
              <a:xfrm>
                <a:off x="1175" y="2296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</p:grpSp>
        <p:grpSp>
          <p:nvGrpSpPr>
            <p:cNvPr id="22545" name="Group 125"/>
            <p:cNvGrpSpPr>
              <a:grpSpLocks/>
            </p:cNvGrpSpPr>
            <p:nvPr/>
          </p:nvGrpSpPr>
          <p:grpSpPr bwMode="auto">
            <a:xfrm>
              <a:off x="3288" y="1344"/>
              <a:ext cx="1451" cy="952"/>
              <a:chOff x="1175" y="1344"/>
              <a:chExt cx="1451" cy="952"/>
            </a:xfrm>
          </p:grpSpPr>
          <p:sp>
            <p:nvSpPr>
              <p:cNvPr id="22564" name="Line 126"/>
              <p:cNvSpPr>
                <a:spLocks noChangeShapeType="1"/>
              </p:cNvSpPr>
              <p:nvPr/>
            </p:nvSpPr>
            <p:spPr bwMode="auto">
              <a:xfrm>
                <a:off x="1175" y="1344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65" name="Line 127"/>
              <p:cNvSpPr>
                <a:spLocks noChangeShapeType="1"/>
              </p:cNvSpPr>
              <p:nvPr/>
            </p:nvSpPr>
            <p:spPr bwMode="auto">
              <a:xfrm>
                <a:off x="1175" y="1480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66" name="Line 128"/>
              <p:cNvSpPr>
                <a:spLocks noChangeShapeType="1"/>
              </p:cNvSpPr>
              <p:nvPr/>
            </p:nvSpPr>
            <p:spPr bwMode="auto">
              <a:xfrm>
                <a:off x="1175" y="1616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67" name="Line 129"/>
              <p:cNvSpPr>
                <a:spLocks noChangeShapeType="1"/>
              </p:cNvSpPr>
              <p:nvPr/>
            </p:nvSpPr>
            <p:spPr bwMode="auto">
              <a:xfrm>
                <a:off x="1175" y="1752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68" name="Line 130"/>
              <p:cNvSpPr>
                <a:spLocks noChangeShapeType="1"/>
              </p:cNvSpPr>
              <p:nvPr/>
            </p:nvSpPr>
            <p:spPr bwMode="auto">
              <a:xfrm>
                <a:off x="1175" y="1888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69" name="Line 131"/>
              <p:cNvSpPr>
                <a:spLocks noChangeShapeType="1"/>
              </p:cNvSpPr>
              <p:nvPr/>
            </p:nvSpPr>
            <p:spPr bwMode="auto">
              <a:xfrm>
                <a:off x="1175" y="2024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70" name="Line 132"/>
              <p:cNvSpPr>
                <a:spLocks noChangeShapeType="1"/>
              </p:cNvSpPr>
              <p:nvPr/>
            </p:nvSpPr>
            <p:spPr bwMode="auto">
              <a:xfrm>
                <a:off x="1175" y="2160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71" name="Line 133"/>
              <p:cNvSpPr>
                <a:spLocks noChangeShapeType="1"/>
              </p:cNvSpPr>
              <p:nvPr/>
            </p:nvSpPr>
            <p:spPr bwMode="auto">
              <a:xfrm>
                <a:off x="1175" y="2296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</p:grpSp>
        <p:grpSp>
          <p:nvGrpSpPr>
            <p:cNvPr id="22546" name="Group 134"/>
            <p:cNvGrpSpPr>
              <a:grpSpLocks/>
            </p:cNvGrpSpPr>
            <p:nvPr/>
          </p:nvGrpSpPr>
          <p:grpSpPr bwMode="auto">
            <a:xfrm>
              <a:off x="3334" y="2840"/>
              <a:ext cx="1451" cy="952"/>
              <a:chOff x="1175" y="1344"/>
              <a:chExt cx="1451" cy="952"/>
            </a:xfrm>
          </p:grpSpPr>
          <p:sp>
            <p:nvSpPr>
              <p:cNvPr id="22556" name="Line 135"/>
              <p:cNvSpPr>
                <a:spLocks noChangeShapeType="1"/>
              </p:cNvSpPr>
              <p:nvPr/>
            </p:nvSpPr>
            <p:spPr bwMode="auto">
              <a:xfrm>
                <a:off x="1175" y="1344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57" name="Line 136"/>
              <p:cNvSpPr>
                <a:spLocks noChangeShapeType="1"/>
              </p:cNvSpPr>
              <p:nvPr/>
            </p:nvSpPr>
            <p:spPr bwMode="auto">
              <a:xfrm>
                <a:off x="1175" y="1480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58" name="Line 137"/>
              <p:cNvSpPr>
                <a:spLocks noChangeShapeType="1"/>
              </p:cNvSpPr>
              <p:nvPr/>
            </p:nvSpPr>
            <p:spPr bwMode="auto">
              <a:xfrm>
                <a:off x="1175" y="1616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59" name="Line 138"/>
              <p:cNvSpPr>
                <a:spLocks noChangeShapeType="1"/>
              </p:cNvSpPr>
              <p:nvPr/>
            </p:nvSpPr>
            <p:spPr bwMode="auto">
              <a:xfrm>
                <a:off x="1175" y="1752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60" name="Line 139"/>
              <p:cNvSpPr>
                <a:spLocks noChangeShapeType="1"/>
              </p:cNvSpPr>
              <p:nvPr/>
            </p:nvSpPr>
            <p:spPr bwMode="auto">
              <a:xfrm>
                <a:off x="1175" y="1888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61" name="Line 140"/>
              <p:cNvSpPr>
                <a:spLocks noChangeShapeType="1"/>
              </p:cNvSpPr>
              <p:nvPr/>
            </p:nvSpPr>
            <p:spPr bwMode="auto">
              <a:xfrm>
                <a:off x="1175" y="2024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62" name="Line 141"/>
              <p:cNvSpPr>
                <a:spLocks noChangeShapeType="1"/>
              </p:cNvSpPr>
              <p:nvPr/>
            </p:nvSpPr>
            <p:spPr bwMode="auto">
              <a:xfrm>
                <a:off x="1175" y="2160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63" name="Line 142"/>
              <p:cNvSpPr>
                <a:spLocks noChangeShapeType="1"/>
              </p:cNvSpPr>
              <p:nvPr/>
            </p:nvSpPr>
            <p:spPr bwMode="auto">
              <a:xfrm>
                <a:off x="1175" y="2296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</p:grpSp>
        <p:grpSp>
          <p:nvGrpSpPr>
            <p:cNvPr id="22547" name="Group 143"/>
            <p:cNvGrpSpPr>
              <a:grpSpLocks/>
            </p:cNvGrpSpPr>
            <p:nvPr/>
          </p:nvGrpSpPr>
          <p:grpSpPr bwMode="auto">
            <a:xfrm>
              <a:off x="1156" y="2840"/>
              <a:ext cx="1451" cy="952"/>
              <a:chOff x="1175" y="1344"/>
              <a:chExt cx="1451" cy="952"/>
            </a:xfrm>
          </p:grpSpPr>
          <p:sp>
            <p:nvSpPr>
              <p:cNvPr id="22548" name="Line 144"/>
              <p:cNvSpPr>
                <a:spLocks noChangeShapeType="1"/>
              </p:cNvSpPr>
              <p:nvPr/>
            </p:nvSpPr>
            <p:spPr bwMode="auto">
              <a:xfrm>
                <a:off x="1175" y="1344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49" name="Line 145"/>
              <p:cNvSpPr>
                <a:spLocks noChangeShapeType="1"/>
              </p:cNvSpPr>
              <p:nvPr/>
            </p:nvSpPr>
            <p:spPr bwMode="auto">
              <a:xfrm>
                <a:off x="1175" y="1480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50" name="Line 146"/>
              <p:cNvSpPr>
                <a:spLocks noChangeShapeType="1"/>
              </p:cNvSpPr>
              <p:nvPr/>
            </p:nvSpPr>
            <p:spPr bwMode="auto">
              <a:xfrm>
                <a:off x="1175" y="1616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51" name="Line 147"/>
              <p:cNvSpPr>
                <a:spLocks noChangeShapeType="1"/>
              </p:cNvSpPr>
              <p:nvPr/>
            </p:nvSpPr>
            <p:spPr bwMode="auto">
              <a:xfrm>
                <a:off x="1175" y="1752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52" name="Line 148"/>
              <p:cNvSpPr>
                <a:spLocks noChangeShapeType="1"/>
              </p:cNvSpPr>
              <p:nvPr/>
            </p:nvSpPr>
            <p:spPr bwMode="auto">
              <a:xfrm>
                <a:off x="1175" y="1888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53" name="Line 149"/>
              <p:cNvSpPr>
                <a:spLocks noChangeShapeType="1"/>
              </p:cNvSpPr>
              <p:nvPr/>
            </p:nvSpPr>
            <p:spPr bwMode="auto">
              <a:xfrm>
                <a:off x="1175" y="2024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54" name="Line 150"/>
              <p:cNvSpPr>
                <a:spLocks noChangeShapeType="1"/>
              </p:cNvSpPr>
              <p:nvPr/>
            </p:nvSpPr>
            <p:spPr bwMode="auto">
              <a:xfrm>
                <a:off x="1175" y="2160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22555" name="Line 151"/>
              <p:cNvSpPr>
                <a:spLocks noChangeShapeType="1"/>
              </p:cNvSpPr>
              <p:nvPr/>
            </p:nvSpPr>
            <p:spPr bwMode="auto">
              <a:xfrm>
                <a:off x="1175" y="2296"/>
                <a:ext cx="145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CO">
                  <a:solidFill>
                    <a:srgbClr val="000000"/>
                  </a:solidFill>
                  <a:ea typeface="ＭＳ Ｐゴシック" panose="020B0600070205080204" pitchFamily="34" charset="-128"/>
                </a:endParaRPr>
              </a:p>
            </p:txBody>
          </p:sp>
        </p:grpSp>
      </p:grpSp>
      <p:sp>
        <p:nvSpPr>
          <p:cNvPr id="21533" name="Text Box 29"/>
          <p:cNvSpPr txBox="1">
            <a:spLocks noChangeArrowheads="1"/>
          </p:cNvSpPr>
          <p:nvPr/>
        </p:nvSpPr>
        <p:spPr bwMode="auto">
          <a:xfrm>
            <a:off x="2957513" y="260351"/>
            <a:ext cx="6769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2800">
                <a:solidFill>
                  <a:srgbClr val="996633"/>
                </a:solidFill>
                <a:latin typeface="Californian FB" panose="0207040306080B030204" pitchFamily="18" charset="0"/>
              </a:rPr>
              <a:t>Paradigmas de la administración del tiempo</a:t>
            </a:r>
          </a:p>
        </p:txBody>
      </p:sp>
      <p:sp>
        <p:nvSpPr>
          <p:cNvPr id="21609" name="Text Box 105"/>
          <p:cNvSpPr txBox="1">
            <a:spLocks noChangeArrowheads="1"/>
          </p:cNvSpPr>
          <p:nvPr/>
        </p:nvSpPr>
        <p:spPr bwMode="auto">
          <a:xfrm>
            <a:off x="3432175" y="700088"/>
            <a:ext cx="58054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3600" u="sng">
                <a:solidFill>
                  <a:srgbClr val="000000"/>
                </a:solidFill>
                <a:latin typeface="BaskervilleT" pitchFamily="18" charset="0"/>
              </a:rPr>
              <a:t>Paradigma “OPTIMIZARE”</a:t>
            </a:r>
          </a:p>
        </p:txBody>
      </p:sp>
      <p:sp>
        <p:nvSpPr>
          <p:cNvPr id="21615" name="Text Box 111"/>
          <p:cNvSpPr txBox="1">
            <a:spLocks noChangeArrowheads="1"/>
          </p:cNvSpPr>
          <p:nvPr/>
        </p:nvSpPr>
        <p:spPr bwMode="auto">
          <a:xfrm>
            <a:off x="4079875" y="1566863"/>
            <a:ext cx="109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b="1">
                <a:solidFill>
                  <a:srgbClr val="FFFFFF"/>
                </a:solidFill>
                <a:latin typeface="Arial Rounded MT Bold" charset="0"/>
                <a:ea typeface="ＭＳ Ｐゴシック" panose="020B0600070205080204" pitchFamily="34" charset="-128"/>
              </a:rPr>
              <a:t>Urgente</a:t>
            </a:r>
          </a:p>
        </p:txBody>
      </p:sp>
      <p:sp>
        <p:nvSpPr>
          <p:cNvPr id="21616" name="Text Box 112"/>
          <p:cNvSpPr txBox="1">
            <a:spLocks noChangeArrowheads="1"/>
          </p:cNvSpPr>
          <p:nvPr/>
        </p:nvSpPr>
        <p:spPr bwMode="auto">
          <a:xfrm>
            <a:off x="7175500" y="1566863"/>
            <a:ext cx="1460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b="1">
                <a:solidFill>
                  <a:srgbClr val="FFFFFF"/>
                </a:solidFill>
                <a:latin typeface="Arial Rounded MT Bold" charset="0"/>
                <a:ea typeface="ＭＳ Ｐゴシック" panose="020B0600070205080204" pitchFamily="34" charset="-128"/>
              </a:rPr>
              <a:t>No Urgente</a:t>
            </a:r>
          </a:p>
        </p:txBody>
      </p:sp>
      <p:sp>
        <p:nvSpPr>
          <p:cNvPr id="21617" name="Text Box 113"/>
          <p:cNvSpPr txBox="1">
            <a:spLocks noChangeArrowheads="1"/>
          </p:cNvSpPr>
          <p:nvPr/>
        </p:nvSpPr>
        <p:spPr bwMode="auto">
          <a:xfrm rot="16200000">
            <a:off x="2151340" y="2681566"/>
            <a:ext cx="14266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b="1">
                <a:solidFill>
                  <a:srgbClr val="FFFFFF"/>
                </a:solidFill>
                <a:latin typeface="Arial Rounded MT Bold" charset="0"/>
                <a:ea typeface="ＭＳ Ｐゴシック" panose="020B0600070205080204" pitchFamily="34" charset="-128"/>
              </a:rPr>
              <a:t>Importante</a:t>
            </a:r>
          </a:p>
        </p:txBody>
      </p:sp>
      <p:sp>
        <p:nvSpPr>
          <p:cNvPr id="21618" name="Text Box 114"/>
          <p:cNvSpPr txBox="1">
            <a:spLocks noChangeArrowheads="1"/>
          </p:cNvSpPr>
          <p:nvPr/>
        </p:nvSpPr>
        <p:spPr bwMode="auto">
          <a:xfrm rot="16200000">
            <a:off x="1949516" y="5069166"/>
            <a:ext cx="17985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b="1">
                <a:solidFill>
                  <a:srgbClr val="FFFFFF"/>
                </a:solidFill>
                <a:latin typeface="Arial Rounded MT Bold" charset="0"/>
                <a:ea typeface="ＭＳ Ｐゴシック" panose="020B0600070205080204" pitchFamily="34" charset="-128"/>
              </a:rPr>
              <a:t>No Importante</a:t>
            </a:r>
          </a:p>
        </p:txBody>
      </p:sp>
      <p:sp>
        <p:nvSpPr>
          <p:cNvPr id="21658" name="Text Box 154"/>
          <p:cNvSpPr txBox="1">
            <a:spLocks noChangeArrowheads="1"/>
          </p:cNvSpPr>
          <p:nvPr/>
        </p:nvSpPr>
        <p:spPr bwMode="auto">
          <a:xfrm rot="-5400000">
            <a:off x="-44937" y="3906194"/>
            <a:ext cx="4499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>
                <a:solidFill>
                  <a:srgbClr val="000000"/>
                </a:solidFill>
                <a:latin typeface="ArabBruD" pitchFamily="66" charset="0"/>
              </a:rPr>
              <a:t>Enfocando el uso de mi tiempo</a:t>
            </a:r>
          </a:p>
        </p:txBody>
      </p:sp>
      <p:sp>
        <p:nvSpPr>
          <p:cNvPr id="21662" name="Text Box 158"/>
          <p:cNvSpPr txBox="1">
            <a:spLocks noChangeArrowheads="1"/>
          </p:cNvSpPr>
          <p:nvPr/>
        </p:nvSpPr>
        <p:spPr bwMode="auto">
          <a:xfrm>
            <a:off x="4899025" y="1212851"/>
            <a:ext cx="2592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800">
                <a:solidFill>
                  <a:srgbClr val="000000"/>
                </a:solidFill>
                <a:latin typeface="BaskervilleT" pitchFamily="18" charset="0"/>
              </a:rPr>
              <a:t>(Acercamiento integral)</a:t>
            </a:r>
          </a:p>
        </p:txBody>
      </p:sp>
    </p:spTree>
    <p:extLst>
      <p:ext uri="{BB962C8B-B14F-4D97-AF65-F5344CB8AC3E}">
        <p14:creationId xmlns:p14="http://schemas.microsoft.com/office/powerpoint/2010/main" val="2568034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9" grpId="0"/>
      <p:bldP spid="21615" grpId="0"/>
      <p:bldP spid="21616" grpId="0"/>
      <p:bldP spid="21617" grpId="0"/>
      <p:bldP spid="21618" grpId="0"/>
      <p:bldP spid="21658" grpId="0"/>
      <p:bldP spid="2166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2957513" y="260351"/>
            <a:ext cx="6769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2800">
                <a:solidFill>
                  <a:srgbClr val="996633"/>
                </a:solidFill>
                <a:latin typeface="Californian FB" panose="0207040306080B030204" pitchFamily="18" charset="0"/>
              </a:rPr>
              <a:t>Paradigmas de la administración del tiempo</a:t>
            </a:r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3463925" y="981076"/>
            <a:ext cx="6783388" cy="5184775"/>
            <a:chOff x="950" y="618"/>
            <a:chExt cx="4273" cy="3266"/>
          </a:xfrm>
        </p:grpSpPr>
        <p:sp>
          <p:nvSpPr>
            <p:cNvPr id="23584" name="Rectangle 12"/>
            <p:cNvSpPr>
              <a:spLocks noChangeArrowheads="1"/>
            </p:cNvSpPr>
            <p:nvPr/>
          </p:nvSpPr>
          <p:spPr bwMode="auto">
            <a:xfrm>
              <a:off x="1186" y="618"/>
              <a:ext cx="4037" cy="227"/>
            </a:xfrm>
            <a:prstGeom prst="rect">
              <a:avLst/>
            </a:prstGeom>
            <a:solidFill>
              <a:srgbClr val="996633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s-CO" sz="1800">
                <a:solidFill>
                  <a:srgbClr val="000000"/>
                </a:solidFill>
              </a:endParaRPr>
            </a:p>
          </p:txBody>
        </p:sp>
        <p:sp>
          <p:nvSpPr>
            <p:cNvPr id="23585" name="Rectangle 13"/>
            <p:cNvSpPr>
              <a:spLocks noChangeArrowheads="1"/>
            </p:cNvSpPr>
            <p:nvPr/>
          </p:nvSpPr>
          <p:spPr bwMode="auto">
            <a:xfrm>
              <a:off x="950" y="845"/>
              <a:ext cx="236" cy="3039"/>
            </a:xfrm>
            <a:prstGeom prst="rect">
              <a:avLst/>
            </a:prstGeom>
            <a:solidFill>
              <a:srgbClr val="996633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s-CO" sz="1800">
                <a:solidFill>
                  <a:srgbClr val="000000"/>
                </a:solidFill>
              </a:endParaRPr>
            </a:p>
          </p:txBody>
        </p:sp>
        <p:sp>
          <p:nvSpPr>
            <p:cNvPr id="23586" name="Rectangle 14"/>
            <p:cNvSpPr>
              <a:spLocks noChangeArrowheads="1"/>
            </p:cNvSpPr>
            <p:nvPr/>
          </p:nvSpPr>
          <p:spPr bwMode="auto">
            <a:xfrm>
              <a:off x="950" y="618"/>
              <a:ext cx="4264" cy="32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s-CO" sz="1800">
                <a:solidFill>
                  <a:srgbClr val="000000"/>
                </a:solidFill>
              </a:endParaRPr>
            </a:p>
          </p:txBody>
        </p:sp>
        <p:sp>
          <p:nvSpPr>
            <p:cNvPr id="23587" name="Line 15"/>
            <p:cNvSpPr>
              <a:spLocks noChangeShapeType="1"/>
            </p:cNvSpPr>
            <p:nvPr/>
          </p:nvSpPr>
          <p:spPr bwMode="auto">
            <a:xfrm>
              <a:off x="3091" y="618"/>
              <a:ext cx="0" cy="32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3588" name="Line 16"/>
            <p:cNvSpPr>
              <a:spLocks noChangeShapeType="1"/>
            </p:cNvSpPr>
            <p:nvPr/>
          </p:nvSpPr>
          <p:spPr bwMode="auto">
            <a:xfrm>
              <a:off x="959" y="2162"/>
              <a:ext cx="42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CO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165941" name="Text Box 53"/>
          <p:cNvSpPr txBox="1">
            <a:spLocks noChangeArrowheads="1"/>
          </p:cNvSpPr>
          <p:nvPr/>
        </p:nvSpPr>
        <p:spPr bwMode="auto">
          <a:xfrm>
            <a:off x="4846638" y="963613"/>
            <a:ext cx="109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b="1">
                <a:solidFill>
                  <a:srgbClr val="FFFFFF"/>
                </a:solidFill>
                <a:latin typeface="Arial Rounded MT Bold" charset="0"/>
                <a:ea typeface="ＭＳ Ｐゴシック" panose="020B0600070205080204" pitchFamily="34" charset="-128"/>
              </a:rPr>
              <a:t>Urgente</a:t>
            </a:r>
          </a:p>
        </p:txBody>
      </p:sp>
      <p:sp>
        <p:nvSpPr>
          <p:cNvPr id="165942" name="Text Box 54"/>
          <p:cNvSpPr txBox="1">
            <a:spLocks noChangeArrowheads="1"/>
          </p:cNvSpPr>
          <p:nvPr/>
        </p:nvSpPr>
        <p:spPr bwMode="auto">
          <a:xfrm>
            <a:off x="7942263" y="963613"/>
            <a:ext cx="1460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b="1">
                <a:solidFill>
                  <a:srgbClr val="FFFFFF"/>
                </a:solidFill>
                <a:latin typeface="Arial Rounded MT Bold" charset="0"/>
                <a:ea typeface="ＭＳ Ｐゴシック" panose="020B0600070205080204" pitchFamily="34" charset="-128"/>
              </a:rPr>
              <a:t>No Urgente</a:t>
            </a:r>
          </a:p>
        </p:txBody>
      </p:sp>
      <p:sp>
        <p:nvSpPr>
          <p:cNvPr id="165943" name="Text Box 55"/>
          <p:cNvSpPr txBox="1">
            <a:spLocks noChangeArrowheads="1"/>
          </p:cNvSpPr>
          <p:nvPr/>
        </p:nvSpPr>
        <p:spPr bwMode="auto">
          <a:xfrm rot="16200000">
            <a:off x="2918103" y="2078316"/>
            <a:ext cx="14266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b="1">
                <a:solidFill>
                  <a:srgbClr val="FFFFFF"/>
                </a:solidFill>
                <a:latin typeface="Arial Rounded MT Bold" charset="0"/>
                <a:ea typeface="ＭＳ Ｐゴシック" panose="020B0600070205080204" pitchFamily="34" charset="-128"/>
              </a:rPr>
              <a:t>Importante</a:t>
            </a:r>
          </a:p>
        </p:txBody>
      </p:sp>
      <p:sp>
        <p:nvSpPr>
          <p:cNvPr id="165944" name="Text Box 56"/>
          <p:cNvSpPr txBox="1">
            <a:spLocks noChangeArrowheads="1"/>
          </p:cNvSpPr>
          <p:nvPr/>
        </p:nvSpPr>
        <p:spPr bwMode="auto">
          <a:xfrm rot="16200000">
            <a:off x="2716279" y="4465916"/>
            <a:ext cx="17985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b="1">
                <a:solidFill>
                  <a:srgbClr val="FFFFFF"/>
                </a:solidFill>
                <a:latin typeface="Arial Rounded MT Bold" charset="0"/>
                <a:ea typeface="ＭＳ Ｐゴシック" panose="020B0600070205080204" pitchFamily="34" charset="-128"/>
              </a:rPr>
              <a:t>No Importante</a:t>
            </a:r>
          </a:p>
        </p:txBody>
      </p:sp>
      <p:sp>
        <p:nvSpPr>
          <p:cNvPr id="165946" name="Text Box 58"/>
          <p:cNvSpPr txBox="1">
            <a:spLocks noChangeArrowheads="1"/>
          </p:cNvSpPr>
          <p:nvPr/>
        </p:nvSpPr>
        <p:spPr bwMode="auto">
          <a:xfrm>
            <a:off x="4006850" y="1628776"/>
            <a:ext cx="25209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Haga primero estas cosas todos los días, para que le quede tiempo para las cosas que aparecen en este cuadro </a:t>
            </a:r>
          </a:p>
        </p:txBody>
      </p:sp>
      <p:sp>
        <p:nvSpPr>
          <p:cNvPr id="165947" name="Text Box 59"/>
          <p:cNvSpPr txBox="1">
            <a:spLocks noChangeArrowheads="1"/>
          </p:cNvSpPr>
          <p:nvPr/>
        </p:nvSpPr>
        <p:spPr bwMode="auto">
          <a:xfrm>
            <a:off x="6743700" y="1325563"/>
            <a:ext cx="3556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400" b="1">
                <a:solidFill>
                  <a:srgbClr val="000000"/>
                </a:solidFill>
                <a:latin typeface="Arial Rounded MT Bold" panose="020F0704030504030204" pitchFamily="34" charset="0"/>
              </a:rPr>
              <a:t>Programe estas cosas en su calendario diario y semanal, y hágase responsable de hacerlas</a:t>
            </a:r>
          </a:p>
        </p:txBody>
      </p:sp>
      <p:sp>
        <p:nvSpPr>
          <p:cNvPr id="165948" name="Text Box 60"/>
          <p:cNvSpPr txBox="1">
            <a:spLocks noChangeArrowheads="1"/>
          </p:cNvSpPr>
          <p:nvPr/>
        </p:nvSpPr>
        <p:spPr bwMode="auto">
          <a:xfrm>
            <a:off x="3919538" y="3644900"/>
            <a:ext cx="28241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No deje que ninguna de estas cosas se pasen de la línea que está encima.</a:t>
            </a:r>
          </a:p>
        </p:txBody>
      </p:sp>
      <p:sp>
        <p:nvSpPr>
          <p:cNvPr id="165949" name="Text Box 61"/>
          <p:cNvSpPr txBox="1">
            <a:spLocks noChangeArrowheads="1"/>
          </p:cNvSpPr>
          <p:nvPr/>
        </p:nvSpPr>
        <p:spPr bwMode="auto">
          <a:xfrm>
            <a:off x="6900864" y="4633914"/>
            <a:ext cx="34432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Pase estas cosas de aquí a una lista de cosas por hacer.</a:t>
            </a:r>
          </a:p>
        </p:txBody>
      </p:sp>
      <p:sp>
        <p:nvSpPr>
          <p:cNvPr id="165950" name="Text Box 62"/>
          <p:cNvSpPr txBox="1">
            <a:spLocks noChangeArrowheads="1"/>
          </p:cNvSpPr>
          <p:nvPr/>
        </p:nvSpPr>
        <p:spPr bwMode="auto">
          <a:xfrm>
            <a:off x="6931025" y="2106613"/>
            <a:ext cx="3238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400" b="1">
                <a:solidFill>
                  <a:srgbClr val="000000"/>
                </a:solidFill>
                <a:latin typeface="Arial Rounded MT Bold" panose="020F0704030504030204" pitchFamily="34" charset="0"/>
              </a:rPr>
              <a:t>Construya nuevos </a:t>
            </a:r>
            <a:r>
              <a:rPr lang="es-BO" altLang="es-CO" sz="1400" b="1" u="sng">
                <a:solidFill>
                  <a:srgbClr val="000000"/>
                </a:solidFill>
                <a:latin typeface="Arial Rounded MT Bold" panose="020F0704030504030204" pitchFamily="34" charset="0"/>
              </a:rPr>
              <a:t>Hábitos</a:t>
            </a:r>
            <a:r>
              <a:rPr lang="es-BO" altLang="es-CO" sz="1400" b="1">
                <a:solidFill>
                  <a:srgbClr val="000000"/>
                </a:solidFill>
                <a:latin typeface="Arial Rounded MT Bold" panose="020F0704030504030204" pitchFamily="34" charset="0"/>
              </a:rPr>
              <a:t> alrededor de estas cosas.</a:t>
            </a:r>
          </a:p>
        </p:txBody>
      </p:sp>
      <p:sp>
        <p:nvSpPr>
          <p:cNvPr id="165951" name="Text Box 63"/>
          <p:cNvSpPr txBox="1">
            <a:spLocks noChangeArrowheads="1"/>
          </p:cNvSpPr>
          <p:nvPr/>
        </p:nvSpPr>
        <p:spPr bwMode="auto">
          <a:xfrm>
            <a:off x="6870700" y="2709863"/>
            <a:ext cx="33147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400" b="1">
                <a:solidFill>
                  <a:srgbClr val="000000"/>
                </a:solidFill>
                <a:latin typeface="Arial Rounded MT Bold" panose="020F0704030504030204" pitchFamily="34" charset="0"/>
              </a:rPr>
              <a:t>No deje que lo que está debajo de esta línea se amontone en este cuadro</a:t>
            </a:r>
          </a:p>
        </p:txBody>
      </p:sp>
      <p:sp>
        <p:nvSpPr>
          <p:cNvPr id="165952" name="Line 64"/>
          <p:cNvSpPr>
            <a:spLocks noChangeShapeType="1"/>
          </p:cNvSpPr>
          <p:nvPr/>
        </p:nvSpPr>
        <p:spPr bwMode="auto">
          <a:xfrm>
            <a:off x="7967664" y="2089150"/>
            <a:ext cx="115252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53" name="Line 65"/>
          <p:cNvSpPr>
            <a:spLocks noChangeShapeType="1"/>
          </p:cNvSpPr>
          <p:nvPr/>
        </p:nvSpPr>
        <p:spPr bwMode="auto">
          <a:xfrm>
            <a:off x="7967664" y="2708275"/>
            <a:ext cx="115252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54" name="Text Box 66"/>
          <p:cNvSpPr txBox="1">
            <a:spLocks noChangeArrowheads="1"/>
          </p:cNvSpPr>
          <p:nvPr/>
        </p:nvSpPr>
        <p:spPr bwMode="auto">
          <a:xfrm>
            <a:off x="3790950" y="4821238"/>
            <a:ext cx="3270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Delegue estas cosas a otros</a:t>
            </a:r>
          </a:p>
        </p:txBody>
      </p:sp>
      <p:sp>
        <p:nvSpPr>
          <p:cNvPr id="165955" name="Text Box 67"/>
          <p:cNvSpPr txBox="1">
            <a:spLocks noChangeArrowheads="1"/>
          </p:cNvSpPr>
          <p:nvPr/>
        </p:nvSpPr>
        <p:spPr bwMode="auto">
          <a:xfrm>
            <a:off x="3719513" y="5440364"/>
            <a:ext cx="32702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Busque formas rápidas de hacer estas cosas</a:t>
            </a:r>
          </a:p>
        </p:txBody>
      </p:sp>
      <p:sp>
        <p:nvSpPr>
          <p:cNvPr id="165956" name="Line 68"/>
          <p:cNvSpPr>
            <a:spLocks noChangeShapeType="1"/>
          </p:cNvSpPr>
          <p:nvPr/>
        </p:nvSpPr>
        <p:spPr bwMode="auto">
          <a:xfrm>
            <a:off x="4799014" y="4652963"/>
            <a:ext cx="115252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57" name="Line 69"/>
          <p:cNvSpPr>
            <a:spLocks noChangeShapeType="1"/>
          </p:cNvSpPr>
          <p:nvPr/>
        </p:nvSpPr>
        <p:spPr bwMode="auto">
          <a:xfrm>
            <a:off x="4799014" y="5300663"/>
            <a:ext cx="115252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59" name="Text Box 71"/>
          <p:cNvSpPr txBox="1">
            <a:spLocks noChangeArrowheads="1"/>
          </p:cNvSpPr>
          <p:nvPr/>
        </p:nvSpPr>
        <p:spPr bwMode="auto">
          <a:xfrm>
            <a:off x="7132638" y="3573463"/>
            <a:ext cx="28241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No deje que ninguna de estas cosas se pasen de la línea que está encima.</a:t>
            </a:r>
          </a:p>
        </p:txBody>
      </p:sp>
      <p:sp>
        <p:nvSpPr>
          <p:cNvPr id="165960" name="Text Box 72"/>
          <p:cNvSpPr txBox="1">
            <a:spLocks noChangeArrowheads="1"/>
          </p:cNvSpPr>
          <p:nvPr/>
        </p:nvSpPr>
        <p:spPr bwMode="auto">
          <a:xfrm>
            <a:off x="6815139" y="5373689"/>
            <a:ext cx="34432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Si es posible, elimine estas cosas</a:t>
            </a:r>
          </a:p>
        </p:txBody>
      </p:sp>
      <p:sp>
        <p:nvSpPr>
          <p:cNvPr id="165961" name="Line 73"/>
          <p:cNvSpPr>
            <a:spLocks noChangeShapeType="1"/>
          </p:cNvSpPr>
          <p:nvPr/>
        </p:nvSpPr>
        <p:spPr bwMode="auto">
          <a:xfrm>
            <a:off x="8040689" y="4508500"/>
            <a:ext cx="115252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62" name="Line 74"/>
          <p:cNvSpPr>
            <a:spLocks noChangeShapeType="1"/>
          </p:cNvSpPr>
          <p:nvPr/>
        </p:nvSpPr>
        <p:spPr bwMode="auto">
          <a:xfrm>
            <a:off x="8112126" y="5300663"/>
            <a:ext cx="115252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63" name="Line 75"/>
          <p:cNvSpPr>
            <a:spLocks noChangeShapeType="1"/>
          </p:cNvSpPr>
          <p:nvPr/>
        </p:nvSpPr>
        <p:spPr bwMode="auto">
          <a:xfrm>
            <a:off x="5880100" y="3068638"/>
            <a:ext cx="86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64" name="Line 76"/>
          <p:cNvSpPr>
            <a:spLocks noChangeShapeType="1"/>
          </p:cNvSpPr>
          <p:nvPr/>
        </p:nvSpPr>
        <p:spPr bwMode="auto">
          <a:xfrm>
            <a:off x="9983788" y="3141664"/>
            <a:ext cx="0" cy="503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65" name="Line 77"/>
          <p:cNvSpPr>
            <a:spLocks noChangeShapeType="1"/>
          </p:cNvSpPr>
          <p:nvPr/>
        </p:nvSpPr>
        <p:spPr bwMode="auto">
          <a:xfrm flipV="1">
            <a:off x="7104063" y="3141663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66" name="Line 78"/>
          <p:cNvSpPr>
            <a:spLocks noChangeShapeType="1"/>
          </p:cNvSpPr>
          <p:nvPr/>
        </p:nvSpPr>
        <p:spPr bwMode="auto">
          <a:xfrm flipV="1">
            <a:off x="4006850" y="3068639"/>
            <a:ext cx="0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968" name="Text Box 80"/>
          <p:cNvSpPr txBox="1">
            <a:spLocks noChangeArrowheads="1"/>
          </p:cNvSpPr>
          <p:nvPr/>
        </p:nvSpPr>
        <p:spPr bwMode="auto">
          <a:xfrm>
            <a:off x="1774825" y="1557339"/>
            <a:ext cx="1512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54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2000" b="1" u="sng">
                <a:solidFill>
                  <a:srgbClr val="FF0000"/>
                </a:solidFill>
                <a:latin typeface="Arial Rounded MT Bold" charset="0"/>
                <a:ea typeface="ＭＳ Ｐゴシック" panose="020B0600070205080204" pitchFamily="34" charset="-128"/>
              </a:rPr>
              <a:t>La Clave</a:t>
            </a:r>
          </a:p>
        </p:txBody>
      </p:sp>
      <p:sp>
        <p:nvSpPr>
          <p:cNvPr id="165969" name="Text Box 81"/>
          <p:cNvSpPr txBox="1">
            <a:spLocks noChangeArrowheads="1"/>
          </p:cNvSpPr>
          <p:nvPr/>
        </p:nvSpPr>
        <p:spPr bwMode="auto">
          <a:xfrm>
            <a:off x="1660526" y="2636838"/>
            <a:ext cx="18716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  <a:latin typeface="Arial Rounded MT Bold" panose="020F0704030504030204" pitchFamily="34" charset="0"/>
              </a:rPr>
              <a:t>Su Planificación</a:t>
            </a:r>
            <a:endParaRPr lang="es-BO" altLang="es-CO" sz="1600" b="1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5970" name="Text Box 82"/>
          <p:cNvSpPr txBox="1">
            <a:spLocks noChangeArrowheads="1"/>
          </p:cNvSpPr>
          <p:nvPr/>
        </p:nvSpPr>
        <p:spPr bwMode="auto">
          <a:xfrm>
            <a:off x="1731964" y="3598863"/>
            <a:ext cx="1584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</a:rPr>
              <a:t>Su Calendario</a:t>
            </a:r>
          </a:p>
        </p:txBody>
      </p:sp>
      <p:sp>
        <p:nvSpPr>
          <p:cNvPr id="165971" name="Text Box 83"/>
          <p:cNvSpPr txBox="1">
            <a:spLocks noChangeArrowheads="1"/>
          </p:cNvSpPr>
          <p:nvPr/>
        </p:nvSpPr>
        <p:spPr bwMode="auto">
          <a:xfrm>
            <a:off x="1817688" y="4748213"/>
            <a:ext cx="1439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BO" altLang="es-CO" sz="1600" b="1">
                <a:solidFill>
                  <a:srgbClr val="000000"/>
                </a:solidFill>
              </a:rPr>
              <a:t>Sus hábitos</a:t>
            </a:r>
          </a:p>
        </p:txBody>
      </p:sp>
    </p:spTree>
    <p:extLst>
      <p:ext uri="{BB962C8B-B14F-4D97-AF65-F5344CB8AC3E}">
        <p14:creationId xmlns:p14="http://schemas.microsoft.com/office/powerpoint/2010/main" val="3395149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5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5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5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5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5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5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5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5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5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5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5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5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5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6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5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5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5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5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5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5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5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5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5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5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5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6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5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5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6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5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5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5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5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6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65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6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65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65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65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6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65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65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6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65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65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5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5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41" grpId="0"/>
      <p:bldP spid="165942" grpId="0"/>
      <p:bldP spid="165943" grpId="0"/>
      <p:bldP spid="165944" grpId="0"/>
      <p:bldP spid="165946" grpId="0"/>
      <p:bldP spid="165947" grpId="0"/>
      <p:bldP spid="165948" grpId="0"/>
      <p:bldP spid="165949" grpId="0"/>
      <p:bldP spid="165950" grpId="0"/>
      <p:bldP spid="165951" grpId="0"/>
      <p:bldP spid="165952" grpId="0" animBg="1"/>
      <p:bldP spid="165953" grpId="0" animBg="1"/>
      <p:bldP spid="165954" grpId="0"/>
      <p:bldP spid="165955" grpId="0"/>
      <p:bldP spid="165956" grpId="0" animBg="1"/>
      <p:bldP spid="165957" grpId="0" animBg="1"/>
      <p:bldP spid="165959" grpId="0"/>
      <p:bldP spid="165960" grpId="0"/>
      <p:bldP spid="165961" grpId="0" animBg="1"/>
      <p:bldP spid="165962" grpId="0" animBg="1"/>
      <p:bldP spid="165963" grpId="0" animBg="1"/>
      <p:bldP spid="165964" grpId="0" animBg="1"/>
      <p:bldP spid="165965" grpId="0" animBg="1"/>
      <p:bldP spid="165966" grpId="0" animBg="1"/>
      <p:bldP spid="165968" grpId="0"/>
      <p:bldP spid="165969" grpId="0"/>
      <p:bldP spid="165970" grpId="0"/>
      <p:bldP spid="1659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Rectángulo"/>
          <p:cNvSpPr>
            <a:spLocks noChangeArrowheads="1"/>
          </p:cNvSpPr>
          <p:nvPr/>
        </p:nvSpPr>
        <p:spPr bwMode="auto">
          <a:xfrm>
            <a:off x="1540650" y="1841462"/>
            <a:ext cx="864235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UY" altLang="es-CO" sz="6000" b="1" dirty="0">
                <a:solidFill>
                  <a:srgbClr val="000000"/>
                </a:solidFill>
              </a:rPr>
              <a:t>TOMA DE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UY" altLang="es-CO" sz="6000" b="1" dirty="0" smtClean="0">
                <a:solidFill>
                  <a:srgbClr val="000000"/>
                </a:solidFill>
              </a:rPr>
              <a:t>DECISIONES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UY" altLang="es-CO" sz="6000" b="1" dirty="0" smtClean="0">
                <a:solidFill>
                  <a:srgbClr val="000000"/>
                </a:solidFill>
              </a:rPr>
              <a:t>EFECTIVAS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UY" altLang="es-CO" sz="60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UY" altLang="es-CO" sz="28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UY" altLang="es-CO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9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914" y="754744"/>
            <a:ext cx="759097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3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1.xml><?xml version="1.0" encoding="utf-8"?>
<a:theme xmlns:a="http://schemas.openxmlformats.org/drawingml/2006/main" name="2_LinenBook">
  <a:themeElements>
    <a:clrScheme name="LinenBook">
      <a:dk1>
        <a:srgbClr val="363929"/>
      </a:dk1>
      <a:lt1>
        <a:srgbClr val="181039"/>
      </a:lt1>
      <a:dk2>
        <a:srgbClr val="5C5C5C"/>
      </a:dk2>
      <a:lt2>
        <a:srgbClr val="E0E0E0"/>
      </a:lt2>
      <a:accent1>
        <a:srgbClr val="768893"/>
      </a:accent1>
      <a:accent2>
        <a:srgbClr val="81914E"/>
      </a:accent2>
      <a:accent3>
        <a:srgbClr val="CCA156"/>
      </a:accent3>
      <a:accent4>
        <a:srgbClr val="AD6D3D"/>
      </a:accent4>
      <a:accent5>
        <a:srgbClr val="A5322E"/>
      </a:accent5>
      <a:accent6>
        <a:srgbClr val="705A64"/>
      </a:accent6>
      <a:hlink>
        <a:srgbClr val="0000FF"/>
      </a:hlink>
      <a:folHlink>
        <a:srgbClr val="FF00FF"/>
      </a:folHlink>
    </a:clrScheme>
    <a:fontScheme name="LinenBook">
      <a:majorFont>
        <a:latin typeface="Optima"/>
        <a:ea typeface="Optima"/>
        <a:cs typeface="Optima"/>
      </a:majorFont>
      <a:minorFont>
        <a:latin typeface="Optima"/>
        <a:ea typeface="Optima"/>
        <a:cs typeface="Optima"/>
      </a:minorFont>
    </a:fontScheme>
    <a:fmtScheme name="Linen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363929"/>
            </a:solidFill>
            <a:effectLst/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Whirlpool">
  <a:themeElements>
    <a:clrScheme name="Whirlpool 1">
      <a:dk1>
        <a:srgbClr val="000066"/>
      </a:dk1>
      <a:lt1>
        <a:srgbClr val="FFFFFF"/>
      </a:lt1>
      <a:dk2>
        <a:srgbClr val="0000CC"/>
      </a:dk2>
      <a:lt2>
        <a:srgbClr val="CCFFFF"/>
      </a:lt2>
      <a:accent1>
        <a:srgbClr val="CC99FF"/>
      </a:accent1>
      <a:accent2>
        <a:srgbClr val="9999FF"/>
      </a:accent2>
      <a:accent3>
        <a:srgbClr val="AAAAE2"/>
      </a:accent3>
      <a:accent4>
        <a:srgbClr val="DADA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Whirlpoo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Whirlpool 1">
        <a:dk1>
          <a:srgbClr val="000066"/>
        </a:dk1>
        <a:lt1>
          <a:srgbClr val="FFFF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2">
        <a:dk1>
          <a:srgbClr val="000066"/>
        </a:dk1>
        <a:lt1>
          <a:srgbClr val="FFFF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3">
        <a:dk1>
          <a:srgbClr val="393939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AAAAAA"/>
        </a:accent3>
        <a:accent4>
          <a:srgbClr val="DADADA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2_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ack to School Layout">
  <a:themeElements>
    <a:clrScheme name="book_organize_it">
      <a:dk1>
        <a:sysClr val="windowText" lastClr="000000"/>
      </a:dk1>
      <a:lt1>
        <a:sysClr val="window" lastClr="FFFFFF"/>
      </a:lt1>
      <a:dk2>
        <a:srgbClr val="505050"/>
      </a:dk2>
      <a:lt2>
        <a:srgbClr val="579E26"/>
      </a:lt2>
      <a:accent1>
        <a:srgbClr val="394D55"/>
      </a:accent1>
      <a:accent2>
        <a:srgbClr val="D38D5E"/>
      </a:accent2>
      <a:accent3>
        <a:srgbClr val="BD0000"/>
      </a:accent3>
      <a:accent4>
        <a:srgbClr val="3863AA"/>
      </a:accent4>
      <a:accent5>
        <a:srgbClr val="FCEB64"/>
      </a:accent5>
      <a:accent6>
        <a:srgbClr val="22AFD0"/>
      </a:accent6>
      <a:hlink>
        <a:srgbClr val="BFBFBF"/>
      </a:hlink>
      <a:folHlink>
        <a:srgbClr val="595959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1773</Words>
  <Application>Microsoft Office PowerPoint</Application>
  <PresentationFormat>Panorámica</PresentationFormat>
  <Paragraphs>260</Paragraphs>
  <Slides>72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22</vt:i4>
      </vt:variant>
      <vt:variant>
        <vt:lpstr>Tema</vt:lpstr>
      </vt:variant>
      <vt:variant>
        <vt:i4>16</vt:i4>
      </vt:variant>
      <vt:variant>
        <vt:lpstr>Títulos de diapositiva</vt:lpstr>
      </vt:variant>
      <vt:variant>
        <vt:i4>72</vt:i4>
      </vt:variant>
    </vt:vector>
  </HeadingPairs>
  <TitlesOfParts>
    <vt:vector size="110" baseType="lpstr">
      <vt:lpstr>ＭＳ Ｐゴシック</vt:lpstr>
      <vt:lpstr>Albertus Extra Bold</vt:lpstr>
      <vt:lpstr>ArabBruD</vt:lpstr>
      <vt:lpstr>Arial</vt:lpstr>
      <vt:lpstr>Arial Rounded MT Bold</vt:lpstr>
      <vt:lpstr>BaskervilleT</vt:lpstr>
      <vt:lpstr>Calibri</vt:lpstr>
      <vt:lpstr>Calibri Light</vt:lpstr>
      <vt:lpstr>Californian FB</vt:lpstr>
      <vt:lpstr>Century Gothic</vt:lpstr>
      <vt:lpstr>Franklin Gothic Medium</vt:lpstr>
      <vt:lpstr>Garamond</vt:lpstr>
      <vt:lpstr>Georgia</vt:lpstr>
      <vt:lpstr>Gill Sans</vt:lpstr>
      <vt:lpstr>Impact</vt:lpstr>
      <vt:lpstr>Optima</vt:lpstr>
      <vt:lpstr>Tahoma</vt:lpstr>
      <vt:lpstr>Times New Roman</vt:lpstr>
      <vt:lpstr>Verdana</vt:lpstr>
      <vt:lpstr>Wingdings</vt:lpstr>
      <vt:lpstr>Wingdings 2</vt:lpstr>
      <vt:lpstr>Wingdings 3</vt:lpstr>
      <vt:lpstr>2_HDOfficeLightV0</vt:lpstr>
      <vt:lpstr>1_Espiral</vt:lpstr>
      <vt:lpstr>2_Civil</vt:lpstr>
      <vt:lpstr>1_Civil</vt:lpstr>
      <vt:lpstr>1_Tema de Office</vt:lpstr>
      <vt:lpstr>Back to School Layout</vt:lpstr>
      <vt:lpstr>2_Tema de Office</vt:lpstr>
      <vt:lpstr>Diseño predeterminado</vt:lpstr>
      <vt:lpstr>Evento principal</vt:lpstr>
      <vt:lpstr>Orgánico</vt:lpstr>
      <vt:lpstr>2_LinenBook</vt:lpstr>
      <vt:lpstr>Whirlpool</vt:lpstr>
      <vt:lpstr>1_Diseño predeterminado</vt:lpstr>
      <vt:lpstr>2_Diseño predeterminado</vt:lpstr>
      <vt:lpstr>3_Civil</vt:lpstr>
      <vt:lpstr>4_Civil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Paradigmas - Cosmovisión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Cómo resolver  conflictos</vt:lpstr>
      <vt:lpstr>¿Cuál es tu mejor activo para tu misión?</vt:lpstr>
      <vt:lpstr>¿Por qué desarrollo personal de liderazgo?</vt:lpstr>
      <vt:lpstr>Un ejemplo:</vt:lpstr>
      <vt:lpstr>Tu experiencia</vt:lpstr>
      <vt:lpstr>Presentación de PowerPoint</vt:lpstr>
      <vt:lpstr>Presentación de PowerPoint</vt:lpstr>
      <vt:lpstr>1.  Aprende a abrazar y resolver los conflictos </vt:lpstr>
      <vt:lpstr>2.  Maneja tu enojo  </vt:lpstr>
      <vt:lpstr>3. Busca la comprensión y no la victoria  </vt:lpstr>
      <vt:lpstr>Clarificando preguntas</vt:lpstr>
      <vt:lpstr>4.  Asume lo mejor </vt:lpstr>
      <vt:lpstr>5.   Aprende a compartir tus emociones apropiadamente  </vt:lpstr>
      <vt:lpstr>6.   Cuida tu lengua </vt:lpstr>
      <vt:lpstr>7.  Habla la verdad con bondad y gentileza </vt:lpstr>
      <vt:lpstr>8.  Ataca el problema y no a la persona</vt:lpstr>
      <vt:lpstr>9. Enfócate en aspectos específicos y no con generalizaciones</vt:lpstr>
      <vt:lpstr>10.  Busca y garantiza perdonar</vt:lpstr>
      <vt:lpstr>Si ofendes, busca el perdón</vt:lpstr>
      <vt:lpstr>11.  Enfrenta al conflicto personalmente  </vt:lpstr>
      <vt:lpstr>12.  Se gentil</vt:lpstr>
      <vt:lpstr>Recuerda:</vt:lpstr>
      <vt:lpstr>Revisión de los 12 pasos …</vt:lpstr>
      <vt:lpstr>12 pasos para resolver conflictos</vt:lpstr>
      <vt:lpstr>Presentación de PowerPoint</vt:lpstr>
      <vt:lpstr>Presentación de PowerPoint</vt:lpstr>
      <vt:lpstr>Presentación de PowerPoint</vt:lpstr>
      <vt:lpstr>Modelo Reactivo o Determinista</vt:lpstr>
      <vt:lpstr>El Modelo Determinista (Reactivo)</vt:lpstr>
      <vt:lpstr>Modelo Proactivo</vt:lpstr>
      <vt:lpstr>El Modelo Proactivo </vt:lpstr>
      <vt:lpstr>Los Círculos de Preocupación e Influencia</vt:lpstr>
      <vt:lpstr>Limitando nuestro Circulo de Influencia</vt:lpstr>
      <vt:lpstr>Ampliando nuestro Circulo de Influencia</vt:lpstr>
      <vt:lpstr>Dos Paradigmas</vt:lpstr>
      <vt:lpstr>Presentación de PowerPoint</vt:lpstr>
      <vt:lpstr>Presentación de PowerPoint</vt:lpstr>
      <vt:lpstr>Las Dos Creaciones</vt:lpstr>
      <vt:lpstr>Resultados de nuestros paradigmas</vt:lpstr>
      <vt:lpstr>Conceptos Importantes   “Somos responsables por el estado de nuestra vida”  “No somos victimas de nuestras circunstancias”  “Somos hoy lo que decidimos ser ayer y seremos mañana lo que  decidamos ser hoy”  “No somos el resultado de nuestras condiciones  sino el resultado de nuestras decisiones” </vt:lpstr>
      <vt:lpstr>Haciendo la Diferencia en las siguientes áreas…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11</cp:revision>
  <dcterms:created xsi:type="dcterms:W3CDTF">2020-04-28T14:37:39Z</dcterms:created>
  <dcterms:modified xsi:type="dcterms:W3CDTF">2020-04-30T20:40:17Z</dcterms:modified>
</cp:coreProperties>
</file>