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6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39" r:id="rId4"/>
    <p:sldMasterId id="2147483751" r:id="rId5"/>
    <p:sldMasterId id="2147483787" r:id="rId6"/>
    <p:sldMasterId id="2147483799" r:id="rId7"/>
    <p:sldMasterId id="2147483803" r:id="rId8"/>
    <p:sldMasterId id="2147483827" r:id="rId9"/>
    <p:sldMasterId id="2147483839" r:id="rId10"/>
  </p:sldMasterIdLst>
  <p:notesMasterIdLst>
    <p:notesMasterId r:id="rId54"/>
  </p:notesMasterIdLst>
  <p:sldIdLst>
    <p:sldId id="295" r:id="rId11"/>
    <p:sldId id="299" r:id="rId12"/>
    <p:sldId id="297" r:id="rId13"/>
    <p:sldId id="300" r:id="rId14"/>
    <p:sldId id="291" r:id="rId15"/>
    <p:sldId id="288" r:id="rId16"/>
    <p:sldId id="293" r:id="rId17"/>
    <p:sldId id="292" r:id="rId18"/>
    <p:sldId id="301" r:id="rId19"/>
    <p:sldId id="294" r:id="rId20"/>
    <p:sldId id="290" r:id="rId21"/>
    <p:sldId id="282" r:id="rId22"/>
    <p:sldId id="283" r:id="rId23"/>
    <p:sldId id="273" r:id="rId24"/>
    <p:sldId id="257" r:id="rId25"/>
    <p:sldId id="323" r:id="rId26"/>
    <p:sldId id="269" r:id="rId27"/>
    <p:sldId id="312" r:id="rId28"/>
    <p:sldId id="302" r:id="rId29"/>
    <p:sldId id="310" r:id="rId30"/>
    <p:sldId id="328" r:id="rId31"/>
    <p:sldId id="303" r:id="rId32"/>
    <p:sldId id="271" r:id="rId33"/>
    <p:sldId id="325" r:id="rId34"/>
    <p:sldId id="327" r:id="rId35"/>
    <p:sldId id="319" r:id="rId36"/>
    <p:sldId id="320" r:id="rId37"/>
    <p:sldId id="321" r:id="rId38"/>
    <p:sldId id="322" r:id="rId39"/>
    <p:sldId id="316" r:id="rId40"/>
    <p:sldId id="318" r:id="rId41"/>
    <p:sldId id="313" r:id="rId42"/>
    <p:sldId id="314" r:id="rId43"/>
    <p:sldId id="265" r:id="rId44"/>
    <p:sldId id="266" r:id="rId45"/>
    <p:sldId id="305" r:id="rId46"/>
    <p:sldId id="270" r:id="rId47"/>
    <p:sldId id="306" r:id="rId48"/>
    <p:sldId id="307" r:id="rId49"/>
    <p:sldId id="308" r:id="rId50"/>
    <p:sldId id="309" r:id="rId51"/>
    <p:sldId id="268" r:id="rId52"/>
    <p:sldId id="315" r:id="rId53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9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88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E95362-F309-4EFB-9556-27B0FAF34D64}" type="datetimeFigureOut">
              <a:rPr lang="es-CO" smtClean="0"/>
              <a:t>23/04/2020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42B283-72C9-440F-BF31-B17B0BB717C8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624039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BCF51AC-8FD5-4BFB-AD90-9FE252108A40}" type="slidenum">
              <a:rPr lang="es-ES">
                <a:solidFill>
                  <a:prstClr val="black"/>
                </a:solidFill>
              </a:rPr>
              <a:pPr/>
              <a:t>15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894397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6ECB0-8147-4AA8-AAA5-9F70C030BA7A}" type="slidenum">
              <a:rPr lang="es-ES">
                <a:solidFill>
                  <a:prstClr val="black"/>
                </a:solidFill>
              </a:rPr>
              <a:pPr/>
              <a:t>16</a:t>
            </a:fld>
            <a:endParaRPr lang="es-ES">
              <a:solidFill>
                <a:prstClr val="black"/>
              </a:solidFill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5800"/>
            <a:ext cx="6096000" cy="3429000"/>
          </a:xfrm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79321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BO" smtClean="0"/>
          </a:p>
        </p:txBody>
      </p:sp>
    </p:spTree>
    <p:extLst>
      <p:ext uri="{BB962C8B-B14F-4D97-AF65-F5344CB8AC3E}">
        <p14:creationId xmlns:p14="http://schemas.microsoft.com/office/powerpoint/2010/main" val="1298898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s-BO" smtClean="0"/>
          </a:p>
        </p:txBody>
      </p:sp>
    </p:spTree>
    <p:extLst>
      <p:ext uri="{BB962C8B-B14F-4D97-AF65-F5344CB8AC3E}">
        <p14:creationId xmlns:p14="http://schemas.microsoft.com/office/powerpoint/2010/main" val="25762211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A6B0D-CE62-B946-89C1-58889C415A01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233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baseline="0" dirty="0"/>
              <a:t>4 </a:t>
            </a:r>
            <a:r>
              <a:rPr lang="en-US" baseline="0" dirty="0" err="1"/>
              <a:t>razones</a:t>
            </a:r>
            <a:r>
              <a:rPr lang="en-US" baseline="0" dirty="0"/>
              <a:t> </a:t>
            </a:r>
            <a:r>
              <a:rPr lang="en-US" baseline="0" dirty="0" err="1"/>
              <a:t>comunes</a:t>
            </a:r>
            <a:r>
              <a:rPr lang="en-US" baseline="0" dirty="0"/>
              <a:t> </a:t>
            </a:r>
            <a:r>
              <a:rPr lang="en-US" baseline="0" dirty="0" err="1"/>
              <a:t>por</a:t>
            </a:r>
            <a:r>
              <a:rPr lang="en-US" baseline="0" dirty="0"/>
              <a:t> </a:t>
            </a:r>
            <a:r>
              <a:rPr lang="en-US" baseline="0" dirty="0" err="1"/>
              <a:t>las</a:t>
            </a:r>
            <a:r>
              <a:rPr lang="en-US" baseline="0" dirty="0"/>
              <a:t> </a:t>
            </a:r>
            <a:r>
              <a:rPr lang="en-US" baseline="0" dirty="0" err="1"/>
              <a:t>cuales</a:t>
            </a:r>
            <a:r>
              <a:rPr lang="en-US" baseline="0" dirty="0"/>
              <a:t> </a:t>
            </a:r>
            <a:r>
              <a:rPr lang="en-US" baseline="0" dirty="0" err="1"/>
              <a:t>las</a:t>
            </a:r>
            <a:r>
              <a:rPr lang="en-US" baseline="0" dirty="0"/>
              <a:t> personas no se </a:t>
            </a:r>
            <a:r>
              <a:rPr lang="en-US" baseline="0" dirty="0" err="1"/>
              <a:t>identifican</a:t>
            </a:r>
            <a:r>
              <a:rPr lang="en-US" baseline="0" dirty="0"/>
              <a:t> con </a:t>
            </a:r>
            <a:r>
              <a:rPr lang="en-US" baseline="0" dirty="0" err="1"/>
              <a:t>sus</a:t>
            </a:r>
            <a:r>
              <a:rPr lang="en-US" baseline="0" dirty="0"/>
              <a:t> </a:t>
            </a:r>
            <a:r>
              <a:rPr lang="en-US" baseline="0" dirty="0" err="1"/>
              <a:t>sueños</a:t>
            </a:r>
            <a:r>
              <a:rPr lang="en-US" baseline="0" dirty="0"/>
              <a:t>: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Desilusiones</a:t>
            </a:r>
            <a:r>
              <a:rPr lang="en-US" baseline="0" dirty="0"/>
              <a:t> </a:t>
            </a:r>
            <a:r>
              <a:rPr lang="en-US" baseline="0" dirty="0" err="1"/>
              <a:t>por</a:t>
            </a:r>
            <a:r>
              <a:rPr lang="en-US" baseline="0" dirty="0"/>
              <a:t> los </a:t>
            </a:r>
            <a:r>
              <a:rPr lang="en-US" baseline="0" dirty="0" err="1"/>
              <a:t>sueños</a:t>
            </a:r>
            <a:r>
              <a:rPr lang="en-US" baseline="0" dirty="0"/>
              <a:t> de </a:t>
            </a:r>
            <a:r>
              <a:rPr lang="en-US" baseline="0" dirty="0" err="1"/>
              <a:t>otras</a:t>
            </a:r>
            <a:r>
              <a:rPr lang="en-US" baseline="0" dirty="0"/>
              <a:t> personas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Obstáculos</a:t>
            </a:r>
            <a:r>
              <a:rPr lang="en-US" baseline="0" dirty="0"/>
              <a:t> </a:t>
            </a:r>
            <a:r>
              <a:rPr lang="en-US" baseline="0" dirty="0" err="1"/>
              <a:t>por</a:t>
            </a:r>
            <a:r>
              <a:rPr lang="en-US" baseline="0" dirty="0"/>
              <a:t> </a:t>
            </a:r>
            <a:r>
              <a:rPr lang="en-US" baseline="0" dirty="0" err="1"/>
              <a:t>desilusiones</a:t>
            </a:r>
            <a:r>
              <a:rPr lang="en-US" baseline="0" dirty="0"/>
              <a:t> y </a:t>
            </a:r>
            <a:r>
              <a:rPr lang="en-US" baseline="0" dirty="0" err="1"/>
              <a:t>heridas</a:t>
            </a:r>
            <a:r>
              <a:rPr lang="en-US" baseline="0" dirty="0"/>
              <a:t> </a:t>
            </a:r>
            <a:r>
              <a:rPr lang="en-US" baseline="0" dirty="0" err="1"/>
              <a:t>pasadas</a:t>
            </a:r>
            <a:r>
              <a:rPr lang="en-US" baseline="0" dirty="0"/>
              <a:t>– la </a:t>
            </a:r>
            <a:r>
              <a:rPr lang="en-US" baseline="0" dirty="0" err="1"/>
              <a:t>desilusión</a:t>
            </a:r>
            <a:r>
              <a:rPr lang="en-US" baseline="0" dirty="0"/>
              <a:t> </a:t>
            </a:r>
            <a:r>
              <a:rPr lang="en-US" baseline="0" dirty="0" err="1"/>
              <a:t>es</a:t>
            </a:r>
            <a:r>
              <a:rPr lang="en-US" baseline="0" dirty="0"/>
              <a:t> la </a:t>
            </a:r>
            <a:r>
              <a:rPr lang="en-US" baseline="0" dirty="0" err="1"/>
              <a:t>brecha</a:t>
            </a:r>
            <a:r>
              <a:rPr lang="en-US" baseline="0" dirty="0"/>
              <a:t> entre la </a:t>
            </a:r>
            <a:r>
              <a:rPr lang="en-US" baseline="0" dirty="0" err="1"/>
              <a:t>expectativa</a:t>
            </a:r>
            <a:r>
              <a:rPr lang="en-US" baseline="0" dirty="0"/>
              <a:t> y la </a:t>
            </a:r>
            <a:r>
              <a:rPr lang="en-US" baseline="0" dirty="0" err="1"/>
              <a:t>realidad</a:t>
            </a:r>
            <a:r>
              <a:rPr lang="en-US" baseline="0" dirty="0"/>
              <a:t>.</a:t>
            </a:r>
          </a:p>
          <a:p>
            <a:pPr marL="228600" indent="-228600">
              <a:buAutoNum type="arabicPeriod"/>
            </a:pPr>
            <a:r>
              <a:rPr lang="en-US" baseline="0" dirty="0" err="1"/>
              <a:t>Hábito</a:t>
            </a:r>
            <a:r>
              <a:rPr lang="en-US" baseline="0" dirty="0"/>
              <a:t> de </a:t>
            </a:r>
            <a:r>
              <a:rPr lang="en-US" baseline="0" dirty="0" err="1"/>
              <a:t>conformarse</a:t>
            </a:r>
            <a:r>
              <a:rPr lang="en-US" baseline="0" dirty="0"/>
              <a:t> con </a:t>
            </a:r>
            <a:r>
              <a:rPr lang="en-US" baseline="0" dirty="0" err="1"/>
              <a:t>algo</a:t>
            </a:r>
            <a:r>
              <a:rPr lang="en-US" baseline="0" dirty="0"/>
              <a:t> </a:t>
            </a:r>
            <a:r>
              <a:rPr lang="en-US" baseline="0" dirty="0" err="1"/>
              <a:t>promedio</a:t>
            </a:r>
            <a:endParaRPr lang="en-US" baseline="0" dirty="0"/>
          </a:p>
          <a:p>
            <a:pPr marL="228600" indent="-228600">
              <a:buAutoNum type="arabicPeriod"/>
            </a:pPr>
            <a:r>
              <a:rPr lang="en-US" baseline="0" dirty="0" err="1"/>
              <a:t>Falta</a:t>
            </a:r>
            <a:r>
              <a:rPr lang="en-US" baseline="0" dirty="0"/>
              <a:t> de la </a:t>
            </a:r>
            <a:r>
              <a:rPr lang="en-US" baseline="0" dirty="0" err="1"/>
              <a:t>confianza</a:t>
            </a:r>
            <a:r>
              <a:rPr lang="en-US" baseline="0" dirty="0"/>
              <a:t> </a:t>
            </a:r>
            <a:r>
              <a:rPr lang="en-US" baseline="0" dirty="0" err="1"/>
              <a:t>que</a:t>
            </a:r>
            <a:r>
              <a:rPr lang="en-US" baseline="0" dirty="0"/>
              <a:t> se </a:t>
            </a:r>
            <a:r>
              <a:rPr lang="en-US" baseline="0" dirty="0" err="1"/>
              <a:t>necesita</a:t>
            </a:r>
            <a:r>
              <a:rPr lang="en-US" baseline="0" dirty="0"/>
              <a:t> para </a:t>
            </a:r>
            <a:r>
              <a:rPr lang="en-US" baseline="0" dirty="0" err="1"/>
              <a:t>perseguir</a:t>
            </a:r>
            <a:r>
              <a:rPr lang="en-US" baseline="0" dirty="0"/>
              <a:t> los </a:t>
            </a:r>
            <a:r>
              <a:rPr lang="en-US" baseline="0" dirty="0" err="1"/>
              <a:t>sueños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1F07ACD-1E93-4BBA-B889-40299D9DAD7B}" type="slidenum">
              <a:rPr lang="en-US" smtClean="0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904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s-ES" smtClean="0"/>
              <a:t>Haga clic para modificar el estilo de subtítulo del patrón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68C2CD-B89D-4929-ADC2-EDF40141466F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958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9B4DF2-8343-42F1-87E1-85A2F9EEC32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64527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795903"/>
      </p:ext>
    </p:extLst>
  </p:cSld>
  <p:clrMapOvr>
    <a:masterClrMapping/>
  </p:clrMapOvr>
  <p:transition>
    <p:fade thruBlk="1"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650783"/>
      </p:ext>
    </p:extLst>
  </p:cSld>
  <p:clrMapOvr>
    <a:masterClrMapping/>
  </p:clrMapOvr>
  <p:transition>
    <p:fade thruBlk="1"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647558"/>
      </p:ext>
    </p:extLst>
  </p:cSld>
  <p:clrMapOvr>
    <a:masterClrMapping/>
  </p:clrMapOvr>
  <p:transition>
    <p:fade thruBlk="1"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0159318"/>
      </p:ext>
    </p:extLst>
  </p:cSld>
  <p:clrMapOvr>
    <a:masterClrMapping/>
  </p:clrMapOvr>
  <p:transition>
    <p:fade thruBlk="1"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09606"/>
      </p:ext>
    </p:extLst>
  </p:cSld>
  <p:clrMapOvr>
    <a:masterClrMapping/>
  </p:clrMapOvr>
  <p:transition>
    <p:fade thruBlk="1"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804917"/>
      </p:ext>
    </p:extLst>
  </p:cSld>
  <p:clrMapOvr>
    <a:masterClrMapping/>
  </p:clrMapOvr>
  <p:transition>
    <p:fade thruBlk="1"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884498"/>
      </p:ext>
    </p:extLst>
  </p:cSld>
  <p:clrMapOvr>
    <a:masterClrMapping/>
  </p:clrMapOvr>
  <p:transition>
    <p:fade thruBlk="1"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500486"/>
      </p:ext>
    </p:extLst>
  </p:cSld>
  <p:clrMapOvr>
    <a:masterClrMapping/>
  </p:clrMapOvr>
  <p:transition>
    <p:fade thruBlk="1"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877960"/>
      </p:ext>
    </p:extLst>
  </p:cSld>
  <p:clrMapOvr>
    <a:masterClrMapping/>
  </p:clrMapOvr>
  <p:transition>
    <p:fade thruBlk="1"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47191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9156701" y="866775"/>
            <a:ext cx="3035300" cy="58753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6567" y="866775"/>
            <a:ext cx="8906933" cy="58753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8F2A22-1254-48E5-9B43-50CB104FD72E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4028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90671"/>
      </p:ext>
    </p:extLst>
  </p:cSld>
  <p:clrMapOvr>
    <a:masterClrMapping/>
  </p:clrMapOvr>
  <p:transition>
    <p:fade thruBlk="1"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308766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ítulo, text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6568" y="2349501"/>
            <a:ext cx="5922433" cy="43926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2201" y="2349501"/>
            <a:ext cx="5922433" cy="43926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5FB2E0F4-29A3-47C9-A088-B21167F20248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6576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ítulo, objetos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568" y="2349501"/>
            <a:ext cx="5922433" cy="43926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172201" y="2349501"/>
            <a:ext cx="5922433" cy="43926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8E4DCD59-2F73-40A5-A368-1BD5B38164C4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63922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ítulo y texto encima de l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46567" y="2349501"/>
            <a:ext cx="12048067" cy="211931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567" y="4621213"/>
            <a:ext cx="12048067" cy="21209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A889954C-7BCA-4BFB-A435-C46A0D733D49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2819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46568" y="866775"/>
            <a:ext cx="12145433" cy="5875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BB3DDA60-D7F9-4CFA-9003-776509E740F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02608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ítulo y gráfi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734733" y="866776"/>
            <a:ext cx="9457267" cy="166211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gráfico"/>
          <p:cNvSpPr>
            <a:spLocks noGrp="1"/>
          </p:cNvSpPr>
          <p:nvPr>
            <p:ph type="chart" idx="1"/>
          </p:nvPr>
        </p:nvSpPr>
        <p:spPr>
          <a:xfrm>
            <a:off x="46567" y="2349501"/>
            <a:ext cx="12048067" cy="4392613"/>
          </a:xfrm>
        </p:spPr>
        <p:txBody>
          <a:bodyPr/>
          <a:lstStyle/>
          <a:p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fld id="{CAA948A2-722F-44E3-997A-09AAEA9372AA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588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7562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3367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102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B6780F-4388-49CA-B4EB-76434B56804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91095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643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07789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242818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933051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417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90800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9304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9484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0903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260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29ACAF-EA74-4B1C-B2C1-C076B2BCA7C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2312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546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52330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3735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7352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762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5070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401413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31873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6632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ítulo y diagrama u organigr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457200"/>
            <a:ext cx="10972800" cy="13716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SmartArt 2"/>
          <p:cNvSpPr>
            <a:spLocks noGrp="1"/>
          </p:cNvSpPr>
          <p:nvPr>
            <p:ph type="dgm" idx="1"/>
          </p:nvPr>
        </p:nvSpPr>
        <p:spPr>
          <a:xfrm>
            <a:off x="609600" y="1981200"/>
            <a:ext cx="10972800" cy="3886200"/>
          </a:xfrm>
        </p:spPr>
        <p:txBody>
          <a:bodyPr/>
          <a:lstStyle/>
          <a:p>
            <a:endParaRPr lang="es-CO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0"/>
          </p:nvPr>
        </p:nvSpPr>
        <p:spPr>
          <a:xfrm>
            <a:off x="4165600" y="62484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r>
              <a:rPr lang="es-ES" altLang="es-CO">
                <a:solidFill>
                  <a:prstClr val="black">
                    <a:lumMod val="65000"/>
                    <a:lumOff val="35000"/>
                  </a:prstClr>
                </a:solidFill>
              </a:rPr>
              <a:t>Carmen Mellado. Prof de FOL</a:t>
            </a: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1"/>
          </p:nvPr>
        </p:nvSpPr>
        <p:spPr>
          <a:xfrm>
            <a:off x="8737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90E5CDE5-0162-4F7A-83B5-51016CA38188}" type="slidenum">
              <a:rPr lang="es-E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ES" alt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fecha 5"/>
          <p:cNvSpPr>
            <a:spLocks noGrp="1"/>
          </p:cNvSpPr>
          <p:nvPr>
            <p:ph type="dt" sz="half" idx="12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endParaRPr lang="es-ES" altLang="es-CO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5430684"/>
      </p:ext>
    </p:extLst>
  </p:cSld>
  <p:clrMapOvr>
    <a:masterClrMapping/>
  </p:clrMapOvr>
  <p:transition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6568" y="2349501"/>
            <a:ext cx="5922433" cy="4392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72201" y="2349501"/>
            <a:ext cx="5922433" cy="43926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8624E7-8E54-45F2-B09C-30E2549332DD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0537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contenido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C8E5B-CFEF-45D5-B861-48641B7B6F61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7408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 y texto e imágenes prediseña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imágenes prediseñadas"/>
          <p:cNvSpPr>
            <a:spLocks noGrp="1"/>
          </p:cNvSpPr>
          <p:nvPr>
            <p:ph type="clipArt" sz="half" idx="2"/>
          </p:nvPr>
        </p:nvSpPr>
        <p:spPr>
          <a:xfrm>
            <a:off x="6197600" y="1600200"/>
            <a:ext cx="5384800" cy="4495800"/>
          </a:xfrm>
        </p:spPr>
        <p:txBody>
          <a:bodyPr/>
          <a:lstStyle/>
          <a:p>
            <a:pPr lvl="0"/>
            <a:endParaRPr lang="es-ES" noProof="0" smtClean="0"/>
          </a:p>
        </p:txBody>
      </p:sp>
      <p:sp>
        <p:nvSpPr>
          <p:cNvPr id="5" name="Rectangle 1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2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2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6D61BD-B6D4-44D3-B687-BFFE42075BD3}" type="slidenum">
              <a:rPr lang="en-US" altLang="es-CO">
                <a:solidFill>
                  <a:srgbClr val="FFFFFF"/>
                </a:solidFill>
              </a:rPr>
              <a:pPr/>
              <a:t>‹Nº›</a:t>
            </a:fld>
            <a:endParaRPr lang="en-US" altLang="es-CO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1800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_trad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9D18721-C88D-4EF7-B788-4B354E654E52}" type="slidenum">
              <a:rPr lang="en-US" altLang="es-CO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alt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772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931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9707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77964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59165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257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7460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55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E2B4B5-A425-4C8B-AF96-0BEE1A79A7D6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716589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0704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08601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01877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635665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94183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7142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4370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07515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365722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6002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28024-D992-46D4-9354-91B1719A2D31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04496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387629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7016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704948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7045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7425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37099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15530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7345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533110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268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811C937-022E-4025-98A2-11DE59DD0F72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567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0377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35443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0718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667501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3314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681744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rgbClr val="33454D"/>
            </a:gs>
            <a:gs pos="100000">
              <a:schemeClr val="accent1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1362078"/>
            <a:ext cx="10058400" cy="708025"/>
          </a:xfrm>
        </p:spPr>
        <p:txBody>
          <a:bodyPr anchor="b">
            <a:noAutofit/>
          </a:bodyPr>
          <a:lstStyle>
            <a:lvl1pPr algn="ctr">
              <a:defRPr sz="3300" b="1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2070100"/>
            <a:ext cx="8534400" cy="4572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Franklin Gothic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6833184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ark Title Slide"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1362078"/>
            <a:ext cx="10058400" cy="708025"/>
          </a:xfrm>
        </p:spPr>
        <p:txBody>
          <a:bodyPr anchor="b">
            <a:noAutofit/>
          </a:bodyPr>
          <a:lstStyle>
            <a:lvl1pPr algn="ctr">
              <a:defRPr sz="3300" b="1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2070100"/>
            <a:ext cx="8534400" cy="4572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Franklin Gothic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5802224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-85725"/>
            <a:ext cx="11074400" cy="990600"/>
          </a:xfrm>
        </p:spPr>
        <p:txBody>
          <a:bodyPr/>
          <a:lstStyle>
            <a:lvl1pPr algn="ctr"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115824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695405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513180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F807AB-AD41-48CA-BE8F-BAC0C1101249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0220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754042"/>
      </p:ext>
    </p:extLst>
  </p:cSld>
  <p:clrMapOvr>
    <a:masterClrMapping/>
  </p:clrMapOvr>
  <p:transition>
    <p:fade thruBlk="1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104488"/>
      </p:ext>
    </p:extLst>
  </p:cSld>
  <p:clrMapOvr>
    <a:masterClrMapping/>
  </p:clrMapOvr>
  <p:transition>
    <p:fade thruBlk="1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7193"/>
      </p:ext>
    </p:extLst>
  </p:cSld>
  <p:clrMapOvr>
    <a:masterClrMapping/>
  </p:clrMapOvr>
  <p:transition>
    <p:fade thruBlk="1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6179332"/>
      </p:ext>
    </p:extLst>
  </p:cSld>
  <p:clrMapOvr>
    <a:masterClrMapping/>
  </p:clrMapOvr>
  <p:transition>
    <p:fade thruBlk="1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7669048"/>
      </p:ext>
    </p:extLst>
  </p:cSld>
  <p:clrMapOvr>
    <a:masterClrMapping/>
  </p:clrMapOvr>
  <p:transition>
    <p:fade thruBlk="1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555960"/>
      </p:ext>
    </p:extLst>
  </p:cSld>
  <p:clrMapOvr>
    <a:masterClrMapping/>
  </p:clrMapOvr>
  <p:transition>
    <p:fade thruBlk="1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122339"/>
      </p:ext>
    </p:extLst>
  </p:cSld>
  <p:clrMapOvr>
    <a:masterClrMapping/>
  </p:clrMapOvr>
  <p:transition>
    <p:fade thruBlk="1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947624"/>
      </p:ext>
    </p:extLst>
  </p:cSld>
  <p:clrMapOvr>
    <a:masterClrMapping/>
  </p:clrMapOvr>
  <p:transition>
    <p:fade thruBlk="1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5933039"/>
      </p:ext>
    </p:extLst>
  </p:cSld>
  <p:clrMapOvr>
    <a:masterClrMapping/>
  </p:clrMapOvr>
  <p:transition>
    <p:fade thruBlk="1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605031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UY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UY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s-ES">
              <a:solidFill>
                <a:srgbClr val="000000"/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77E539-BE05-427D-A42E-16E98517C5E0}" type="slidenum">
              <a:rPr lang="es-ES">
                <a:solidFill>
                  <a:srgbClr val="000000"/>
                </a:solidFill>
              </a:rPr>
              <a:pPr/>
              <a:t>‹Nº›</a:t>
            </a:fld>
            <a:endParaRPr lang="es-E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20179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68808"/>
      </p:ext>
    </p:extLst>
  </p:cSld>
  <p:clrMapOvr>
    <a:masterClrMapping/>
  </p:clrMapOvr>
  <p:transition>
    <p:fade thruBlk="1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526128"/>
      </p:ext>
    </p:extLst>
  </p:cSld>
  <p:clrMapOvr>
    <a:masterClrMapping/>
  </p:clrMapOvr>
  <p:transition>
    <p:fade thruBlk="1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122376"/>
      </p:ext>
    </p:extLst>
  </p:cSld>
  <p:clrMapOvr>
    <a:masterClrMapping/>
  </p:clrMapOvr>
  <p:transition>
    <p:fade thruBlk="1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985777"/>
      </p:ext>
    </p:extLst>
  </p:cSld>
  <p:clrMapOvr>
    <a:masterClrMapping/>
  </p:clrMapOvr>
  <p:transition>
    <p:fade thruBlk="1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078219"/>
      </p:ext>
    </p:extLst>
  </p:cSld>
  <p:clrMapOvr>
    <a:masterClrMapping/>
  </p:clrMapOvr>
  <p:transition>
    <p:fade thruBlk="1"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709983"/>
      </p:ext>
    </p:extLst>
  </p:cSld>
  <p:clrMapOvr>
    <a:masterClrMapping/>
  </p:clrMapOvr>
  <p:transition>
    <p:fade thruBlk="1"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120348"/>
      </p:ext>
    </p:extLst>
  </p:cSld>
  <p:clrMapOvr>
    <a:masterClrMapping/>
  </p:clrMapOvr>
  <p:transition>
    <p:fade thruBlk="1"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255233"/>
      </p:ext>
    </p:extLst>
  </p:cSld>
  <p:clrMapOvr>
    <a:masterClrMapping/>
  </p:clrMapOvr>
  <p:transition>
    <p:fade thruBlk="1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905716"/>
      </p:ext>
    </p:extLst>
  </p:cSld>
  <p:clrMapOvr>
    <a:masterClrMapping/>
  </p:clrMapOvr>
  <p:transition>
    <p:fade thruBlk="1"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19405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Imagen 10" descr="banner-filmina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1490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6" name="Rectángulo 2"/>
          <p:cNvSpPr>
            <a:spLocks noGrp="1" noChangeArrowheads="1"/>
          </p:cNvSpPr>
          <p:nvPr>
            <p:ph type="title"/>
          </p:nvPr>
        </p:nvSpPr>
        <p:spPr bwMode="auto">
          <a:xfrm>
            <a:off x="2734733" y="866776"/>
            <a:ext cx="9457267" cy="166211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cambiar el estilo de título	</a:t>
            </a:r>
          </a:p>
        </p:txBody>
      </p:sp>
      <p:sp>
        <p:nvSpPr>
          <p:cNvPr id="1027" name="Rectángulo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6567" y="2349501"/>
            <a:ext cx="12048067" cy="439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1028" name="Rectángulo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29" name="Rectángulo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0" name="Rectángulo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6612C7A-737E-4C73-A45F-DEBCB30EAEB8}" type="slidenum">
              <a:rPr lang="es-ES">
                <a:solidFill>
                  <a:srgbClr val="000000"/>
                </a:solidFill>
                <a:latin typeface="Arial" charset="0"/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s-E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626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0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6" grpId="0"/>
      <p:bldP spid="1027" grpId="0" build="p" bldLvl="5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2000"/>
                        <p:tgtEl>
                          <p:spTgt spid="102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+mj-lt"/>
          <a:ea typeface="+mj-ea"/>
          <a:cs typeface="+mj-cs"/>
        </a:defRPr>
      </a:lvl1pPr>
      <a:lvl2pPr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2pPr>
      <a:lvl3pPr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3pPr>
      <a:lvl4pPr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4pPr>
      <a:lvl5pPr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5pPr>
      <a:lvl6pPr marL="457200"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6pPr>
      <a:lvl7pPr marL="914400"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7pPr>
      <a:lvl8pPr marL="1371600"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8pPr>
      <a:lvl9pPr marL="1828800" algn="ctr" rtl="0" fontAlgn="base">
        <a:lnSpc>
          <a:spcPct val="60000"/>
        </a:lnSpc>
        <a:spcBef>
          <a:spcPct val="0"/>
        </a:spcBef>
        <a:spcAft>
          <a:spcPct val="0"/>
        </a:spcAft>
        <a:defRPr sz="6000" b="1">
          <a:solidFill>
            <a:srgbClr val="663300"/>
          </a:solidFill>
          <a:latin typeface="Bernard MT Condensed" pitchFamily="18" charset="0"/>
        </a:defRPr>
      </a:lvl9pPr>
    </p:titleStyle>
    <p:bodyStyle>
      <a:lvl1pPr marL="174625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32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  <a:ea typeface="+mn-ea"/>
          <a:cs typeface="+mn-cs"/>
        </a:defRPr>
      </a:lvl1pPr>
      <a:lvl2pPr marL="5349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8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2pPr>
      <a:lvl3pPr marL="895350" indent="-176213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4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3pPr>
      <a:lvl4pPr marL="1254125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4pPr>
      <a:lvl5pPr marL="16144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5pPr>
      <a:lvl6pPr marL="20716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6pPr>
      <a:lvl7pPr marL="25288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7pPr>
      <a:lvl8pPr marL="29860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8pPr>
      <a:lvl9pPr marL="3443288" indent="-174625" algn="l" rtl="0" fontAlgn="base">
        <a:lnSpc>
          <a:spcPct val="90000"/>
        </a:lnSpc>
        <a:spcBef>
          <a:spcPct val="20000"/>
        </a:spcBef>
        <a:spcAft>
          <a:spcPct val="0"/>
        </a:spcAft>
        <a:buBlip>
          <a:blip r:embed="rId19"/>
        </a:buBlip>
        <a:defRPr sz="2000">
          <a:solidFill>
            <a:schemeClr val="tx1"/>
          </a:solidFill>
          <a:effectLst>
            <a:outerShdw blurRad="38100" dist="38100" dir="2700000" algn="tl">
              <a:srgbClr val="C0C0C0"/>
            </a:outerShdw>
          </a:effectLst>
          <a:latin typeface="+mn-lt"/>
        </a:defRPr>
      </a:lvl9pPr>
    </p:bodyStyle>
    <p:otherStyle>
      <a:defPPr>
        <a:defRPr lang="es-UY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87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243443-EBB9-4E7C-A863-105F856447CA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649DF4-AC76-4F5D-B88A-6CFAB5330A31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602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F4E287BB-9B6E-4FDF-B050-BF01E4F583BB}" type="datetimeFigureOut">
              <a:rPr lang="es-UY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23/4/2020</a:t>
            </a:fld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s-UY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F2289C-A272-498E-AACA-4A646F7C55B4}" type="slidenum">
              <a:rPr lang="es-UY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UY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9870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D91647-0A78-485A-B0DE-08E41087E9E9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75D132-00EC-478D-B103-41C9F97E6428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1538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AC993F-DE50-4FB6-A630-0421E6D02A88}" type="datetimeFigureOut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23/04/2020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B4BC41-1615-492F-9878-326384D042DA}" type="slidenum">
              <a:rPr lang="es-CO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CO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881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2" r:id="rId1"/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4E8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FDDFF-DE07-48F1-8D69-2BDB0244551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B3C42-0CC6-48CA-9459-9E43CC1525C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396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90000"/>
              </a:schemeClr>
            </a:gs>
            <a:gs pos="100000">
              <a:schemeClr val="accent1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1200" y="-38100"/>
            <a:ext cx="1066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990600"/>
            <a:ext cx="11480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27921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0" r:id="rId1"/>
    <p:sldLayoutId id="2147483801" r:id="rId2"/>
    <p:sldLayoutId id="2147483802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sz="2700" kern="1200">
          <a:solidFill>
            <a:schemeClr val="bg1"/>
          </a:solidFill>
          <a:latin typeface="Franklin Gothic Medium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3429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6858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0287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13716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84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E4C904-5CB7-401A-BA42-84B6A801200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4/23/2020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CB04E3-6830-4F6D-AAA7-1ABA87DE4E4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8553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p:transition>
    <p:fade thruBlk="1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0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107.xml"/><Relationship Id="rId1" Type="http://schemas.openxmlformats.org/officeDocument/2006/relationships/themeOverride" Target="../theme/themeOverr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438150"/>
            <a:ext cx="11430000" cy="598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0655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221" y="0"/>
            <a:ext cx="117404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0700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172" y="0"/>
            <a:ext cx="113816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20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/>
          <p:cNvSpPr/>
          <p:nvPr/>
        </p:nvSpPr>
        <p:spPr>
          <a:xfrm>
            <a:off x="1867436" y="1820252"/>
            <a:ext cx="8693240" cy="40954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defTabSz="685800">
              <a:lnSpc>
                <a:spcPct val="80000"/>
              </a:lnSpc>
              <a:spcBef>
                <a:spcPts val="750"/>
              </a:spcBef>
              <a:buClr>
                <a:srgbClr val="CC9900"/>
              </a:buClr>
              <a:buFont typeface="Wingdings 2" pitchFamily="18" charset="2"/>
              <a:buChar char=""/>
            </a:pPr>
            <a:r>
              <a:rPr lang="es-UY" altLang="es-CO" sz="2800" dirty="0">
                <a:solidFill>
                  <a:srgbClr val="003366"/>
                </a:solidFill>
                <a:latin typeface="Georgia" panose="02040502050405020303" pitchFamily="18" charset="0"/>
              </a:rPr>
              <a:t>1. </a:t>
            </a:r>
            <a:r>
              <a:rPr lang="es-UY" altLang="es-CO" sz="2800" dirty="0">
                <a:solidFill>
                  <a:srgbClr val="FF0000"/>
                </a:solidFill>
                <a:latin typeface="Georgia" panose="02040502050405020303" pitchFamily="18" charset="0"/>
              </a:rPr>
              <a:t>Baja Motivación </a:t>
            </a:r>
            <a:r>
              <a:rPr lang="es-UY" altLang="es-CO" sz="2800" dirty="0">
                <a:solidFill>
                  <a:srgbClr val="003366"/>
                </a:solidFill>
                <a:latin typeface="Georgia" panose="02040502050405020303" pitchFamily="18" charset="0"/>
              </a:rPr>
              <a:t>– Desmotivado, sin propósito en lo que hace</a:t>
            </a:r>
          </a:p>
          <a:p>
            <a:pPr marL="171450" indent="-171450" defTabSz="685800">
              <a:lnSpc>
                <a:spcPct val="80000"/>
              </a:lnSpc>
              <a:spcBef>
                <a:spcPts val="750"/>
              </a:spcBef>
              <a:buClr>
                <a:srgbClr val="CC9900"/>
              </a:buClr>
              <a:buFont typeface="Wingdings 2" pitchFamily="18" charset="2"/>
              <a:buChar char=""/>
            </a:pPr>
            <a:endParaRPr lang="es-UY" altLang="es-CO" sz="2800" dirty="0">
              <a:solidFill>
                <a:srgbClr val="003366"/>
              </a:solidFill>
              <a:latin typeface="Georgia" panose="02040502050405020303" pitchFamily="18" charset="0"/>
            </a:endParaRPr>
          </a:p>
          <a:p>
            <a:pPr marL="171450" indent="-171450" defTabSz="685800">
              <a:lnSpc>
                <a:spcPct val="80000"/>
              </a:lnSpc>
              <a:spcBef>
                <a:spcPts val="750"/>
              </a:spcBef>
              <a:buClr>
                <a:srgbClr val="CC9900"/>
              </a:buClr>
              <a:buFont typeface="Wingdings 2" pitchFamily="18" charset="2"/>
              <a:buChar char=""/>
            </a:pPr>
            <a:r>
              <a:rPr lang="es-UY" altLang="es-CO" sz="2800" dirty="0">
                <a:solidFill>
                  <a:srgbClr val="003366"/>
                </a:solidFill>
                <a:latin typeface="Georgia" panose="02040502050405020303" pitchFamily="18" charset="0"/>
              </a:rPr>
              <a:t>2. </a:t>
            </a:r>
            <a:r>
              <a:rPr lang="es-UY" altLang="es-CO" sz="2800" dirty="0">
                <a:solidFill>
                  <a:srgbClr val="FF0000"/>
                </a:solidFill>
                <a:latin typeface="Georgia" panose="02040502050405020303" pitchFamily="18" charset="0"/>
              </a:rPr>
              <a:t>Motivación Extrínseca </a:t>
            </a:r>
            <a:r>
              <a:rPr lang="es-UY" altLang="es-CO" sz="2800" dirty="0">
                <a:solidFill>
                  <a:srgbClr val="003366"/>
                </a:solidFill>
                <a:latin typeface="Georgia" panose="02040502050405020303" pitchFamily="18" charset="0"/>
              </a:rPr>
              <a:t>– Motivado únicamente por factores externos, recompensas y castigos</a:t>
            </a:r>
          </a:p>
          <a:p>
            <a:pPr marL="171450" indent="-171450" defTabSz="685800">
              <a:lnSpc>
                <a:spcPct val="80000"/>
              </a:lnSpc>
              <a:spcBef>
                <a:spcPts val="750"/>
              </a:spcBef>
              <a:buClr>
                <a:srgbClr val="CC9900"/>
              </a:buClr>
              <a:buFont typeface="Wingdings 2" pitchFamily="18" charset="2"/>
              <a:buChar char=""/>
            </a:pPr>
            <a:endParaRPr lang="es-UY" altLang="es-CO" sz="2800" dirty="0">
              <a:solidFill>
                <a:srgbClr val="003366"/>
              </a:solidFill>
              <a:latin typeface="Georgia" panose="02040502050405020303" pitchFamily="18" charset="0"/>
            </a:endParaRPr>
          </a:p>
          <a:p>
            <a:pPr marL="171450" indent="-171450" defTabSz="685800">
              <a:lnSpc>
                <a:spcPct val="80000"/>
              </a:lnSpc>
              <a:spcBef>
                <a:spcPts val="750"/>
              </a:spcBef>
              <a:buClr>
                <a:srgbClr val="CC9900"/>
              </a:buClr>
              <a:buFont typeface="Wingdings 2" pitchFamily="18" charset="2"/>
              <a:buChar char=""/>
            </a:pPr>
            <a:r>
              <a:rPr lang="es-UY" altLang="es-CO" sz="2800" dirty="0">
                <a:solidFill>
                  <a:srgbClr val="003366"/>
                </a:solidFill>
                <a:latin typeface="Georgia" panose="02040502050405020303" pitchFamily="18" charset="0"/>
              </a:rPr>
              <a:t>3. </a:t>
            </a:r>
            <a:r>
              <a:rPr lang="es-UY" altLang="es-CO" sz="2800" dirty="0">
                <a:solidFill>
                  <a:srgbClr val="FF0000"/>
                </a:solidFill>
                <a:latin typeface="Georgia" panose="02040502050405020303" pitchFamily="18" charset="0"/>
              </a:rPr>
              <a:t>Motivación Intrínseca </a:t>
            </a:r>
            <a:r>
              <a:rPr lang="es-UY" altLang="es-CO" sz="2800" dirty="0">
                <a:solidFill>
                  <a:srgbClr val="003366"/>
                </a:solidFill>
                <a:latin typeface="Georgia" panose="02040502050405020303" pitchFamily="18" charset="0"/>
              </a:rPr>
              <a:t>– Altamente motivado, cumpliendo un propósito con su vida y su función. Operando en todo su potencial</a:t>
            </a:r>
          </a:p>
          <a:p>
            <a:pPr marL="171450" indent="-171450" defTabSz="685800">
              <a:lnSpc>
                <a:spcPct val="90000"/>
              </a:lnSpc>
              <a:spcBef>
                <a:spcPts val="750"/>
              </a:spcBef>
              <a:buClr>
                <a:srgbClr val="CC9900"/>
              </a:buClr>
              <a:buFont typeface="Wingdings 2" pitchFamily="18" charset="2"/>
              <a:buChar char=""/>
            </a:pPr>
            <a:endParaRPr lang="es-UY" altLang="es-CO" sz="2800" dirty="0">
              <a:solidFill>
                <a:srgbClr val="003366"/>
              </a:solidFill>
            </a:endParaRPr>
          </a:p>
        </p:txBody>
      </p:sp>
      <p:sp>
        <p:nvSpPr>
          <p:cNvPr id="7" name="Título 6"/>
          <p:cNvSpPr>
            <a:spLocks noGrp="1"/>
          </p:cNvSpPr>
          <p:nvPr>
            <p:ph type="title"/>
          </p:nvPr>
        </p:nvSpPr>
        <p:spPr>
          <a:xfrm>
            <a:off x="158839" y="429185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s-CO" sz="5400" b="1" dirty="0" smtClean="0">
                <a:solidFill>
                  <a:srgbClr val="C00000"/>
                </a:solidFill>
              </a:rPr>
              <a:t>Tres Niveles de Motivación</a:t>
            </a:r>
            <a:endParaRPr lang="es-CO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2799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759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224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2639617" y="1268760"/>
            <a:ext cx="7793037" cy="1462088"/>
          </a:xfrm>
        </p:spPr>
        <p:txBody>
          <a:bodyPr/>
          <a:lstStyle/>
          <a:p>
            <a:pPr eaLnBrk="1" hangingPunct="1"/>
            <a:r>
              <a:rPr lang="es-ES" b="1" dirty="0" smtClean="0">
                <a:solidFill>
                  <a:srgbClr val="C00000"/>
                </a:solidFill>
              </a:rPr>
              <a:t>¿QUE ES COACHING ? </a:t>
            </a:r>
            <a:endParaRPr lang="en-US" b="1" dirty="0" smtClean="0">
              <a:solidFill>
                <a:srgbClr val="C00000"/>
              </a:solidFill>
            </a:endParaRP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9576" y="3212976"/>
            <a:ext cx="7772400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s-ES" dirty="0" smtClean="0"/>
              <a:t> </a:t>
            </a:r>
            <a:r>
              <a:rPr lang="es-ES" dirty="0" smtClean="0">
                <a:solidFill>
                  <a:srgbClr val="002060"/>
                </a:solidFill>
              </a:rPr>
              <a:t>Es el arte de trabajar con los demás convirtiéndose en catalizadores de su desarrollo personal hasta que alcancen el máximo en sus vidas y liderazgo.</a:t>
            </a:r>
          </a:p>
        </p:txBody>
      </p:sp>
    </p:spTree>
    <p:extLst>
      <p:ext uri="{BB962C8B-B14F-4D97-AF65-F5344CB8AC3E}">
        <p14:creationId xmlns:p14="http://schemas.microsoft.com/office/powerpoint/2010/main" val="126742448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1491073" y="1772817"/>
            <a:ext cx="9161189" cy="1462087"/>
          </a:xfrm>
        </p:spPr>
        <p:txBody>
          <a:bodyPr/>
          <a:lstStyle/>
          <a:p>
            <a:pPr eaLnBrk="1" hangingPunct="1"/>
            <a:r>
              <a:rPr lang="es-ES" b="1" dirty="0" smtClean="0">
                <a:solidFill>
                  <a:srgbClr val="C00000"/>
                </a:solidFill>
              </a:rPr>
              <a:t>¿EN QUE SE BASA EL COACHING ?</a:t>
            </a:r>
            <a:r>
              <a:rPr lang="es-ES" b="1" dirty="0" smtClean="0">
                <a:solidFill>
                  <a:srgbClr val="993300"/>
                </a:solidFill>
              </a:rPr>
              <a:t/>
            </a:r>
            <a:br>
              <a:rPr lang="es-ES" b="1" dirty="0" smtClean="0">
                <a:solidFill>
                  <a:srgbClr val="993300"/>
                </a:solidFill>
              </a:rPr>
            </a:br>
            <a:endParaRPr lang="en-US" b="1" dirty="0" smtClean="0">
              <a:solidFill>
                <a:srgbClr val="993300"/>
              </a:solidFill>
            </a:endParaRP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967210" y="3429000"/>
            <a:ext cx="8208912" cy="4114800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s-ES" dirty="0" smtClean="0">
                <a:solidFill>
                  <a:srgbClr val="002060"/>
                </a:solidFill>
              </a:rPr>
              <a:t> Está basado en una relación donde el coach </a:t>
            </a:r>
            <a:r>
              <a:rPr lang="es-ES" u="sng" dirty="0" smtClean="0">
                <a:solidFill>
                  <a:srgbClr val="002060"/>
                </a:solidFill>
              </a:rPr>
              <a:t>asiste en el aprendizaje de nuevas maneras de ver, ser y de hacer</a:t>
            </a:r>
            <a:r>
              <a:rPr lang="es-ES" dirty="0" smtClean="0">
                <a:solidFill>
                  <a:srgbClr val="002060"/>
                </a:solidFill>
              </a:rPr>
              <a:t>, necesarias para generar lo que se denomina cambio paradigmático o cultural. </a:t>
            </a:r>
          </a:p>
        </p:txBody>
      </p:sp>
    </p:spTree>
    <p:extLst>
      <p:ext uri="{BB962C8B-B14F-4D97-AF65-F5344CB8AC3E}">
        <p14:creationId xmlns:p14="http://schemas.microsoft.com/office/powerpoint/2010/main" val="6104753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89397" y="0"/>
            <a:ext cx="10864403" cy="1162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s-UY" altLang="es-CO" sz="6000" b="1" u="sng" dirty="0">
                <a:solidFill>
                  <a:srgbClr val="C00000"/>
                </a:solidFill>
              </a:rPr>
              <a:t>Verdades con respecto al  Coaching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sz="half" idx="2"/>
          </p:nvPr>
        </p:nvSpPr>
        <p:spPr bwMode="auto">
          <a:xfrm>
            <a:off x="489397" y="1192167"/>
            <a:ext cx="11062952" cy="469106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es-UY" altLang="es-CO" sz="4000" dirty="0">
                <a:solidFill>
                  <a:srgbClr val="002060"/>
                </a:solidFill>
              </a:rPr>
              <a:t>El coaching no es algo reactivo que mira al pasado sino algo proactivo que mira hacia el futuro</a:t>
            </a:r>
          </a:p>
          <a:p>
            <a:pPr>
              <a:buFont typeface="Arial" panose="020B0604020202020204" pitchFamily="34" charset="0"/>
              <a:buChar char="•"/>
            </a:pPr>
            <a:endParaRPr lang="es-UY" altLang="es-CO" sz="4000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UY" altLang="es-CO" sz="4000" dirty="0">
                <a:solidFill>
                  <a:srgbClr val="002060"/>
                </a:solidFill>
              </a:rPr>
              <a:t> El coaching no se trata de sanidad sino de crecimiento</a:t>
            </a:r>
          </a:p>
          <a:p>
            <a:pPr>
              <a:buFont typeface="Arial" panose="020B0604020202020204" pitchFamily="34" charset="0"/>
              <a:buChar char="•"/>
            </a:pPr>
            <a:endParaRPr lang="es-UY" altLang="es-CO" sz="4000" dirty="0">
              <a:solidFill>
                <a:srgbClr val="002060"/>
              </a:solidFill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s-UY" altLang="es-CO" sz="4000" dirty="0">
                <a:solidFill>
                  <a:srgbClr val="002060"/>
                </a:solidFill>
              </a:rPr>
              <a:t>El coaching no se enfoca tanto en vencer debilidades sino en desarrollar </a:t>
            </a:r>
            <a:r>
              <a:rPr lang="es-UY" altLang="es-CO" sz="4000" dirty="0" smtClean="0">
                <a:solidFill>
                  <a:srgbClr val="002060"/>
                </a:solidFill>
              </a:rPr>
              <a:t>habilidades y fortalezas</a:t>
            </a:r>
            <a:endParaRPr lang="es-UY" altLang="es-CO" sz="4000" dirty="0">
              <a:solidFill>
                <a:srgbClr val="002060"/>
              </a:solidFill>
            </a:endParaRPr>
          </a:p>
          <a:p>
            <a:r>
              <a:rPr lang="es-UY" altLang="es-CO" sz="40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2" name="Marcador de contenido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6533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7378" y="112889"/>
            <a:ext cx="11096978" cy="6660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264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510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5644" y="-45156"/>
            <a:ext cx="91101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600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333" y="440268"/>
            <a:ext cx="9685867" cy="590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546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682580" y="1120206"/>
            <a:ext cx="11384924" cy="573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defTabSz="45720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/>
            </a:pPr>
            <a:r>
              <a:rPr lang="es-ES_tradnl" sz="2600" kern="0" dirty="0">
                <a:solidFill>
                  <a:srgbClr val="002060"/>
                </a:solidFill>
                <a:cs typeface="Gill Sans MT"/>
              </a:rPr>
              <a:t>Autoimagen negativa a identidad positiva propia</a:t>
            </a:r>
          </a:p>
          <a:p>
            <a:pPr marL="342900" indent="-342900" defTabSz="45720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/>
            </a:pPr>
            <a:r>
              <a:rPr lang="es-ES_tradnl" sz="2600" kern="0" dirty="0">
                <a:solidFill>
                  <a:srgbClr val="002060"/>
                </a:solidFill>
              </a:rPr>
              <a:t>Ignorancia a conocimiento del valor de los recursos </a:t>
            </a:r>
            <a:r>
              <a:rPr lang="es-ES_tradnl" sz="2600" kern="0" dirty="0" smtClean="0">
                <a:solidFill>
                  <a:srgbClr val="002060"/>
                </a:solidFill>
              </a:rPr>
              <a:t>disponibles</a:t>
            </a:r>
          </a:p>
          <a:p>
            <a:pPr marL="342900" indent="-342900" defTabSz="45720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/>
            </a:pPr>
            <a:r>
              <a:rPr lang="es-ES_tradnl" sz="2600" kern="0" dirty="0" smtClean="0">
                <a:solidFill>
                  <a:srgbClr val="002060"/>
                </a:solidFill>
              </a:rPr>
              <a:t>Falta de confianza e iniciativa a ser confiado, original y creativo constructivo</a:t>
            </a:r>
            <a:endParaRPr lang="es-CO" sz="2800" dirty="0"/>
          </a:p>
          <a:p>
            <a:pPr marL="342900" indent="-342900" defTabSz="45720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/>
            </a:pPr>
            <a:r>
              <a:rPr lang="es-ES_tradnl" sz="2600" kern="0" dirty="0" smtClean="0">
                <a:solidFill>
                  <a:srgbClr val="002060"/>
                </a:solidFill>
              </a:rPr>
              <a:t>Oferta </a:t>
            </a:r>
            <a:r>
              <a:rPr lang="es-ES_tradnl" sz="2600" kern="0" dirty="0">
                <a:solidFill>
                  <a:srgbClr val="002060"/>
                </a:solidFill>
              </a:rPr>
              <a:t>limitada de maneras de pensar a la abundancia de pensamientos</a:t>
            </a:r>
            <a:endParaRPr lang="es-ES_tradnl" sz="2600" kern="0" dirty="0">
              <a:solidFill>
                <a:srgbClr val="002060"/>
              </a:solidFill>
              <a:cs typeface="Gill Sans MT"/>
            </a:endParaRPr>
          </a:p>
          <a:p>
            <a:pPr marL="342900" indent="-342900" defTabSz="45720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/>
            </a:pPr>
            <a:r>
              <a:rPr lang="es-ES_tradnl" sz="2600" kern="0" dirty="0">
                <a:solidFill>
                  <a:srgbClr val="002060"/>
                </a:solidFill>
              </a:rPr>
              <a:t>Dependencia a </a:t>
            </a:r>
            <a:r>
              <a:rPr lang="es-ES_tradnl" sz="2600" kern="0" dirty="0" smtClean="0">
                <a:solidFill>
                  <a:srgbClr val="002060"/>
                </a:solidFill>
              </a:rPr>
              <a:t>independencia y aún a interdependencia</a:t>
            </a:r>
            <a:r>
              <a:rPr lang="es-ES_tradnl" sz="2600" kern="0" dirty="0">
                <a:solidFill>
                  <a:srgbClr val="002060"/>
                </a:solidFill>
              </a:rPr>
              <a:t>.</a:t>
            </a:r>
            <a:endParaRPr lang="es-ES_tradnl" sz="2600" kern="0" dirty="0">
              <a:solidFill>
                <a:srgbClr val="002060"/>
              </a:solidFill>
              <a:cs typeface="Gill Sans MT"/>
            </a:endParaRPr>
          </a:p>
          <a:p>
            <a:pPr marL="342900" indent="-342900" defTabSz="45720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/>
            </a:pPr>
            <a:r>
              <a:rPr lang="es-ES_tradnl" sz="2600" kern="0" dirty="0">
                <a:solidFill>
                  <a:srgbClr val="002060"/>
                </a:solidFill>
              </a:rPr>
              <a:t>Corrupción a la Integridad personal y pública</a:t>
            </a:r>
            <a:endParaRPr lang="es-ES_tradnl" sz="2600" kern="0" dirty="0">
              <a:solidFill>
                <a:srgbClr val="002060"/>
              </a:solidFill>
              <a:cs typeface="Gill Sans MT"/>
            </a:endParaRPr>
          </a:p>
          <a:p>
            <a:pPr marL="342900" indent="-342900" defTabSz="45720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/>
            </a:pPr>
            <a:r>
              <a:rPr lang="es-ES_tradnl" sz="2600" kern="0" dirty="0" smtClean="0">
                <a:solidFill>
                  <a:srgbClr val="002060"/>
                </a:solidFill>
              </a:rPr>
              <a:t>Fatalismo a la aplicación del Principio de la Siembre y la Cosecha</a:t>
            </a:r>
            <a:endParaRPr lang="es-ES_tradnl" sz="2600" kern="0" dirty="0">
              <a:solidFill>
                <a:srgbClr val="002060"/>
              </a:solidFill>
              <a:cs typeface="Gill Sans MT"/>
            </a:endParaRPr>
          </a:p>
          <a:p>
            <a:pPr marL="342900" indent="-342900" defTabSz="45720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/>
            </a:pPr>
            <a:r>
              <a:rPr lang="es-ES_tradnl" sz="2600" kern="0" dirty="0">
                <a:solidFill>
                  <a:srgbClr val="002060"/>
                </a:solidFill>
                <a:cs typeface="Gill Sans MT"/>
              </a:rPr>
              <a:t>Parcialidad a Imparcialidad</a:t>
            </a:r>
          </a:p>
          <a:p>
            <a:pPr marL="342900" indent="-342900" defTabSz="45720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/>
            </a:pPr>
            <a:r>
              <a:rPr lang="es-ES_tradnl" sz="2600" kern="0" dirty="0" smtClean="0">
                <a:solidFill>
                  <a:srgbClr val="002060"/>
                </a:solidFill>
                <a:cs typeface="Gill Sans MT"/>
              </a:rPr>
              <a:t>Liderazgo basado en el Status Quo a Liderazgo de Cambio</a:t>
            </a:r>
            <a:endParaRPr lang="es-ES_tradnl" sz="2600" kern="0" dirty="0">
              <a:solidFill>
                <a:srgbClr val="002060"/>
              </a:solidFill>
              <a:cs typeface="Gill Sans MT"/>
            </a:endParaRPr>
          </a:p>
          <a:p>
            <a:pPr marL="342900" indent="-342900" defTabSz="45720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/>
            </a:pPr>
            <a:r>
              <a:rPr lang="es-ES_tradnl" sz="2600" kern="0" dirty="0">
                <a:solidFill>
                  <a:srgbClr val="002060"/>
                </a:solidFill>
                <a:cs typeface="Gill Sans MT"/>
              </a:rPr>
              <a:t>Mentalidad de Consumo a Mentalidad de Producción.</a:t>
            </a:r>
          </a:p>
          <a:p>
            <a:pPr marL="342900" indent="-342900" defTabSz="457200">
              <a:lnSpc>
                <a:spcPct val="110000"/>
              </a:lnSpc>
              <a:spcBef>
                <a:spcPct val="20000"/>
              </a:spcBef>
              <a:buClr>
                <a:srgbClr val="008000"/>
              </a:buClr>
              <a:buFont typeface="Arial"/>
              <a:buChar char="•"/>
              <a:defRPr/>
            </a:pPr>
            <a:r>
              <a:rPr lang="es-ES_tradnl" sz="2600" kern="0" dirty="0" smtClean="0">
                <a:solidFill>
                  <a:srgbClr val="002060"/>
                </a:solidFill>
                <a:cs typeface="Gill Sans MT"/>
              </a:rPr>
              <a:t>Mediocridad </a:t>
            </a:r>
            <a:r>
              <a:rPr lang="es-ES_tradnl" sz="2600" kern="0" dirty="0">
                <a:solidFill>
                  <a:srgbClr val="002060"/>
                </a:solidFill>
                <a:cs typeface="Gill Sans MT"/>
              </a:rPr>
              <a:t>a Excelencia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786684" y="0"/>
            <a:ext cx="10515600" cy="1325563"/>
          </a:xfrm>
        </p:spPr>
        <p:txBody>
          <a:bodyPr>
            <a:normAutofit/>
          </a:bodyPr>
          <a:lstStyle/>
          <a:p>
            <a:r>
              <a:rPr lang="es-CO" sz="5400" b="1" dirty="0" smtClean="0">
                <a:solidFill>
                  <a:srgbClr val="C00000"/>
                </a:solidFill>
              </a:rPr>
              <a:t>Ejemplos de </a:t>
            </a:r>
            <a:r>
              <a:rPr lang="es-CO" sz="5400" b="1" dirty="0" smtClean="0">
                <a:solidFill>
                  <a:srgbClr val="C00000"/>
                </a:solidFill>
              </a:rPr>
              <a:t>resultados del Coaching</a:t>
            </a:r>
            <a:endParaRPr lang="es-CO" sz="5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456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6311" y="214489"/>
            <a:ext cx="9335911" cy="6643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51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039" y="0"/>
            <a:ext cx="970192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313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2279576" y="1700808"/>
            <a:ext cx="7848600" cy="1735138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C00000"/>
                </a:solidFill>
                <a:cs typeface="Times New Roman" charset="0"/>
              </a:rPr>
              <a:t>¿</a:t>
            </a:r>
            <a:r>
              <a:rPr lang="es-BO" b="1" dirty="0" smtClean="0">
                <a:solidFill>
                  <a:srgbClr val="C00000"/>
                </a:solidFill>
                <a:cs typeface="Times New Roman" charset="0"/>
              </a:rPr>
              <a:t>Qué hace un Coach</a:t>
            </a:r>
            <a:r>
              <a:rPr lang="en-US" b="1" dirty="0" smtClean="0">
                <a:solidFill>
                  <a:srgbClr val="C00000"/>
                </a:solidFill>
                <a:cs typeface="Times New Roman" charset="0"/>
              </a:rPr>
              <a:t>?  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9576" y="3501009"/>
            <a:ext cx="7556500" cy="2714625"/>
          </a:xfrm>
        </p:spPr>
        <p:txBody>
          <a:bodyPr/>
          <a:lstStyle/>
          <a:p>
            <a:pPr algn="ctr" eaLnBrk="1" hangingPunct="1">
              <a:lnSpc>
                <a:spcPct val="90000"/>
              </a:lnSpc>
              <a:buFont typeface="Wingdings" charset="2"/>
              <a:buNone/>
            </a:pPr>
            <a:r>
              <a:rPr lang="es-BO" sz="4000" dirty="0">
                <a:solidFill>
                  <a:srgbClr val="002060"/>
                </a:solidFill>
                <a:cs typeface="Times New Roman" charset="0"/>
              </a:rPr>
              <a:t>Llevar a la gente desde dónde ellos están, hasta dónde ellos quieren llegar.</a:t>
            </a:r>
          </a:p>
        </p:txBody>
      </p:sp>
    </p:spTree>
    <p:extLst>
      <p:ext uri="{BB962C8B-B14F-4D97-AF65-F5344CB8AC3E}">
        <p14:creationId xmlns:p14="http://schemas.microsoft.com/office/powerpoint/2010/main" val="3468445025"/>
      </p:ext>
    </p:extLst>
  </p:cSld>
  <p:clrMapOvr>
    <a:masterClrMapping/>
  </p:clrMapOvr>
  <p:transition spd="med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8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 build="p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999656" y="1484785"/>
            <a:ext cx="7092950" cy="1662113"/>
          </a:xfrm>
        </p:spPr>
        <p:txBody>
          <a:bodyPr/>
          <a:lstStyle/>
          <a:p>
            <a:pPr eaLnBrk="1" hangingPunct="1"/>
            <a:r>
              <a:rPr lang="es-BO" b="1" dirty="0" smtClean="0">
                <a:solidFill>
                  <a:srgbClr val="C00000"/>
                </a:solidFill>
                <a:cs typeface="Times New Roman" charset="0"/>
              </a:rPr>
              <a:t>¿Qué hace un Coach?  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79576" y="3146897"/>
            <a:ext cx="7988300" cy="41910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s-BO" sz="3600" dirty="0">
                <a:solidFill>
                  <a:srgbClr val="002060"/>
                </a:solidFill>
                <a:cs typeface="Times New Roman" charset="0"/>
              </a:rPr>
              <a:t>Escucha </a:t>
            </a:r>
          </a:p>
          <a:p>
            <a:pPr eaLnBrk="1" hangingPunct="1">
              <a:lnSpc>
                <a:spcPct val="90000"/>
              </a:lnSpc>
            </a:pPr>
            <a:r>
              <a:rPr lang="es-BO" sz="3600" dirty="0">
                <a:solidFill>
                  <a:srgbClr val="002060"/>
                </a:solidFill>
                <a:cs typeface="Times New Roman" charset="0"/>
              </a:rPr>
              <a:t>Hace </a:t>
            </a:r>
            <a:r>
              <a:rPr lang="es-BO" sz="3600" dirty="0" err="1">
                <a:solidFill>
                  <a:srgbClr val="002060"/>
                </a:solidFill>
                <a:cs typeface="Times New Roman" charset="0"/>
              </a:rPr>
              <a:t>pregunas</a:t>
            </a:r>
            <a:r>
              <a:rPr lang="es-BO" sz="3600" dirty="0">
                <a:solidFill>
                  <a:srgbClr val="002060"/>
                </a:solidFill>
                <a:cs typeface="Times New Roman" charset="0"/>
              </a:rPr>
              <a:t> poderosas! </a:t>
            </a:r>
          </a:p>
          <a:p>
            <a:pPr eaLnBrk="1" hangingPunct="1">
              <a:lnSpc>
                <a:spcPct val="90000"/>
              </a:lnSpc>
            </a:pPr>
            <a:r>
              <a:rPr lang="es-BO" sz="3600" dirty="0" err="1">
                <a:solidFill>
                  <a:srgbClr val="002060"/>
                </a:solidFill>
                <a:cs typeface="Times New Roman" charset="0"/>
              </a:rPr>
              <a:t>Ayúda</a:t>
            </a:r>
            <a:r>
              <a:rPr lang="es-BO" sz="3600" dirty="0">
                <a:solidFill>
                  <a:srgbClr val="002060"/>
                </a:solidFill>
                <a:cs typeface="Times New Roman" charset="0"/>
              </a:rPr>
              <a:t> a explorar opciones</a:t>
            </a:r>
          </a:p>
          <a:p>
            <a:pPr eaLnBrk="1" hangingPunct="1">
              <a:lnSpc>
                <a:spcPct val="90000"/>
              </a:lnSpc>
            </a:pPr>
            <a:r>
              <a:rPr lang="es-BO" sz="3600" dirty="0" err="1">
                <a:solidFill>
                  <a:srgbClr val="002060"/>
                </a:solidFill>
                <a:cs typeface="Times New Roman" charset="0"/>
              </a:rPr>
              <a:t>Ayúda</a:t>
            </a:r>
            <a:r>
              <a:rPr lang="es-BO" sz="3600" dirty="0">
                <a:solidFill>
                  <a:srgbClr val="002060"/>
                </a:solidFill>
                <a:cs typeface="Times New Roman" charset="0"/>
              </a:rPr>
              <a:t> a que el discípulo/cliente tenga un plan de acción</a:t>
            </a:r>
          </a:p>
        </p:txBody>
      </p:sp>
    </p:spTree>
    <p:extLst>
      <p:ext uri="{BB962C8B-B14F-4D97-AF65-F5344CB8AC3E}">
        <p14:creationId xmlns:p14="http://schemas.microsoft.com/office/powerpoint/2010/main" val="4011781945"/>
      </p:ext>
    </p:extLst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37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5" grpId="0" build="p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92535074-32ED-4F46-9085-F2942F75A16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334" r="14166" b="5534"/>
          <a:stretch/>
        </p:blipFill>
        <p:spPr>
          <a:xfrm>
            <a:off x="1534551" y="0"/>
            <a:ext cx="9121531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34552" y="152401"/>
            <a:ext cx="501864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EEECE1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¿</a:t>
            </a:r>
            <a:r>
              <a:rPr lang="en-US" sz="4000" dirty="0" err="1">
                <a:solidFill>
                  <a:srgbClr val="EEECE1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Quieres</a:t>
            </a:r>
            <a:r>
              <a:rPr lang="en-US" sz="4000" dirty="0">
                <a:solidFill>
                  <a:srgbClr val="EEECE1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lang="en-US" sz="4000" dirty="0" err="1">
                <a:solidFill>
                  <a:srgbClr val="EEECE1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respuesta</a:t>
            </a:r>
            <a:r>
              <a:rPr lang="en-US" sz="4000" dirty="0">
                <a:solidFill>
                  <a:srgbClr val="EEECE1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srgbClr val="EEECE1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correcta</a:t>
            </a:r>
            <a:r>
              <a:rPr lang="en-US" sz="4000" dirty="0">
                <a:solidFill>
                  <a:srgbClr val="EEECE1">
                    <a:lumMod val="10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628900" y="5974268"/>
            <a:ext cx="784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Haz</a:t>
            </a:r>
            <a:r>
              <a:rPr lang="en-US" sz="4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lang="en-US" sz="4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pregunta</a:t>
            </a:r>
            <a:r>
              <a:rPr lang="en-US" sz="4000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correcta</a:t>
            </a:r>
            <a:endParaRPr lang="en-US" sz="4000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94895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91EE3C64-D566-4019-861D-DC7B7E5D80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6"/>
          <a:stretch/>
        </p:blipFill>
        <p:spPr>
          <a:xfrm>
            <a:off x="1524000" y="1"/>
            <a:ext cx="9144000" cy="251571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00200" y="476072"/>
            <a:ext cx="6438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Preguntas</a:t>
            </a:r>
            <a:r>
              <a:rPr lang="en-US" sz="32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para la </a:t>
            </a:r>
          </a:p>
          <a:p>
            <a:r>
              <a:rPr lang="en-US" sz="4000" dirty="0" err="1">
                <a:solidFill>
                  <a:prstClr val="black"/>
                </a:solidFill>
                <a:latin typeface="Gabriola" panose="04040605051002020D02" pitchFamily="82" charset="0"/>
                <a:cs typeface="Times New Roman" pitchFamily="18" charset="0"/>
              </a:rPr>
              <a:t>Conciencia</a:t>
            </a:r>
            <a:r>
              <a:rPr lang="en-US" sz="4000" dirty="0">
                <a:solidFill>
                  <a:prstClr val="black"/>
                </a:solidFill>
                <a:latin typeface="Gabriola" panose="04040605051002020D02" pitchFamily="82" charset="0"/>
                <a:cs typeface="Times New Roman" pitchFamily="18" charset="0"/>
              </a:rPr>
              <a:t> Personal</a:t>
            </a:r>
          </a:p>
        </p:txBody>
      </p:sp>
      <p:sp>
        <p:nvSpPr>
          <p:cNvPr id="8" name="Rectangle 7"/>
          <p:cNvSpPr/>
          <p:nvPr/>
        </p:nvSpPr>
        <p:spPr>
          <a:xfrm>
            <a:off x="1603829" y="2743200"/>
            <a:ext cx="81534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spcAft>
                <a:spcPts val="3000"/>
              </a:spcAft>
            </a:pP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¿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Cuál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es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mi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activo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más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valioso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	¿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Cuál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es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mi mayor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responsabilidad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		¿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Qué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es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lo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que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me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hace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más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feliz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? 			</a:t>
            </a:r>
          </a:p>
          <a:p>
            <a:pPr defTabSz="228600">
              <a:spcAft>
                <a:spcPts val="3000"/>
              </a:spcAft>
            </a:pP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     ¿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Qué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es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lo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que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más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me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entristece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?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2788558" y="-1088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Preguntas</a:t>
            </a:r>
            <a:r>
              <a:rPr lang="en-US" sz="2400" b="1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correctas</a:t>
            </a:r>
            <a:endParaRPr lang="en-US" sz="2400" b="1" i="1" dirty="0">
              <a:solidFill>
                <a:prstClr val="black">
                  <a:lumMod val="75000"/>
                  <a:lumOff val="25000"/>
                </a:prst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980748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866900" y="2515715"/>
            <a:ext cx="8801100" cy="346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spcAft>
                <a:spcPts val="3000"/>
              </a:spcAft>
            </a:pP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¿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Cuál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de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mis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emociones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vale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más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la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pena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	¿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Cuál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de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mis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emociones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menos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vale la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pena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		¿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Cuál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es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mi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mejor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hábito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			¿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Cuál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es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mi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peor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hábito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DE5F9A3A-F68A-4FD7-9AC7-F419CEA413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"/>
          <a:stretch/>
        </p:blipFill>
        <p:spPr>
          <a:xfrm>
            <a:off x="1524000" y="1"/>
            <a:ext cx="9144000" cy="2515715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xmlns="" id="{D2444EDB-403A-49F5-A3BA-F6635F62ECCE}"/>
              </a:ext>
            </a:extLst>
          </p:cNvPr>
          <p:cNvSpPr txBox="1"/>
          <p:nvPr/>
        </p:nvSpPr>
        <p:spPr>
          <a:xfrm>
            <a:off x="1638300" y="429162"/>
            <a:ext cx="529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Preguntas</a:t>
            </a:r>
            <a:r>
              <a:rPr lang="en-US" sz="32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para la </a:t>
            </a:r>
          </a:p>
          <a:p>
            <a:r>
              <a:rPr lang="en-US" sz="4000" dirty="0" err="1">
                <a:solidFill>
                  <a:prstClr val="black"/>
                </a:solidFill>
                <a:latin typeface="Gabriola" panose="04040605051002020D02" pitchFamily="82" charset="0"/>
                <a:cs typeface="Times New Roman" pitchFamily="18" charset="0"/>
              </a:rPr>
              <a:t>Conciencia</a:t>
            </a:r>
            <a:r>
              <a:rPr lang="en-US" sz="4000" dirty="0">
                <a:solidFill>
                  <a:prstClr val="black"/>
                </a:solidFill>
                <a:latin typeface="Gabriola" panose="04040605051002020D02" pitchFamily="82" charset="0"/>
                <a:cs typeface="Times New Roman" pitchFamily="18" charset="0"/>
              </a:rPr>
              <a:t> Personal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2788558" y="-1088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Preguntas</a:t>
            </a:r>
            <a:r>
              <a:rPr lang="en-US" sz="2400" b="1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correctas</a:t>
            </a:r>
            <a:endParaRPr lang="en-US" sz="2400" b="1" i="1" dirty="0">
              <a:solidFill>
                <a:prstClr val="black">
                  <a:lumMod val="75000"/>
                  <a:lumOff val="25000"/>
                </a:prst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276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209800" y="2590800"/>
            <a:ext cx="8153400" cy="2523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spcAft>
                <a:spcPts val="3000"/>
              </a:spcAft>
            </a:pP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¿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Qué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es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lo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que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más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me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satisface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	¿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Cuál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es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mi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posesión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más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preciada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		¿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Qué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es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lo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que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todavía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no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sé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de </a:t>
            </a:r>
            <a:r>
              <a:rPr lang="en-US" sz="36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mí</a:t>
            </a:r>
            <a:r>
              <a:rPr lang="en-US" sz="36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6FEE8FF1-517F-4C27-93E2-8A83642AE8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6"/>
          <a:stretch/>
        </p:blipFill>
        <p:spPr>
          <a:xfrm>
            <a:off x="1524000" y="1"/>
            <a:ext cx="9144000" cy="2515715"/>
          </a:xfrm>
          <a:prstGeom prst="rect">
            <a:avLst/>
          </a:prstGeom>
        </p:spPr>
      </p:pic>
      <p:sp>
        <p:nvSpPr>
          <p:cNvPr id="12" name="TextBox 6">
            <a:extLst>
              <a:ext uri="{FF2B5EF4-FFF2-40B4-BE49-F238E27FC236}">
                <a16:creationId xmlns:a16="http://schemas.microsoft.com/office/drawing/2014/main" xmlns="" id="{903D92C1-B440-4A16-ADC2-D617697E400A}"/>
              </a:ext>
            </a:extLst>
          </p:cNvPr>
          <p:cNvSpPr txBox="1"/>
          <p:nvPr/>
        </p:nvSpPr>
        <p:spPr>
          <a:xfrm>
            <a:off x="1718130" y="380440"/>
            <a:ext cx="52959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Preguntas</a:t>
            </a:r>
            <a:r>
              <a:rPr lang="en-US" sz="3200" dirty="0">
                <a:solidFill>
                  <a:prstClr val="black"/>
                </a:solidFill>
                <a:latin typeface="Franklin Gothic Demi Cond" panose="020B0706030402020204" pitchFamily="34" charset="0"/>
                <a:cs typeface="Times New Roman" pitchFamily="18" charset="0"/>
              </a:rPr>
              <a:t> para la </a:t>
            </a:r>
          </a:p>
          <a:p>
            <a:r>
              <a:rPr lang="en-US" sz="4000" dirty="0" err="1">
                <a:solidFill>
                  <a:prstClr val="black"/>
                </a:solidFill>
                <a:latin typeface="Gabriola" panose="04040605051002020D02" pitchFamily="82" charset="0"/>
                <a:cs typeface="Times New Roman" pitchFamily="18" charset="0"/>
              </a:rPr>
              <a:t>Conciencia</a:t>
            </a:r>
            <a:r>
              <a:rPr lang="en-US" sz="4000" dirty="0">
                <a:solidFill>
                  <a:prstClr val="black"/>
                </a:solidFill>
                <a:latin typeface="Gabriola" panose="04040605051002020D02" pitchFamily="82" charset="0"/>
                <a:cs typeface="Times New Roman" pitchFamily="18" charset="0"/>
              </a:rPr>
              <a:t> Personal</a:t>
            </a:r>
          </a:p>
        </p:txBody>
      </p:sp>
      <p:sp>
        <p:nvSpPr>
          <p:cNvPr id="5" name="TextBox 10"/>
          <p:cNvSpPr txBox="1"/>
          <p:nvPr/>
        </p:nvSpPr>
        <p:spPr>
          <a:xfrm>
            <a:off x="2788558" y="-10886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Preguntas</a:t>
            </a:r>
            <a:r>
              <a:rPr lang="en-US" sz="2400" b="1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correctas</a:t>
            </a:r>
            <a:endParaRPr lang="en-US" sz="2400" b="1" i="1" dirty="0">
              <a:solidFill>
                <a:prstClr val="black">
                  <a:lumMod val="75000"/>
                  <a:lumOff val="25000"/>
                </a:prstClr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334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290" y="502090"/>
            <a:ext cx="5605292" cy="6016977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532" y="422539"/>
            <a:ext cx="5350935" cy="609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1453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905000" y="1524000"/>
            <a:ext cx="83820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Hazte</a:t>
            </a:r>
            <a: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las</a:t>
            </a:r>
            <a: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preguntas</a:t>
            </a:r>
            <a: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importantes</a:t>
            </a:r>
            <a:r>
              <a:rPr lang="en-US" sz="3200" b="1" dirty="0">
                <a:solidFill>
                  <a:srgbClr val="00206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</a:p>
        </p:txBody>
      </p:sp>
      <p:sp>
        <p:nvSpPr>
          <p:cNvPr id="8" name="Rectangle 7"/>
          <p:cNvSpPr/>
          <p:nvPr/>
        </p:nvSpPr>
        <p:spPr>
          <a:xfrm>
            <a:off x="2133600" y="2590800"/>
            <a:ext cx="8153400" cy="29700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spcAft>
                <a:spcPts val="3000"/>
              </a:spcAft>
            </a:pP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¿A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dónde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quieres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llegar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en la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vida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¿En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qué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dirección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quieres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ir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¿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Cuán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lejos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imaginas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que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puedes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llegar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</a:p>
          <a:p>
            <a:pPr defTabSz="228600">
              <a:spcAft>
                <a:spcPts val="3000"/>
              </a:spcAft>
            </a:pP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			¿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Cuánto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tiempo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te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tomará</a:t>
            </a:r>
            <a:r>
              <a:rPr lang="en-US" sz="2800" dirty="0">
                <a:solidFill>
                  <a:prstClr val="black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rPr>
              <a:t>?</a:t>
            </a:r>
            <a:endParaRPr lang="en-US" sz="2000" dirty="0">
              <a:solidFill>
                <a:prstClr val="black"/>
              </a:solidFill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TextBox 10"/>
          <p:cNvSpPr txBox="1"/>
          <p:nvPr/>
        </p:nvSpPr>
        <p:spPr>
          <a:xfrm>
            <a:off x="6295571" y="228601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prstClr val="white"/>
                </a:solidFill>
                <a:cs typeface="Times New Roman" pitchFamily="18" charset="0"/>
              </a:rPr>
              <a:t>¿</a:t>
            </a:r>
            <a:r>
              <a:rPr lang="en-US" sz="2400" b="1" i="1" dirty="0" err="1">
                <a:solidFill>
                  <a:prstClr val="white"/>
                </a:solidFill>
                <a:cs typeface="Times New Roman" pitchFamily="18" charset="0"/>
              </a:rPr>
              <a:t>Tienes</a:t>
            </a:r>
            <a:r>
              <a:rPr lang="en-US" sz="2400" b="1" i="1" dirty="0">
                <a:solidFill>
                  <a:prstClr val="white"/>
                </a:solidFill>
                <a:cs typeface="Times New Roman" pitchFamily="18" charset="0"/>
              </a:rPr>
              <a:t> un plan de crecimiento?</a:t>
            </a:r>
          </a:p>
        </p:txBody>
      </p:sp>
    </p:spTree>
    <p:extLst>
      <p:ext uri="{BB962C8B-B14F-4D97-AF65-F5344CB8AC3E}">
        <p14:creationId xmlns:p14="http://schemas.microsoft.com/office/powerpoint/2010/main" val="1406691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790700" y="1443771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Hay 3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tipos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 personas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cuando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trata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de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tener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dirección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la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vida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8" name="Rectangle 7"/>
          <p:cNvSpPr/>
          <p:nvPr/>
        </p:nvSpPr>
        <p:spPr>
          <a:xfrm>
            <a:off x="1790700" y="2743200"/>
            <a:ext cx="8153400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228600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1. Las que no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saben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 que les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gustaría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hacer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228600">
              <a:spcAft>
                <a:spcPts val="300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Están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confundidas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228600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2. Las que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saben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 que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quieren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pero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no lo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hacen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228600">
              <a:spcAft>
                <a:spcPts val="300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Están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frustadas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defTabSz="228600">
              <a:spcAft>
                <a:spcPts val="600"/>
              </a:spcAft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3. Las que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saben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lo que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quieren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y lo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hacen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defTabSz="228600">
              <a:spcAft>
                <a:spcPts val="3000"/>
              </a:spcAft>
            </a:pP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				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Estas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se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sienten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realizadas</a:t>
            </a:r>
            <a:r>
              <a:rPr lang="en-US" sz="2400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0F8AFF2E-6303-4643-8C41-32C4D230DE42}"/>
              </a:ext>
            </a:extLst>
          </p:cNvPr>
          <p:cNvSpPr txBox="1"/>
          <p:nvPr/>
        </p:nvSpPr>
        <p:spPr>
          <a:xfrm>
            <a:off x="1485900" y="577402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4000" dirty="0">
                <a:solidFill>
                  <a:prstClr val="black">
                    <a:lumMod val="75000"/>
                    <a:lumOff val="25000"/>
                  </a:prstClr>
                </a:solidFill>
                <a:latin typeface="Franklin Gothic Demi Cond" panose="020B0706030402020204" pitchFamily="34" charset="0"/>
                <a:cs typeface="Calibri Light" panose="020F0302020204030204" pitchFamily="34" charset="0"/>
              </a:rPr>
              <a:t>¿Tiene algún sentido de dirección?</a:t>
            </a:r>
            <a:endParaRPr lang="es-CR" sz="4000" dirty="0">
              <a:solidFill>
                <a:prstClr val="black">
                  <a:lumMod val="75000"/>
                  <a:lumOff val="25000"/>
                </a:prstClr>
              </a:solidFill>
              <a:latin typeface="Franklin Gothic Demi Cond" panose="020B0706030402020204" pitchFamily="34" charset="0"/>
            </a:endParaRPr>
          </a:p>
        </p:txBody>
      </p:sp>
      <p:sp>
        <p:nvSpPr>
          <p:cNvPr id="5" name="TextBox 10">
            <a:extLst>
              <a:ext uri="{FF2B5EF4-FFF2-40B4-BE49-F238E27FC236}">
                <a16:creationId xmlns:a16="http://schemas.microsoft.com/office/drawing/2014/main" xmlns="" id="{DE498403-DCFB-4919-A138-E019820FC513}"/>
              </a:ext>
            </a:extLst>
          </p:cNvPr>
          <p:cNvSpPr txBox="1"/>
          <p:nvPr/>
        </p:nvSpPr>
        <p:spPr>
          <a:xfrm>
            <a:off x="6379029" y="-42744"/>
            <a:ext cx="4267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¿</a:t>
            </a:r>
            <a:r>
              <a:rPr lang="en-US" sz="2400" b="1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Quién</a:t>
            </a:r>
            <a:r>
              <a:rPr lang="en-US" sz="2400" b="1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 </a:t>
            </a:r>
            <a:r>
              <a:rPr lang="en-US" sz="2400" b="1" i="1" dirty="0" err="1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eres</a:t>
            </a:r>
            <a:r>
              <a:rPr lang="en-US" sz="2400" b="1" i="1" dirty="0">
                <a:solidFill>
                  <a:prstClr val="black">
                    <a:lumMod val="75000"/>
                    <a:lumOff val="25000"/>
                  </a:prstClr>
                </a:solidFill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83722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/>
          <p:cNvSpPr txBox="1"/>
          <p:nvPr/>
        </p:nvSpPr>
        <p:spPr>
          <a:xfrm>
            <a:off x="2438400" y="2590801"/>
            <a:ext cx="79248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spc="150" dirty="0" err="1">
                <a:solidFill>
                  <a:prstClr val="white"/>
                </a:solidFill>
              </a:rPr>
              <a:t>Es</a:t>
            </a:r>
            <a:r>
              <a:rPr lang="en-US" sz="4000" b="1" i="1" spc="150" dirty="0">
                <a:solidFill>
                  <a:prstClr val="white"/>
                </a:solidFill>
              </a:rPr>
              <a:t> un </a:t>
            </a:r>
            <a:r>
              <a:rPr lang="en-US" sz="4000" b="1" i="1" spc="150" dirty="0" err="1">
                <a:solidFill>
                  <a:prstClr val="white"/>
                </a:solidFill>
              </a:rPr>
              <a:t>cuadro</a:t>
            </a:r>
            <a:r>
              <a:rPr lang="en-US" sz="4000" b="1" i="1" spc="150" dirty="0">
                <a:solidFill>
                  <a:prstClr val="white"/>
                </a:solidFill>
              </a:rPr>
              <a:t> </a:t>
            </a:r>
            <a:r>
              <a:rPr lang="en-US" sz="4000" b="1" i="1" spc="150" dirty="0" err="1">
                <a:solidFill>
                  <a:prstClr val="white"/>
                </a:solidFill>
              </a:rPr>
              <a:t>inspirador</a:t>
            </a:r>
            <a:r>
              <a:rPr lang="en-US" sz="4000" b="1" i="1" spc="150" dirty="0">
                <a:solidFill>
                  <a:prstClr val="white"/>
                </a:solidFill>
              </a:rPr>
              <a:t> del </a:t>
            </a:r>
            <a:r>
              <a:rPr lang="en-US" sz="4000" b="1" i="1" spc="150" dirty="0" err="1">
                <a:solidFill>
                  <a:prstClr val="white"/>
                </a:solidFill>
              </a:rPr>
              <a:t>futuro</a:t>
            </a:r>
            <a:r>
              <a:rPr lang="en-US" sz="4000" b="1" i="1" spc="150" dirty="0">
                <a:solidFill>
                  <a:prstClr val="white"/>
                </a:solidFill>
              </a:rPr>
              <a:t> que </a:t>
            </a:r>
            <a:r>
              <a:rPr lang="en-US" sz="4000" b="1" i="1" spc="150" dirty="0" err="1">
                <a:solidFill>
                  <a:prstClr val="white"/>
                </a:solidFill>
              </a:rPr>
              <a:t>infunde</a:t>
            </a:r>
            <a:r>
              <a:rPr lang="en-US" sz="4000" b="1" i="1" spc="150" dirty="0">
                <a:solidFill>
                  <a:prstClr val="white"/>
                </a:solidFill>
              </a:rPr>
              <a:t> </a:t>
            </a:r>
            <a:r>
              <a:rPr lang="en-US" sz="4000" b="1" i="1" spc="150" dirty="0" err="1">
                <a:solidFill>
                  <a:prstClr val="white"/>
                </a:solidFill>
              </a:rPr>
              <a:t>energía</a:t>
            </a:r>
            <a:r>
              <a:rPr lang="en-US" sz="4000" b="1" i="1" spc="150" dirty="0">
                <a:solidFill>
                  <a:prstClr val="white"/>
                </a:solidFill>
              </a:rPr>
              <a:t> a </a:t>
            </a:r>
            <a:r>
              <a:rPr lang="en-US" sz="4000" b="1" i="1" spc="150" dirty="0" err="1">
                <a:solidFill>
                  <a:prstClr val="white"/>
                </a:solidFill>
              </a:rPr>
              <a:t>tu</a:t>
            </a:r>
            <a:r>
              <a:rPr lang="en-US" sz="4000" b="1" i="1" spc="150" dirty="0">
                <a:solidFill>
                  <a:prstClr val="white"/>
                </a:solidFill>
              </a:rPr>
              <a:t> </a:t>
            </a:r>
            <a:r>
              <a:rPr lang="en-US" sz="4000" b="1" i="1" spc="150" dirty="0" err="1">
                <a:solidFill>
                  <a:prstClr val="white"/>
                </a:solidFill>
              </a:rPr>
              <a:t>mente</a:t>
            </a:r>
            <a:r>
              <a:rPr lang="en-US" sz="4000" b="1" i="1" spc="150" dirty="0">
                <a:solidFill>
                  <a:prstClr val="white"/>
                </a:solidFill>
              </a:rPr>
              <a:t>, </a:t>
            </a:r>
            <a:r>
              <a:rPr lang="en-US" sz="4000" b="1" i="1" spc="150" dirty="0" err="1">
                <a:solidFill>
                  <a:prstClr val="white"/>
                </a:solidFill>
              </a:rPr>
              <a:t>voluntad</a:t>
            </a:r>
            <a:r>
              <a:rPr lang="en-US" sz="4000" b="1" i="1" spc="150" dirty="0">
                <a:solidFill>
                  <a:prstClr val="white"/>
                </a:solidFill>
              </a:rPr>
              <a:t> y </a:t>
            </a:r>
            <a:r>
              <a:rPr lang="en-US" sz="4000" b="1" i="1" spc="150" dirty="0" err="1">
                <a:solidFill>
                  <a:prstClr val="white"/>
                </a:solidFill>
              </a:rPr>
              <a:t>emociones</a:t>
            </a:r>
            <a:r>
              <a:rPr lang="en-US" sz="4000" b="1" i="1" spc="150" dirty="0">
                <a:solidFill>
                  <a:prstClr val="white"/>
                </a:solidFill>
              </a:rPr>
              <a:t>, </a:t>
            </a:r>
            <a:r>
              <a:rPr lang="en-US" sz="4000" b="1" i="1" spc="150" dirty="0" err="1">
                <a:solidFill>
                  <a:prstClr val="white"/>
                </a:solidFill>
              </a:rPr>
              <a:t>facultándote</a:t>
            </a:r>
            <a:r>
              <a:rPr lang="en-US" sz="4000" b="1" i="1" spc="150" dirty="0">
                <a:solidFill>
                  <a:prstClr val="white"/>
                </a:solidFill>
              </a:rPr>
              <a:t> para </a:t>
            </a:r>
            <a:r>
              <a:rPr lang="en-US" sz="4000" b="1" i="1" spc="150" dirty="0" err="1">
                <a:solidFill>
                  <a:prstClr val="white"/>
                </a:solidFill>
              </a:rPr>
              <a:t>hacer</a:t>
            </a:r>
            <a:r>
              <a:rPr lang="en-US" sz="4000" b="1" i="1" spc="150" dirty="0">
                <a:solidFill>
                  <a:prstClr val="white"/>
                </a:solidFill>
              </a:rPr>
              <a:t> </a:t>
            </a:r>
            <a:r>
              <a:rPr lang="en-US" sz="4000" b="1" i="1" spc="150" dirty="0" err="1">
                <a:solidFill>
                  <a:prstClr val="white"/>
                </a:solidFill>
              </a:rPr>
              <a:t>todo</a:t>
            </a:r>
            <a:r>
              <a:rPr lang="en-US" sz="4000" b="1" i="1" spc="150" dirty="0">
                <a:solidFill>
                  <a:prstClr val="white"/>
                </a:solidFill>
              </a:rPr>
              <a:t> lo que </a:t>
            </a:r>
            <a:r>
              <a:rPr lang="en-US" sz="4000" b="1" i="1" spc="150" dirty="0" err="1">
                <a:solidFill>
                  <a:prstClr val="white"/>
                </a:solidFill>
              </a:rPr>
              <a:t>puedas</a:t>
            </a:r>
            <a:r>
              <a:rPr lang="en-US" sz="4000" b="1" i="1" spc="150" dirty="0">
                <a:solidFill>
                  <a:prstClr val="white"/>
                </a:solidFill>
              </a:rPr>
              <a:t> para </a:t>
            </a:r>
            <a:r>
              <a:rPr lang="en-US" sz="4000" b="1" i="1" spc="150" dirty="0" err="1">
                <a:solidFill>
                  <a:prstClr val="white"/>
                </a:solidFill>
              </a:rPr>
              <a:t>lograrlo</a:t>
            </a:r>
            <a:r>
              <a:rPr lang="en-US" sz="4000" b="1" i="1" spc="150" dirty="0">
                <a:solidFill>
                  <a:prstClr val="white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497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52400" y="2099101"/>
            <a:ext cx="1828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Desánimo</a:t>
            </a:r>
            <a:endParaRPr lang="en-US" sz="20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14900" y="2099101"/>
            <a:ext cx="2362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Conformarse</a:t>
            </a:r>
            <a:r>
              <a:rPr lang="en-US" sz="2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con </a:t>
            </a:r>
            <a:r>
              <a:rPr lang="en-US" sz="20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menos</a:t>
            </a:r>
            <a:endParaRPr lang="en-US" sz="20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810500" y="2099101"/>
            <a:ext cx="2362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Falta</a:t>
            </a:r>
            <a:r>
              <a:rPr lang="en-US" sz="2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 de </a:t>
            </a:r>
            <a:r>
              <a:rPr lang="en-US" sz="20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confianza</a:t>
            </a:r>
            <a:endParaRPr lang="en-US" sz="20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  <a:p>
            <a:pPr algn="ctr"/>
            <a:endParaRPr lang="en-US" sz="20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xmlns="" id="{809AB9E1-AFCC-429E-96C9-93557F7D5EAC}"/>
              </a:ext>
            </a:extLst>
          </p:cNvPr>
          <p:cNvSpPr txBox="1"/>
          <p:nvPr/>
        </p:nvSpPr>
        <p:spPr>
          <a:xfrm>
            <a:off x="381000" y="394901"/>
            <a:ext cx="1143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3200" b="1" dirty="0">
                <a:solidFill>
                  <a:srgbClr val="9BBB59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Problemas que tienen las personas para </a:t>
            </a:r>
          </a:p>
          <a:p>
            <a:pPr algn="ctr"/>
            <a:r>
              <a:rPr lang="es-CR" sz="3200" b="1" dirty="0">
                <a:solidFill>
                  <a:srgbClr val="9BBB59">
                    <a:lumMod val="60000"/>
                    <a:lumOff val="40000"/>
                  </a:srgbClr>
                </a:solidFill>
                <a:latin typeface="Century Gothic" panose="020B0502020202020204" pitchFamily="34" charset="0"/>
              </a:rPr>
              <a:t>identificar su sueño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xmlns="" id="{4F8E3F59-1D05-4E59-A62B-92BDF00EDB0D}"/>
              </a:ext>
            </a:extLst>
          </p:cNvPr>
          <p:cNvSpPr txBox="1"/>
          <p:nvPr/>
        </p:nvSpPr>
        <p:spPr>
          <a:xfrm>
            <a:off x="10285010" y="2099101"/>
            <a:ext cx="1906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R" sz="2000" b="1" dirty="0">
                <a:solidFill>
                  <a:srgbClr val="FFC000"/>
                </a:solidFill>
                <a:latin typeface="Century Gothic" panose="020B0502020202020204" pitchFamily="34" charset="0"/>
              </a:rPr>
              <a:t>Falta de imaginación</a:t>
            </a:r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xmlns="" id="{82AF3781-038C-449C-9630-246137BAD8FE}"/>
              </a:ext>
            </a:extLst>
          </p:cNvPr>
          <p:cNvSpPr txBox="1"/>
          <p:nvPr/>
        </p:nvSpPr>
        <p:spPr>
          <a:xfrm>
            <a:off x="2209800" y="2099101"/>
            <a:ext cx="236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>
                <a:solidFill>
                  <a:srgbClr val="FFC000"/>
                </a:solidFill>
                <a:latin typeface="Century Gothic" panose="020B0502020202020204" pitchFamily="34" charset="0"/>
              </a:rPr>
              <a:t>Desilusión</a:t>
            </a:r>
            <a:endParaRPr lang="en-US" sz="2000" b="1" dirty="0">
              <a:solidFill>
                <a:srgbClr val="FFC000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460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3" grpId="0"/>
      <p:bldP spid="4" grpId="0"/>
      <p:bldP spid="1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6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756" y="96592"/>
            <a:ext cx="11887199" cy="6761408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0773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88" y="417688"/>
            <a:ext cx="9956801" cy="6242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789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CO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5212" y="-15629"/>
            <a:ext cx="9079606" cy="705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95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0247" y="0"/>
            <a:ext cx="93715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9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089" y="259645"/>
            <a:ext cx="10182577" cy="63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248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440267"/>
            <a:ext cx="11040533" cy="616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447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7" y="654756"/>
            <a:ext cx="11401425" cy="5226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7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56" y="248356"/>
            <a:ext cx="9968087" cy="6468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82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864" y="-868680"/>
            <a:ext cx="12632267" cy="837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00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6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Up Arrow 76"/>
          <p:cNvSpPr/>
          <p:nvPr/>
        </p:nvSpPr>
        <p:spPr>
          <a:xfrm rot="1800000">
            <a:off x="6624475" y="988835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8" name="Up Arrow 77"/>
          <p:cNvSpPr/>
          <p:nvPr/>
        </p:nvSpPr>
        <p:spPr>
          <a:xfrm rot="18000000">
            <a:off x="3712385" y="2146773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Up Arrow 79"/>
          <p:cNvSpPr/>
          <p:nvPr/>
        </p:nvSpPr>
        <p:spPr>
          <a:xfrm rot="19800000">
            <a:off x="4876281" y="995185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1" name="Up Arrow 80"/>
          <p:cNvSpPr/>
          <p:nvPr/>
        </p:nvSpPr>
        <p:spPr>
          <a:xfrm rot="3600000">
            <a:off x="7711294" y="2131667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2" name="Up Arrow 81"/>
          <p:cNvSpPr/>
          <p:nvPr/>
        </p:nvSpPr>
        <p:spPr>
          <a:xfrm rot="7200000">
            <a:off x="7716631" y="3777860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3" name="Up Arrow 82"/>
          <p:cNvSpPr/>
          <p:nvPr/>
        </p:nvSpPr>
        <p:spPr>
          <a:xfrm rot="9000000">
            <a:off x="6619713" y="4904298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4" name="Up Arrow 83"/>
          <p:cNvSpPr/>
          <p:nvPr/>
        </p:nvSpPr>
        <p:spPr>
          <a:xfrm rot="12600000">
            <a:off x="4871473" y="4910968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5" name="Up Arrow 84"/>
          <p:cNvSpPr/>
          <p:nvPr/>
        </p:nvSpPr>
        <p:spPr>
          <a:xfrm rot="14400000">
            <a:off x="3746771" y="3780723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53" name="Freeform 148"/>
          <p:cNvSpPr>
            <a:spLocks/>
          </p:cNvSpPr>
          <p:nvPr/>
        </p:nvSpPr>
        <p:spPr bwMode="auto">
          <a:xfrm>
            <a:off x="6088858" y="400"/>
            <a:ext cx="3438319" cy="2357704"/>
          </a:xfrm>
          <a:custGeom>
            <a:avLst/>
            <a:gdLst>
              <a:gd name="T0" fmla="*/ 1 w 865"/>
              <a:gd name="T1" fmla="*/ 0 h 593"/>
              <a:gd name="T2" fmla="*/ 0 w 865"/>
              <a:gd name="T3" fmla="*/ 476 h 593"/>
              <a:gd name="T4" fmla="*/ 0 w 865"/>
              <a:gd name="T5" fmla="*/ 476 h 593"/>
              <a:gd name="T6" fmla="*/ 277 w 865"/>
              <a:gd name="T7" fmla="*/ 593 h 593"/>
              <a:gd name="T8" fmla="*/ 865 w 865"/>
              <a:gd name="T9" fmla="*/ 0 h 593"/>
              <a:gd name="T10" fmla="*/ 1 w 865"/>
              <a:gd name="T11" fmla="*/ 0 h 59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65" h="593">
                <a:moveTo>
                  <a:pt x="1" y="0"/>
                </a:moveTo>
                <a:cubicBezTo>
                  <a:pt x="0" y="476"/>
                  <a:pt x="0" y="476"/>
                  <a:pt x="0" y="476"/>
                </a:cubicBezTo>
                <a:cubicBezTo>
                  <a:pt x="0" y="476"/>
                  <a:pt x="0" y="476"/>
                  <a:pt x="0" y="476"/>
                </a:cubicBezTo>
                <a:cubicBezTo>
                  <a:pt x="109" y="476"/>
                  <a:pt x="207" y="521"/>
                  <a:pt x="277" y="593"/>
                </a:cubicBezTo>
                <a:cubicBezTo>
                  <a:pt x="865" y="0"/>
                  <a:pt x="865" y="0"/>
                  <a:pt x="865" y="0"/>
                </a:cubicBezTo>
                <a:lnTo>
                  <a:pt x="1" y="0"/>
                </a:lnTo>
                <a:close/>
              </a:path>
            </a:pathLst>
          </a:custGeom>
          <a:solidFill>
            <a:srgbClr val="7F1358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54" name="Freeform 149"/>
          <p:cNvSpPr>
            <a:spLocks/>
          </p:cNvSpPr>
          <p:nvPr/>
        </p:nvSpPr>
        <p:spPr bwMode="auto">
          <a:xfrm>
            <a:off x="7190070" y="400"/>
            <a:ext cx="3477931" cy="3430396"/>
          </a:xfrm>
          <a:custGeom>
            <a:avLst/>
            <a:gdLst>
              <a:gd name="T0" fmla="*/ 875 w 875"/>
              <a:gd name="T1" fmla="*/ 0 h 863"/>
              <a:gd name="T2" fmla="*/ 588 w 875"/>
              <a:gd name="T3" fmla="*/ 0 h 863"/>
              <a:gd name="T4" fmla="*/ 0 w 875"/>
              <a:gd name="T5" fmla="*/ 593 h 863"/>
              <a:gd name="T6" fmla="*/ 111 w 875"/>
              <a:gd name="T7" fmla="*/ 863 h 863"/>
              <a:gd name="T8" fmla="*/ 875 w 875"/>
              <a:gd name="T9" fmla="*/ 863 h 863"/>
              <a:gd name="T10" fmla="*/ 875 w 875"/>
              <a:gd name="T11" fmla="*/ 0 h 8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5" h="863">
                <a:moveTo>
                  <a:pt x="875" y="0"/>
                </a:moveTo>
                <a:cubicBezTo>
                  <a:pt x="588" y="0"/>
                  <a:pt x="588" y="0"/>
                  <a:pt x="588" y="0"/>
                </a:cubicBezTo>
                <a:cubicBezTo>
                  <a:pt x="0" y="593"/>
                  <a:pt x="0" y="593"/>
                  <a:pt x="0" y="593"/>
                </a:cubicBezTo>
                <a:cubicBezTo>
                  <a:pt x="68" y="662"/>
                  <a:pt x="110" y="758"/>
                  <a:pt x="111" y="863"/>
                </a:cubicBezTo>
                <a:cubicBezTo>
                  <a:pt x="875" y="863"/>
                  <a:pt x="875" y="863"/>
                  <a:pt x="875" y="863"/>
                </a:cubicBezTo>
                <a:lnTo>
                  <a:pt x="875" y="0"/>
                </a:lnTo>
                <a:close/>
              </a:path>
            </a:pathLst>
          </a:custGeom>
          <a:solidFill>
            <a:srgbClr val="5D3AA1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055" name="Freeform 150"/>
          <p:cNvSpPr>
            <a:spLocks/>
          </p:cNvSpPr>
          <p:nvPr/>
        </p:nvSpPr>
        <p:spPr bwMode="auto">
          <a:xfrm>
            <a:off x="7177394" y="3430797"/>
            <a:ext cx="3490607" cy="3439903"/>
          </a:xfrm>
          <a:custGeom>
            <a:avLst/>
            <a:gdLst>
              <a:gd name="T0" fmla="*/ 878 w 878"/>
              <a:gd name="T1" fmla="*/ 0 h 865"/>
              <a:gd name="T2" fmla="*/ 114 w 878"/>
              <a:gd name="T3" fmla="*/ 0 h 865"/>
              <a:gd name="T4" fmla="*/ 114 w 878"/>
              <a:gd name="T5" fmla="*/ 1 h 865"/>
              <a:gd name="T6" fmla="*/ 0 w 878"/>
              <a:gd name="T7" fmla="*/ 276 h 865"/>
              <a:gd name="T8" fmla="*/ 587 w 878"/>
              <a:gd name="T9" fmla="*/ 865 h 865"/>
              <a:gd name="T10" fmla="*/ 878 w 878"/>
              <a:gd name="T11" fmla="*/ 865 h 865"/>
              <a:gd name="T12" fmla="*/ 878 w 878"/>
              <a:gd name="T13" fmla="*/ 0 h 8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8" h="865">
                <a:moveTo>
                  <a:pt x="878" y="0"/>
                </a:moveTo>
                <a:cubicBezTo>
                  <a:pt x="114" y="0"/>
                  <a:pt x="114" y="0"/>
                  <a:pt x="114" y="0"/>
                </a:cubicBezTo>
                <a:cubicBezTo>
                  <a:pt x="114" y="0"/>
                  <a:pt x="114" y="1"/>
                  <a:pt x="114" y="1"/>
                </a:cubicBezTo>
                <a:cubicBezTo>
                  <a:pt x="114" y="108"/>
                  <a:pt x="70" y="205"/>
                  <a:pt x="0" y="276"/>
                </a:cubicBezTo>
                <a:cubicBezTo>
                  <a:pt x="587" y="865"/>
                  <a:pt x="587" y="865"/>
                  <a:pt x="587" y="865"/>
                </a:cubicBezTo>
                <a:cubicBezTo>
                  <a:pt x="878" y="865"/>
                  <a:pt x="878" y="865"/>
                  <a:pt x="878" y="865"/>
                </a:cubicBezTo>
                <a:lnTo>
                  <a:pt x="878" y="0"/>
                </a:lnTo>
                <a:close/>
              </a:path>
            </a:pathLst>
          </a:custGeom>
          <a:solidFill>
            <a:srgbClr val="2F3293">
              <a:alpha val="40000"/>
            </a:srgb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8" name="Freeform 151"/>
          <p:cNvSpPr>
            <a:spLocks/>
          </p:cNvSpPr>
          <p:nvPr/>
        </p:nvSpPr>
        <p:spPr bwMode="auto">
          <a:xfrm>
            <a:off x="1509713" y="400"/>
            <a:ext cx="3493776" cy="3435150"/>
          </a:xfrm>
          <a:custGeom>
            <a:avLst/>
            <a:gdLst>
              <a:gd name="T0" fmla="*/ 295 w 879"/>
              <a:gd name="T1" fmla="*/ 0 h 864"/>
              <a:gd name="T2" fmla="*/ 0 w 879"/>
              <a:gd name="T3" fmla="*/ 0 h 864"/>
              <a:gd name="T4" fmla="*/ 0 w 879"/>
              <a:gd name="T5" fmla="*/ 864 h 864"/>
              <a:gd name="T6" fmla="*/ 764 w 879"/>
              <a:gd name="T7" fmla="*/ 864 h 864"/>
              <a:gd name="T8" fmla="*/ 879 w 879"/>
              <a:gd name="T9" fmla="*/ 589 h 864"/>
              <a:gd name="T10" fmla="*/ 295 w 879"/>
              <a:gd name="T11" fmla="*/ 0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79" h="864">
                <a:moveTo>
                  <a:pt x="295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64"/>
                  <a:pt x="0" y="864"/>
                  <a:pt x="0" y="864"/>
                </a:cubicBezTo>
                <a:cubicBezTo>
                  <a:pt x="764" y="864"/>
                  <a:pt x="764" y="864"/>
                  <a:pt x="764" y="864"/>
                </a:cubicBezTo>
                <a:cubicBezTo>
                  <a:pt x="764" y="756"/>
                  <a:pt x="808" y="659"/>
                  <a:pt x="879" y="589"/>
                </a:cubicBezTo>
                <a:lnTo>
                  <a:pt x="295" y="0"/>
                </a:lnTo>
                <a:close/>
              </a:path>
            </a:pathLst>
          </a:custGeom>
          <a:solidFill>
            <a:srgbClr val="EFA61C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29" name="Freeform 152"/>
          <p:cNvSpPr>
            <a:spLocks/>
          </p:cNvSpPr>
          <p:nvPr/>
        </p:nvSpPr>
        <p:spPr bwMode="auto">
          <a:xfrm>
            <a:off x="2685397" y="-18650"/>
            <a:ext cx="3411383" cy="2376755"/>
          </a:xfrm>
          <a:custGeom>
            <a:avLst/>
            <a:gdLst>
              <a:gd name="T0" fmla="*/ 857 w 858"/>
              <a:gd name="T1" fmla="*/ 476 h 589"/>
              <a:gd name="T2" fmla="*/ 858 w 858"/>
              <a:gd name="T3" fmla="*/ 0 h 589"/>
              <a:gd name="T4" fmla="*/ 0 w 858"/>
              <a:gd name="T5" fmla="*/ 0 h 589"/>
              <a:gd name="T6" fmla="*/ 584 w 858"/>
              <a:gd name="T7" fmla="*/ 589 h 589"/>
              <a:gd name="T8" fmla="*/ 857 w 858"/>
              <a:gd name="T9" fmla="*/ 476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58" h="589">
                <a:moveTo>
                  <a:pt x="857" y="476"/>
                </a:moveTo>
                <a:cubicBezTo>
                  <a:pt x="858" y="0"/>
                  <a:pt x="858" y="0"/>
                  <a:pt x="858" y="0"/>
                </a:cubicBezTo>
                <a:cubicBezTo>
                  <a:pt x="0" y="0"/>
                  <a:pt x="0" y="0"/>
                  <a:pt x="0" y="0"/>
                </a:cubicBezTo>
                <a:cubicBezTo>
                  <a:pt x="584" y="589"/>
                  <a:pt x="584" y="589"/>
                  <a:pt x="584" y="589"/>
                </a:cubicBezTo>
                <a:cubicBezTo>
                  <a:pt x="654" y="519"/>
                  <a:pt x="750" y="477"/>
                  <a:pt x="857" y="476"/>
                </a:cubicBezTo>
                <a:close/>
              </a:path>
            </a:pathLst>
          </a:custGeom>
          <a:solidFill>
            <a:srgbClr val="EA5E29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0" name="Freeform 153"/>
          <p:cNvSpPr>
            <a:spLocks/>
          </p:cNvSpPr>
          <p:nvPr/>
        </p:nvSpPr>
        <p:spPr bwMode="auto">
          <a:xfrm>
            <a:off x="1509713" y="3435550"/>
            <a:ext cx="3493776" cy="3435150"/>
          </a:xfrm>
          <a:custGeom>
            <a:avLst/>
            <a:gdLst>
              <a:gd name="T0" fmla="*/ 764 w 879"/>
              <a:gd name="T1" fmla="*/ 0 h 864"/>
              <a:gd name="T2" fmla="*/ 0 w 879"/>
              <a:gd name="T3" fmla="*/ 0 h 864"/>
              <a:gd name="T4" fmla="*/ 0 w 879"/>
              <a:gd name="T5" fmla="*/ 864 h 864"/>
              <a:gd name="T6" fmla="*/ 289 w 879"/>
              <a:gd name="T7" fmla="*/ 864 h 864"/>
              <a:gd name="T8" fmla="*/ 879 w 879"/>
              <a:gd name="T9" fmla="*/ 275 h 864"/>
              <a:gd name="T10" fmla="*/ 764 w 879"/>
              <a:gd name="T11" fmla="*/ 0 h 864"/>
              <a:gd name="T12" fmla="*/ 764 w 879"/>
              <a:gd name="T13" fmla="*/ 0 h 8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879" h="864">
                <a:moveTo>
                  <a:pt x="764" y="0"/>
                </a:moveTo>
                <a:cubicBezTo>
                  <a:pt x="0" y="0"/>
                  <a:pt x="0" y="0"/>
                  <a:pt x="0" y="0"/>
                </a:cubicBezTo>
                <a:cubicBezTo>
                  <a:pt x="0" y="864"/>
                  <a:pt x="0" y="864"/>
                  <a:pt x="0" y="864"/>
                </a:cubicBezTo>
                <a:cubicBezTo>
                  <a:pt x="289" y="864"/>
                  <a:pt x="289" y="864"/>
                  <a:pt x="289" y="864"/>
                </a:cubicBezTo>
                <a:cubicBezTo>
                  <a:pt x="879" y="275"/>
                  <a:pt x="879" y="275"/>
                  <a:pt x="879" y="275"/>
                </a:cubicBezTo>
                <a:cubicBezTo>
                  <a:pt x="808" y="205"/>
                  <a:pt x="764" y="108"/>
                  <a:pt x="764" y="0"/>
                </a:cubicBezTo>
                <a:cubicBezTo>
                  <a:pt x="764" y="0"/>
                  <a:pt x="764" y="0"/>
                  <a:pt x="764" y="0"/>
                </a:cubicBezTo>
                <a:close/>
              </a:path>
            </a:pathLst>
          </a:custGeom>
          <a:solidFill>
            <a:srgbClr val="40A97A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1" name="Freeform 154"/>
          <p:cNvSpPr>
            <a:spLocks/>
          </p:cNvSpPr>
          <p:nvPr/>
        </p:nvSpPr>
        <p:spPr bwMode="auto">
          <a:xfrm>
            <a:off x="2658461" y="4528841"/>
            <a:ext cx="3438319" cy="2341859"/>
          </a:xfrm>
          <a:custGeom>
            <a:avLst/>
            <a:gdLst>
              <a:gd name="T0" fmla="*/ 590 w 865"/>
              <a:gd name="T1" fmla="*/ 0 h 589"/>
              <a:gd name="T2" fmla="*/ 0 w 865"/>
              <a:gd name="T3" fmla="*/ 589 h 589"/>
              <a:gd name="T4" fmla="*/ 862 w 865"/>
              <a:gd name="T5" fmla="*/ 589 h 589"/>
              <a:gd name="T6" fmla="*/ 865 w 865"/>
              <a:gd name="T7" fmla="*/ 113 h 589"/>
              <a:gd name="T8" fmla="*/ 863 w 865"/>
              <a:gd name="T9" fmla="*/ 113 h 589"/>
              <a:gd name="T10" fmla="*/ 590 w 865"/>
              <a:gd name="T11" fmla="*/ 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865" h="589">
                <a:moveTo>
                  <a:pt x="590" y="0"/>
                </a:moveTo>
                <a:cubicBezTo>
                  <a:pt x="0" y="589"/>
                  <a:pt x="0" y="589"/>
                  <a:pt x="0" y="589"/>
                </a:cubicBezTo>
                <a:cubicBezTo>
                  <a:pt x="862" y="589"/>
                  <a:pt x="862" y="589"/>
                  <a:pt x="862" y="589"/>
                </a:cubicBezTo>
                <a:cubicBezTo>
                  <a:pt x="865" y="113"/>
                  <a:pt x="865" y="113"/>
                  <a:pt x="865" y="113"/>
                </a:cubicBezTo>
                <a:cubicBezTo>
                  <a:pt x="864" y="113"/>
                  <a:pt x="864" y="113"/>
                  <a:pt x="863" y="113"/>
                </a:cubicBezTo>
                <a:cubicBezTo>
                  <a:pt x="757" y="113"/>
                  <a:pt x="660" y="70"/>
                  <a:pt x="590" y="0"/>
                </a:cubicBezTo>
                <a:close/>
              </a:path>
            </a:pathLst>
          </a:custGeom>
          <a:solidFill>
            <a:srgbClr val="0981DC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32" name="Freeform 155"/>
          <p:cNvSpPr>
            <a:spLocks/>
          </p:cNvSpPr>
          <p:nvPr/>
        </p:nvSpPr>
        <p:spPr bwMode="auto">
          <a:xfrm>
            <a:off x="6084104" y="4528841"/>
            <a:ext cx="3427227" cy="2341859"/>
          </a:xfrm>
          <a:custGeom>
            <a:avLst/>
            <a:gdLst>
              <a:gd name="T0" fmla="*/ 275 w 862"/>
              <a:gd name="T1" fmla="*/ 0 h 589"/>
              <a:gd name="T2" fmla="*/ 3 w 862"/>
              <a:gd name="T3" fmla="*/ 113 h 589"/>
              <a:gd name="T4" fmla="*/ 0 w 862"/>
              <a:gd name="T5" fmla="*/ 589 h 589"/>
              <a:gd name="T6" fmla="*/ 862 w 862"/>
              <a:gd name="T7" fmla="*/ 589 h 589"/>
              <a:gd name="T8" fmla="*/ 275 w 862"/>
              <a:gd name="T9" fmla="*/ 0 h 5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862" h="589">
                <a:moveTo>
                  <a:pt x="275" y="0"/>
                </a:moveTo>
                <a:cubicBezTo>
                  <a:pt x="205" y="69"/>
                  <a:pt x="109" y="112"/>
                  <a:pt x="3" y="113"/>
                </a:cubicBezTo>
                <a:cubicBezTo>
                  <a:pt x="0" y="589"/>
                  <a:pt x="0" y="589"/>
                  <a:pt x="0" y="589"/>
                </a:cubicBezTo>
                <a:cubicBezTo>
                  <a:pt x="862" y="589"/>
                  <a:pt x="862" y="589"/>
                  <a:pt x="862" y="589"/>
                </a:cubicBezTo>
                <a:lnTo>
                  <a:pt x="275" y="0"/>
                </a:lnTo>
                <a:close/>
              </a:path>
            </a:pathLst>
          </a:custGeom>
          <a:solidFill>
            <a:srgbClr val="307A9C">
              <a:alpha val="3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black"/>
              </a:solidFill>
              <a:cs typeface="Arial" charset="0"/>
            </a:endParaRPr>
          </a:p>
        </p:txBody>
      </p:sp>
      <p:grpSp>
        <p:nvGrpSpPr>
          <p:cNvPr id="23" name="colorwheel"/>
          <p:cNvGrpSpPr>
            <a:grpSpLocks noChangeAspect="1"/>
          </p:cNvGrpSpPr>
          <p:nvPr/>
        </p:nvGrpSpPr>
        <p:grpSpPr bwMode="auto">
          <a:xfrm>
            <a:off x="4099289" y="1477324"/>
            <a:ext cx="3914775" cy="3917950"/>
            <a:chOff x="647" y="912"/>
            <a:chExt cx="2466" cy="2468"/>
          </a:xfrm>
        </p:grpSpPr>
        <p:sp>
          <p:nvSpPr>
            <p:cNvPr id="25" name="Freeform 25"/>
            <p:cNvSpPr>
              <a:spLocks noEditPoints="1"/>
            </p:cNvSpPr>
            <p:nvPr/>
          </p:nvSpPr>
          <p:spPr bwMode="auto">
            <a:xfrm>
              <a:off x="647" y="912"/>
              <a:ext cx="2466" cy="2468"/>
            </a:xfrm>
            <a:custGeom>
              <a:avLst/>
              <a:gdLst>
                <a:gd name="T0" fmla="*/ 521 w 1041"/>
                <a:gd name="T1" fmla="*/ 771 h 1042"/>
                <a:gd name="T2" fmla="*/ 270 w 1041"/>
                <a:gd name="T3" fmla="*/ 521 h 1042"/>
                <a:gd name="T4" fmla="*/ 521 w 1041"/>
                <a:gd name="T5" fmla="*/ 270 h 1042"/>
                <a:gd name="T6" fmla="*/ 771 w 1041"/>
                <a:gd name="T7" fmla="*/ 521 h 1042"/>
                <a:gd name="T8" fmla="*/ 521 w 1041"/>
                <a:gd name="T9" fmla="*/ 771 h 1042"/>
                <a:gd name="T10" fmla="*/ 1041 w 1041"/>
                <a:gd name="T11" fmla="*/ 521 h 1042"/>
                <a:gd name="T12" fmla="*/ 521 w 1041"/>
                <a:gd name="T13" fmla="*/ 0 h 1042"/>
                <a:gd name="T14" fmla="*/ 0 w 1041"/>
                <a:gd name="T15" fmla="*/ 521 h 1042"/>
                <a:gd name="T16" fmla="*/ 521 w 1041"/>
                <a:gd name="T17" fmla="*/ 1042 h 1042"/>
                <a:gd name="T18" fmla="*/ 1041 w 1041"/>
                <a:gd name="T19" fmla="*/ 5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1" h="1042">
                  <a:moveTo>
                    <a:pt x="521" y="771"/>
                  </a:moveTo>
                  <a:cubicBezTo>
                    <a:pt x="382" y="771"/>
                    <a:pt x="270" y="659"/>
                    <a:pt x="270" y="521"/>
                  </a:cubicBezTo>
                  <a:cubicBezTo>
                    <a:pt x="270" y="382"/>
                    <a:pt x="382" y="270"/>
                    <a:pt x="521" y="270"/>
                  </a:cubicBezTo>
                  <a:cubicBezTo>
                    <a:pt x="659" y="270"/>
                    <a:pt x="771" y="382"/>
                    <a:pt x="771" y="521"/>
                  </a:cubicBezTo>
                  <a:cubicBezTo>
                    <a:pt x="771" y="659"/>
                    <a:pt x="659" y="771"/>
                    <a:pt x="521" y="771"/>
                  </a:cubicBezTo>
                  <a:close/>
                  <a:moveTo>
                    <a:pt x="1041" y="521"/>
                  </a:moveTo>
                  <a:cubicBezTo>
                    <a:pt x="1041" y="233"/>
                    <a:pt x="808" y="0"/>
                    <a:pt x="521" y="0"/>
                  </a:cubicBezTo>
                  <a:cubicBezTo>
                    <a:pt x="233" y="0"/>
                    <a:pt x="0" y="233"/>
                    <a:pt x="0" y="521"/>
                  </a:cubicBezTo>
                  <a:cubicBezTo>
                    <a:pt x="0" y="808"/>
                    <a:pt x="233" y="1042"/>
                    <a:pt x="521" y="1042"/>
                  </a:cubicBezTo>
                  <a:cubicBezTo>
                    <a:pt x="808" y="1042"/>
                    <a:pt x="1041" y="808"/>
                    <a:pt x="1041" y="521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6" name="Freeform 26"/>
            <p:cNvSpPr>
              <a:spLocks noEditPoints="1"/>
            </p:cNvSpPr>
            <p:nvPr/>
          </p:nvSpPr>
          <p:spPr bwMode="auto">
            <a:xfrm>
              <a:off x="706" y="971"/>
              <a:ext cx="2350" cy="2350"/>
            </a:xfrm>
            <a:custGeom>
              <a:avLst/>
              <a:gdLst>
                <a:gd name="T0" fmla="*/ 496 w 992"/>
                <a:gd name="T1" fmla="*/ 734 h 992"/>
                <a:gd name="T2" fmla="*/ 257 w 992"/>
                <a:gd name="T3" fmla="*/ 496 h 992"/>
                <a:gd name="T4" fmla="*/ 496 w 992"/>
                <a:gd name="T5" fmla="*/ 257 h 992"/>
                <a:gd name="T6" fmla="*/ 734 w 992"/>
                <a:gd name="T7" fmla="*/ 496 h 992"/>
                <a:gd name="T8" fmla="*/ 496 w 992"/>
                <a:gd name="T9" fmla="*/ 734 h 992"/>
                <a:gd name="T10" fmla="*/ 992 w 992"/>
                <a:gd name="T11" fmla="*/ 496 h 992"/>
                <a:gd name="T12" fmla="*/ 496 w 992"/>
                <a:gd name="T13" fmla="*/ 0 h 992"/>
                <a:gd name="T14" fmla="*/ 0 w 992"/>
                <a:gd name="T15" fmla="*/ 496 h 992"/>
                <a:gd name="T16" fmla="*/ 496 w 992"/>
                <a:gd name="T17" fmla="*/ 992 h 992"/>
                <a:gd name="T18" fmla="*/ 992 w 992"/>
                <a:gd name="T19" fmla="*/ 496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2" h="992">
                  <a:moveTo>
                    <a:pt x="496" y="734"/>
                  </a:moveTo>
                  <a:cubicBezTo>
                    <a:pt x="364" y="734"/>
                    <a:pt x="257" y="628"/>
                    <a:pt x="257" y="496"/>
                  </a:cubicBezTo>
                  <a:cubicBezTo>
                    <a:pt x="257" y="364"/>
                    <a:pt x="364" y="257"/>
                    <a:pt x="496" y="257"/>
                  </a:cubicBezTo>
                  <a:cubicBezTo>
                    <a:pt x="627" y="257"/>
                    <a:pt x="734" y="364"/>
                    <a:pt x="734" y="496"/>
                  </a:cubicBezTo>
                  <a:cubicBezTo>
                    <a:pt x="734" y="628"/>
                    <a:pt x="627" y="734"/>
                    <a:pt x="496" y="734"/>
                  </a:cubicBezTo>
                  <a:close/>
                  <a:moveTo>
                    <a:pt x="992" y="496"/>
                  </a:moveTo>
                  <a:cubicBezTo>
                    <a:pt x="992" y="222"/>
                    <a:pt x="769" y="0"/>
                    <a:pt x="496" y="0"/>
                  </a:cubicBezTo>
                  <a:cubicBezTo>
                    <a:pt x="222" y="0"/>
                    <a:pt x="0" y="222"/>
                    <a:pt x="0" y="496"/>
                  </a:cubicBezTo>
                  <a:cubicBezTo>
                    <a:pt x="0" y="770"/>
                    <a:pt x="222" y="992"/>
                    <a:pt x="496" y="992"/>
                  </a:cubicBezTo>
                  <a:cubicBezTo>
                    <a:pt x="769" y="992"/>
                    <a:pt x="992" y="770"/>
                    <a:pt x="992" y="4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787" y="1390"/>
              <a:ext cx="644" cy="716"/>
            </a:xfrm>
            <a:custGeom>
              <a:avLst/>
              <a:gdLst>
                <a:gd name="T0" fmla="*/ 272 w 272"/>
                <a:gd name="T1" fmla="*/ 144 h 302"/>
                <a:gd name="T2" fmla="*/ 127 w 272"/>
                <a:gd name="T3" fmla="*/ 0 h 302"/>
                <a:gd name="T4" fmla="*/ 0 w 272"/>
                <a:gd name="T5" fmla="*/ 302 h 302"/>
                <a:gd name="T6" fmla="*/ 204 w 272"/>
                <a:gd name="T7" fmla="*/ 302 h 302"/>
                <a:gd name="T8" fmla="*/ 272 w 272"/>
                <a:gd name="T9" fmla="*/ 14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302">
                  <a:moveTo>
                    <a:pt x="272" y="144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2" y="79"/>
                    <a:pt x="4" y="185"/>
                    <a:pt x="0" y="302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08" y="241"/>
                    <a:pt x="233" y="186"/>
                    <a:pt x="272" y="144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8" name="Freeform 28"/>
            <p:cNvSpPr>
              <a:spLocks noEditPoints="1"/>
            </p:cNvSpPr>
            <p:nvPr/>
          </p:nvSpPr>
          <p:spPr bwMode="auto">
            <a:xfrm>
              <a:off x="777" y="1376"/>
              <a:ext cx="666" cy="739"/>
            </a:xfrm>
            <a:custGeom>
              <a:avLst/>
              <a:gdLst>
                <a:gd name="T0" fmla="*/ 211 w 281"/>
                <a:gd name="T1" fmla="*/ 312 h 312"/>
                <a:gd name="T2" fmla="*/ 0 w 281"/>
                <a:gd name="T3" fmla="*/ 312 h 312"/>
                <a:gd name="T4" fmla="*/ 0 w 281"/>
                <a:gd name="T5" fmla="*/ 308 h 312"/>
                <a:gd name="T6" fmla="*/ 129 w 281"/>
                <a:gd name="T7" fmla="*/ 3 h 312"/>
                <a:gd name="T8" fmla="*/ 131 w 281"/>
                <a:gd name="T9" fmla="*/ 0 h 312"/>
                <a:gd name="T10" fmla="*/ 281 w 281"/>
                <a:gd name="T11" fmla="*/ 150 h 312"/>
                <a:gd name="T12" fmla="*/ 278 w 281"/>
                <a:gd name="T13" fmla="*/ 152 h 312"/>
                <a:gd name="T14" fmla="*/ 212 w 281"/>
                <a:gd name="T15" fmla="*/ 308 h 312"/>
                <a:gd name="T16" fmla="*/ 211 w 281"/>
                <a:gd name="T17" fmla="*/ 312 h 312"/>
                <a:gd name="T18" fmla="*/ 7 w 281"/>
                <a:gd name="T19" fmla="*/ 304 h 312"/>
                <a:gd name="T20" fmla="*/ 205 w 281"/>
                <a:gd name="T21" fmla="*/ 304 h 312"/>
                <a:gd name="T22" fmla="*/ 271 w 281"/>
                <a:gd name="T23" fmla="*/ 150 h 312"/>
                <a:gd name="T24" fmla="*/ 131 w 281"/>
                <a:gd name="T25" fmla="*/ 11 h 312"/>
                <a:gd name="T26" fmla="*/ 7 w 281"/>
                <a:gd name="T27" fmla="*/ 30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1" h="312">
                  <a:moveTo>
                    <a:pt x="211" y="312"/>
                  </a:moveTo>
                  <a:cubicBezTo>
                    <a:pt x="0" y="312"/>
                    <a:pt x="0" y="312"/>
                    <a:pt x="0" y="312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4" y="194"/>
                    <a:pt x="50" y="86"/>
                    <a:pt x="129" y="3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281" y="150"/>
                    <a:pt x="281" y="150"/>
                    <a:pt x="281" y="150"/>
                  </a:cubicBezTo>
                  <a:cubicBezTo>
                    <a:pt x="278" y="152"/>
                    <a:pt x="278" y="152"/>
                    <a:pt x="278" y="152"/>
                  </a:cubicBezTo>
                  <a:cubicBezTo>
                    <a:pt x="239" y="195"/>
                    <a:pt x="215" y="250"/>
                    <a:pt x="212" y="308"/>
                  </a:cubicBezTo>
                  <a:lnTo>
                    <a:pt x="211" y="312"/>
                  </a:lnTo>
                  <a:close/>
                  <a:moveTo>
                    <a:pt x="7" y="304"/>
                  </a:moveTo>
                  <a:cubicBezTo>
                    <a:pt x="205" y="304"/>
                    <a:pt x="205" y="304"/>
                    <a:pt x="205" y="304"/>
                  </a:cubicBezTo>
                  <a:cubicBezTo>
                    <a:pt x="209" y="247"/>
                    <a:pt x="233" y="193"/>
                    <a:pt x="271" y="15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56" y="91"/>
                    <a:pt x="12" y="195"/>
                    <a:pt x="7" y="304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1921" y="1052"/>
              <a:ext cx="711" cy="642"/>
            </a:xfrm>
            <a:custGeom>
              <a:avLst/>
              <a:gdLst>
                <a:gd name="T0" fmla="*/ 156 w 300"/>
                <a:gd name="T1" fmla="*/ 271 h 271"/>
                <a:gd name="T2" fmla="*/ 300 w 300"/>
                <a:gd name="T3" fmla="*/ 126 h 271"/>
                <a:gd name="T4" fmla="*/ 0 w 300"/>
                <a:gd name="T5" fmla="*/ 0 h 271"/>
                <a:gd name="T6" fmla="*/ 0 w 300"/>
                <a:gd name="T7" fmla="*/ 204 h 271"/>
                <a:gd name="T8" fmla="*/ 156 w 300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271">
                  <a:moveTo>
                    <a:pt x="156" y="271"/>
                  </a:moveTo>
                  <a:cubicBezTo>
                    <a:pt x="300" y="126"/>
                    <a:pt x="300" y="126"/>
                    <a:pt x="300" y="126"/>
                  </a:cubicBezTo>
                  <a:cubicBezTo>
                    <a:pt x="221" y="52"/>
                    <a:pt x="116" y="4"/>
                    <a:pt x="0" y="0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60" y="208"/>
                    <a:pt x="114" y="233"/>
                    <a:pt x="156" y="271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0" name="Freeform 30"/>
            <p:cNvSpPr>
              <a:spLocks noEditPoints="1"/>
            </p:cNvSpPr>
            <p:nvPr/>
          </p:nvSpPr>
          <p:spPr bwMode="auto">
            <a:xfrm>
              <a:off x="1912" y="1042"/>
              <a:ext cx="732" cy="664"/>
            </a:xfrm>
            <a:custGeom>
              <a:avLst/>
              <a:gdLst>
                <a:gd name="T0" fmla="*/ 160 w 309"/>
                <a:gd name="T1" fmla="*/ 280 h 280"/>
                <a:gd name="T2" fmla="*/ 158 w 309"/>
                <a:gd name="T3" fmla="*/ 277 h 280"/>
                <a:gd name="T4" fmla="*/ 4 w 309"/>
                <a:gd name="T5" fmla="*/ 212 h 280"/>
                <a:gd name="T6" fmla="*/ 0 w 309"/>
                <a:gd name="T7" fmla="*/ 212 h 280"/>
                <a:gd name="T8" fmla="*/ 0 w 309"/>
                <a:gd name="T9" fmla="*/ 0 h 280"/>
                <a:gd name="T10" fmla="*/ 4 w 309"/>
                <a:gd name="T11" fmla="*/ 0 h 280"/>
                <a:gd name="T12" fmla="*/ 307 w 309"/>
                <a:gd name="T13" fmla="*/ 128 h 280"/>
                <a:gd name="T14" fmla="*/ 309 w 309"/>
                <a:gd name="T15" fmla="*/ 130 h 280"/>
                <a:gd name="T16" fmla="*/ 160 w 309"/>
                <a:gd name="T17" fmla="*/ 280 h 280"/>
                <a:gd name="T18" fmla="*/ 8 w 309"/>
                <a:gd name="T19" fmla="*/ 205 h 280"/>
                <a:gd name="T20" fmla="*/ 160 w 309"/>
                <a:gd name="T21" fmla="*/ 270 h 280"/>
                <a:gd name="T22" fmla="*/ 299 w 309"/>
                <a:gd name="T23" fmla="*/ 130 h 280"/>
                <a:gd name="T24" fmla="*/ 8 w 309"/>
                <a:gd name="T25" fmla="*/ 8 h 280"/>
                <a:gd name="T26" fmla="*/ 8 w 309"/>
                <a:gd name="T27" fmla="*/ 205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280">
                  <a:moveTo>
                    <a:pt x="160" y="280"/>
                  </a:moveTo>
                  <a:cubicBezTo>
                    <a:pt x="158" y="277"/>
                    <a:pt x="158" y="277"/>
                    <a:pt x="158" y="277"/>
                  </a:cubicBezTo>
                  <a:cubicBezTo>
                    <a:pt x="115" y="239"/>
                    <a:pt x="61" y="216"/>
                    <a:pt x="4" y="212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17" y="5"/>
                    <a:pt x="225" y="50"/>
                    <a:pt x="307" y="128"/>
                  </a:cubicBezTo>
                  <a:cubicBezTo>
                    <a:pt x="309" y="130"/>
                    <a:pt x="309" y="130"/>
                    <a:pt x="309" y="130"/>
                  </a:cubicBezTo>
                  <a:lnTo>
                    <a:pt x="160" y="280"/>
                  </a:lnTo>
                  <a:close/>
                  <a:moveTo>
                    <a:pt x="8" y="205"/>
                  </a:moveTo>
                  <a:cubicBezTo>
                    <a:pt x="64" y="210"/>
                    <a:pt x="118" y="232"/>
                    <a:pt x="160" y="270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220" y="56"/>
                    <a:pt x="116" y="13"/>
                    <a:pt x="8" y="8"/>
                  </a:cubicBezTo>
                  <a:lnTo>
                    <a:pt x="8" y="205"/>
                  </a:ln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2343" y="1405"/>
              <a:ext cx="630" cy="701"/>
            </a:xfrm>
            <a:custGeom>
              <a:avLst/>
              <a:gdLst>
                <a:gd name="T0" fmla="*/ 62 w 266"/>
                <a:gd name="T1" fmla="*/ 296 h 296"/>
                <a:gd name="T2" fmla="*/ 266 w 266"/>
                <a:gd name="T3" fmla="*/ 296 h 296"/>
                <a:gd name="T4" fmla="*/ 145 w 266"/>
                <a:gd name="T5" fmla="*/ 0 h 296"/>
                <a:gd name="T6" fmla="*/ 0 w 266"/>
                <a:gd name="T7" fmla="*/ 145 h 296"/>
                <a:gd name="T8" fmla="*/ 62 w 266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296">
                  <a:moveTo>
                    <a:pt x="62" y="296"/>
                  </a:moveTo>
                  <a:cubicBezTo>
                    <a:pt x="266" y="296"/>
                    <a:pt x="266" y="296"/>
                    <a:pt x="266" y="296"/>
                  </a:cubicBezTo>
                  <a:cubicBezTo>
                    <a:pt x="262" y="182"/>
                    <a:pt x="217" y="78"/>
                    <a:pt x="145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36" y="186"/>
                    <a:pt x="58" y="238"/>
                    <a:pt x="62" y="296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3" name="Freeform 32"/>
            <p:cNvSpPr>
              <a:spLocks noEditPoints="1"/>
            </p:cNvSpPr>
            <p:nvPr/>
          </p:nvSpPr>
          <p:spPr bwMode="auto">
            <a:xfrm>
              <a:off x="2331" y="1393"/>
              <a:ext cx="652" cy="722"/>
            </a:xfrm>
            <a:custGeom>
              <a:avLst/>
              <a:gdLst>
                <a:gd name="T0" fmla="*/ 275 w 275"/>
                <a:gd name="T1" fmla="*/ 305 h 305"/>
                <a:gd name="T2" fmla="*/ 64 w 275"/>
                <a:gd name="T3" fmla="*/ 305 h 305"/>
                <a:gd name="T4" fmla="*/ 63 w 275"/>
                <a:gd name="T5" fmla="*/ 301 h 305"/>
                <a:gd name="T6" fmla="*/ 2 w 275"/>
                <a:gd name="T7" fmla="*/ 152 h 305"/>
                <a:gd name="T8" fmla="*/ 0 w 275"/>
                <a:gd name="T9" fmla="*/ 149 h 305"/>
                <a:gd name="T10" fmla="*/ 150 w 275"/>
                <a:gd name="T11" fmla="*/ 0 h 305"/>
                <a:gd name="T12" fmla="*/ 152 w 275"/>
                <a:gd name="T13" fmla="*/ 3 h 305"/>
                <a:gd name="T14" fmla="*/ 275 w 275"/>
                <a:gd name="T15" fmla="*/ 301 h 305"/>
                <a:gd name="T16" fmla="*/ 275 w 275"/>
                <a:gd name="T17" fmla="*/ 305 h 305"/>
                <a:gd name="T18" fmla="*/ 70 w 275"/>
                <a:gd name="T19" fmla="*/ 297 h 305"/>
                <a:gd name="T20" fmla="*/ 268 w 275"/>
                <a:gd name="T21" fmla="*/ 297 h 305"/>
                <a:gd name="T22" fmla="*/ 150 w 275"/>
                <a:gd name="T23" fmla="*/ 10 h 305"/>
                <a:gd name="T24" fmla="*/ 10 w 275"/>
                <a:gd name="T25" fmla="*/ 150 h 305"/>
                <a:gd name="T26" fmla="*/ 70 w 275"/>
                <a:gd name="T27" fmla="*/ 297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5" h="305">
                  <a:moveTo>
                    <a:pt x="275" y="305"/>
                  </a:moveTo>
                  <a:cubicBezTo>
                    <a:pt x="64" y="305"/>
                    <a:pt x="64" y="305"/>
                    <a:pt x="64" y="305"/>
                  </a:cubicBezTo>
                  <a:cubicBezTo>
                    <a:pt x="63" y="301"/>
                    <a:pt x="63" y="301"/>
                    <a:pt x="63" y="301"/>
                  </a:cubicBezTo>
                  <a:cubicBezTo>
                    <a:pt x="60" y="246"/>
                    <a:pt x="39" y="194"/>
                    <a:pt x="2" y="152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2" y="3"/>
                    <a:pt x="152" y="3"/>
                    <a:pt x="152" y="3"/>
                  </a:cubicBezTo>
                  <a:cubicBezTo>
                    <a:pt x="227" y="84"/>
                    <a:pt x="271" y="190"/>
                    <a:pt x="275" y="301"/>
                  </a:cubicBezTo>
                  <a:lnTo>
                    <a:pt x="275" y="305"/>
                  </a:lnTo>
                  <a:close/>
                  <a:moveTo>
                    <a:pt x="70" y="297"/>
                  </a:moveTo>
                  <a:cubicBezTo>
                    <a:pt x="268" y="297"/>
                    <a:pt x="268" y="297"/>
                    <a:pt x="268" y="297"/>
                  </a:cubicBezTo>
                  <a:cubicBezTo>
                    <a:pt x="263" y="191"/>
                    <a:pt x="221" y="89"/>
                    <a:pt x="150" y="10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45" y="192"/>
                    <a:pt x="66" y="243"/>
                    <a:pt x="70" y="297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4" name="Freeform 33"/>
            <p:cNvSpPr>
              <a:spLocks/>
            </p:cNvSpPr>
            <p:nvPr/>
          </p:nvSpPr>
          <p:spPr bwMode="auto">
            <a:xfrm>
              <a:off x="1135" y="1052"/>
              <a:ext cx="711" cy="635"/>
            </a:xfrm>
            <a:custGeom>
              <a:avLst/>
              <a:gdLst>
                <a:gd name="T0" fmla="*/ 300 w 300"/>
                <a:gd name="T1" fmla="*/ 204 h 268"/>
                <a:gd name="T2" fmla="*/ 300 w 300"/>
                <a:gd name="T3" fmla="*/ 0 h 268"/>
                <a:gd name="T4" fmla="*/ 0 w 300"/>
                <a:gd name="T5" fmla="*/ 124 h 268"/>
                <a:gd name="T6" fmla="*/ 144 w 300"/>
                <a:gd name="T7" fmla="*/ 268 h 268"/>
                <a:gd name="T8" fmla="*/ 300 w 300"/>
                <a:gd name="T9" fmla="*/ 204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268">
                  <a:moveTo>
                    <a:pt x="300" y="204"/>
                  </a:moveTo>
                  <a:cubicBezTo>
                    <a:pt x="300" y="0"/>
                    <a:pt x="300" y="0"/>
                    <a:pt x="300" y="0"/>
                  </a:cubicBezTo>
                  <a:cubicBezTo>
                    <a:pt x="184" y="4"/>
                    <a:pt x="79" y="50"/>
                    <a:pt x="0" y="124"/>
                  </a:cubicBezTo>
                  <a:cubicBezTo>
                    <a:pt x="144" y="268"/>
                    <a:pt x="144" y="268"/>
                    <a:pt x="144" y="268"/>
                  </a:cubicBezTo>
                  <a:cubicBezTo>
                    <a:pt x="186" y="231"/>
                    <a:pt x="240" y="207"/>
                    <a:pt x="300" y="204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5" name="Freeform 34"/>
            <p:cNvSpPr>
              <a:spLocks noEditPoints="1"/>
            </p:cNvSpPr>
            <p:nvPr/>
          </p:nvSpPr>
          <p:spPr bwMode="auto">
            <a:xfrm>
              <a:off x="1121" y="1042"/>
              <a:ext cx="734" cy="656"/>
            </a:xfrm>
            <a:custGeom>
              <a:avLst/>
              <a:gdLst>
                <a:gd name="T0" fmla="*/ 150 w 310"/>
                <a:gd name="T1" fmla="*/ 277 h 277"/>
                <a:gd name="T2" fmla="*/ 0 w 310"/>
                <a:gd name="T3" fmla="*/ 128 h 277"/>
                <a:gd name="T4" fmla="*/ 3 w 310"/>
                <a:gd name="T5" fmla="*/ 125 h 277"/>
                <a:gd name="T6" fmla="*/ 306 w 310"/>
                <a:gd name="T7" fmla="*/ 0 h 277"/>
                <a:gd name="T8" fmla="*/ 310 w 310"/>
                <a:gd name="T9" fmla="*/ 0 h 277"/>
                <a:gd name="T10" fmla="*/ 310 w 310"/>
                <a:gd name="T11" fmla="*/ 211 h 277"/>
                <a:gd name="T12" fmla="*/ 306 w 310"/>
                <a:gd name="T13" fmla="*/ 212 h 277"/>
                <a:gd name="T14" fmla="*/ 152 w 310"/>
                <a:gd name="T15" fmla="*/ 275 h 277"/>
                <a:gd name="T16" fmla="*/ 150 w 310"/>
                <a:gd name="T17" fmla="*/ 277 h 277"/>
                <a:gd name="T18" fmla="*/ 11 w 310"/>
                <a:gd name="T19" fmla="*/ 128 h 277"/>
                <a:gd name="T20" fmla="*/ 150 w 310"/>
                <a:gd name="T21" fmla="*/ 267 h 277"/>
                <a:gd name="T22" fmla="*/ 303 w 310"/>
                <a:gd name="T23" fmla="*/ 205 h 277"/>
                <a:gd name="T24" fmla="*/ 303 w 310"/>
                <a:gd name="T25" fmla="*/ 8 h 277"/>
                <a:gd name="T26" fmla="*/ 11 w 310"/>
                <a:gd name="T27" fmla="*/ 12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0" h="277">
                  <a:moveTo>
                    <a:pt x="150" y="277"/>
                  </a:moveTo>
                  <a:cubicBezTo>
                    <a:pt x="0" y="128"/>
                    <a:pt x="0" y="128"/>
                    <a:pt x="0" y="128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86" y="48"/>
                    <a:pt x="193" y="4"/>
                    <a:pt x="306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211"/>
                    <a:pt x="310" y="211"/>
                    <a:pt x="310" y="211"/>
                  </a:cubicBezTo>
                  <a:cubicBezTo>
                    <a:pt x="306" y="212"/>
                    <a:pt x="306" y="212"/>
                    <a:pt x="306" y="212"/>
                  </a:cubicBezTo>
                  <a:cubicBezTo>
                    <a:pt x="250" y="215"/>
                    <a:pt x="195" y="237"/>
                    <a:pt x="152" y="275"/>
                  </a:cubicBezTo>
                  <a:lnTo>
                    <a:pt x="150" y="277"/>
                  </a:lnTo>
                  <a:close/>
                  <a:moveTo>
                    <a:pt x="11" y="128"/>
                  </a:moveTo>
                  <a:cubicBezTo>
                    <a:pt x="150" y="267"/>
                    <a:pt x="150" y="267"/>
                    <a:pt x="150" y="267"/>
                  </a:cubicBezTo>
                  <a:cubicBezTo>
                    <a:pt x="193" y="231"/>
                    <a:pt x="247" y="209"/>
                    <a:pt x="303" y="205"/>
                  </a:cubicBezTo>
                  <a:cubicBezTo>
                    <a:pt x="303" y="8"/>
                    <a:pt x="303" y="8"/>
                    <a:pt x="303" y="8"/>
                  </a:cubicBezTo>
                  <a:cubicBezTo>
                    <a:pt x="194" y="12"/>
                    <a:pt x="91" y="54"/>
                    <a:pt x="11" y="128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6" name="Freeform 35"/>
            <p:cNvSpPr>
              <a:spLocks/>
            </p:cNvSpPr>
            <p:nvPr/>
          </p:nvSpPr>
          <p:spPr bwMode="auto">
            <a:xfrm>
              <a:off x="2338" y="2182"/>
              <a:ext cx="635" cy="710"/>
            </a:xfrm>
            <a:custGeom>
              <a:avLst/>
              <a:gdLst>
                <a:gd name="T0" fmla="*/ 64 w 268"/>
                <a:gd name="T1" fmla="*/ 0 h 300"/>
                <a:gd name="T2" fmla="*/ 0 w 268"/>
                <a:gd name="T3" fmla="*/ 155 h 300"/>
                <a:gd name="T4" fmla="*/ 145 w 268"/>
                <a:gd name="T5" fmla="*/ 300 h 300"/>
                <a:gd name="T6" fmla="*/ 268 w 268"/>
                <a:gd name="T7" fmla="*/ 0 h 300"/>
                <a:gd name="T8" fmla="*/ 64 w 268"/>
                <a:gd name="T9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300">
                  <a:moveTo>
                    <a:pt x="64" y="0"/>
                  </a:moveTo>
                  <a:cubicBezTo>
                    <a:pt x="61" y="59"/>
                    <a:pt x="37" y="113"/>
                    <a:pt x="0" y="155"/>
                  </a:cubicBezTo>
                  <a:cubicBezTo>
                    <a:pt x="145" y="300"/>
                    <a:pt x="145" y="300"/>
                    <a:pt x="145" y="300"/>
                  </a:cubicBezTo>
                  <a:cubicBezTo>
                    <a:pt x="218" y="221"/>
                    <a:pt x="265" y="116"/>
                    <a:pt x="268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7" name="Freeform 36"/>
            <p:cNvSpPr>
              <a:spLocks noEditPoints="1"/>
            </p:cNvSpPr>
            <p:nvPr/>
          </p:nvSpPr>
          <p:spPr bwMode="auto">
            <a:xfrm>
              <a:off x="2327" y="2172"/>
              <a:ext cx="656" cy="732"/>
            </a:xfrm>
            <a:custGeom>
              <a:avLst/>
              <a:gdLst>
                <a:gd name="T0" fmla="*/ 150 w 277"/>
                <a:gd name="T1" fmla="*/ 309 h 309"/>
                <a:gd name="T2" fmla="*/ 0 w 277"/>
                <a:gd name="T3" fmla="*/ 159 h 309"/>
                <a:gd name="T4" fmla="*/ 3 w 277"/>
                <a:gd name="T5" fmla="*/ 157 h 309"/>
                <a:gd name="T6" fmla="*/ 66 w 277"/>
                <a:gd name="T7" fmla="*/ 4 h 309"/>
                <a:gd name="T8" fmla="*/ 66 w 277"/>
                <a:gd name="T9" fmla="*/ 0 h 309"/>
                <a:gd name="T10" fmla="*/ 277 w 277"/>
                <a:gd name="T11" fmla="*/ 0 h 309"/>
                <a:gd name="T12" fmla="*/ 277 w 277"/>
                <a:gd name="T13" fmla="*/ 4 h 309"/>
                <a:gd name="T14" fmla="*/ 152 w 277"/>
                <a:gd name="T15" fmla="*/ 306 h 309"/>
                <a:gd name="T16" fmla="*/ 150 w 277"/>
                <a:gd name="T17" fmla="*/ 309 h 309"/>
                <a:gd name="T18" fmla="*/ 10 w 277"/>
                <a:gd name="T19" fmla="*/ 159 h 309"/>
                <a:gd name="T20" fmla="*/ 150 w 277"/>
                <a:gd name="T21" fmla="*/ 299 h 309"/>
                <a:gd name="T22" fmla="*/ 270 w 277"/>
                <a:gd name="T23" fmla="*/ 7 h 309"/>
                <a:gd name="T24" fmla="*/ 72 w 277"/>
                <a:gd name="T25" fmla="*/ 7 h 309"/>
                <a:gd name="T26" fmla="*/ 10 w 277"/>
                <a:gd name="T27" fmla="*/ 15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7" h="309">
                  <a:moveTo>
                    <a:pt x="150" y="309"/>
                  </a:moveTo>
                  <a:cubicBezTo>
                    <a:pt x="0" y="159"/>
                    <a:pt x="0" y="159"/>
                    <a:pt x="0" y="159"/>
                  </a:cubicBezTo>
                  <a:cubicBezTo>
                    <a:pt x="3" y="157"/>
                    <a:pt x="3" y="157"/>
                    <a:pt x="3" y="157"/>
                  </a:cubicBezTo>
                  <a:cubicBezTo>
                    <a:pt x="41" y="114"/>
                    <a:pt x="62" y="61"/>
                    <a:pt x="66" y="4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77" y="4"/>
                    <a:pt x="277" y="4"/>
                    <a:pt x="277" y="4"/>
                  </a:cubicBezTo>
                  <a:cubicBezTo>
                    <a:pt x="273" y="117"/>
                    <a:pt x="229" y="224"/>
                    <a:pt x="152" y="306"/>
                  </a:cubicBezTo>
                  <a:lnTo>
                    <a:pt x="150" y="309"/>
                  </a:lnTo>
                  <a:close/>
                  <a:moveTo>
                    <a:pt x="10" y="159"/>
                  </a:moveTo>
                  <a:cubicBezTo>
                    <a:pt x="150" y="299"/>
                    <a:pt x="150" y="299"/>
                    <a:pt x="150" y="299"/>
                  </a:cubicBezTo>
                  <a:cubicBezTo>
                    <a:pt x="223" y="219"/>
                    <a:pt x="265" y="116"/>
                    <a:pt x="270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69" y="64"/>
                    <a:pt x="47" y="116"/>
                    <a:pt x="10" y="159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8" name="Freeform 37"/>
            <p:cNvSpPr>
              <a:spLocks/>
            </p:cNvSpPr>
            <p:nvPr/>
          </p:nvSpPr>
          <p:spPr bwMode="auto">
            <a:xfrm>
              <a:off x="787" y="2182"/>
              <a:ext cx="639" cy="717"/>
            </a:xfrm>
            <a:custGeom>
              <a:avLst/>
              <a:gdLst>
                <a:gd name="T0" fmla="*/ 204 w 270"/>
                <a:gd name="T1" fmla="*/ 0 h 303"/>
                <a:gd name="T2" fmla="*/ 0 w 270"/>
                <a:gd name="T3" fmla="*/ 0 h 303"/>
                <a:gd name="T4" fmla="*/ 126 w 270"/>
                <a:gd name="T5" fmla="*/ 303 h 303"/>
                <a:gd name="T6" fmla="*/ 270 w 270"/>
                <a:gd name="T7" fmla="*/ 158 h 303"/>
                <a:gd name="T8" fmla="*/ 204 w 270"/>
                <a:gd name="T9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303">
                  <a:moveTo>
                    <a:pt x="20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17"/>
                    <a:pt x="51" y="223"/>
                    <a:pt x="126" y="303"/>
                  </a:cubicBezTo>
                  <a:cubicBezTo>
                    <a:pt x="270" y="158"/>
                    <a:pt x="270" y="158"/>
                    <a:pt x="270" y="158"/>
                  </a:cubicBezTo>
                  <a:cubicBezTo>
                    <a:pt x="232" y="116"/>
                    <a:pt x="207" y="61"/>
                    <a:pt x="204" y="0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59" name="Freeform 38"/>
            <p:cNvSpPr>
              <a:spLocks noEditPoints="1"/>
            </p:cNvSpPr>
            <p:nvPr/>
          </p:nvSpPr>
          <p:spPr bwMode="auto">
            <a:xfrm>
              <a:off x="777" y="2172"/>
              <a:ext cx="661" cy="739"/>
            </a:xfrm>
            <a:custGeom>
              <a:avLst/>
              <a:gdLst>
                <a:gd name="T0" fmla="*/ 130 w 279"/>
                <a:gd name="T1" fmla="*/ 312 h 312"/>
                <a:gd name="T2" fmla="*/ 127 w 279"/>
                <a:gd name="T3" fmla="*/ 309 h 312"/>
                <a:gd name="T4" fmla="*/ 0 w 279"/>
                <a:gd name="T5" fmla="*/ 4 h 312"/>
                <a:gd name="T6" fmla="*/ 0 w 279"/>
                <a:gd name="T7" fmla="*/ 0 h 312"/>
                <a:gd name="T8" fmla="*/ 211 w 279"/>
                <a:gd name="T9" fmla="*/ 0 h 312"/>
                <a:gd name="T10" fmla="*/ 211 w 279"/>
                <a:gd name="T11" fmla="*/ 4 h 312"/>
                <a:gd name="T12" fmla="*/ 277 w 279"/>
                <a:gd name="T13" fmla="*/ 160 h 312"/>
                <a:gd name="T14" fmla="*/ 279 w 279"/>
                <a:gd name="T15" fmla="*/ 162 h 312"/>
                <a:gd name="T16" fmla="*/ 130 w 279"/>
                <a:gd name="T17" fmla="*/ 312 h 312"/>
                <a:gd name="T18" fmla="*/ 7 w 279"/>
                <a:gd name="T19" fmla="*/ 7 h 312"/>
                <a:gd name="T20" fmla="*/ 130 w 279"/>
                <a:gd name="T21" fmla="*/ 301 h 312"/>
                <a:gd name="T22" fmla="*/ 270 w 279"/>
                <a:gd name="T23" fmla="*/ 162 h 312"/>
                <a:gd name="T24" fmla="*/ 205 w 279"/>
                <a:gd name="T25" fmla="*/ 7 h 312"/>
                <a:gd name="T26" fmla="*/ 7 w 279"/>
                <a:gd name="T27" fmla="*/ 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9" h="312">
                  <a:moveTo>
                    <a:pt x="130" y="312"/>
                  </a:moveTo>
                  <a:cubicBezTo>
                    <a:pt x="127" y="309"/>
                    <a:pt x="127" y="309"/>
                    <a:pt x="127" y="309"/>
                  </a:cubicBezTo>
                  <a:cubicBezTo>
                    <a:pt x="49" y="226"/>
                    <a:pt x="4" y="118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1" y="4"/>
                    <a:pt x="211" y="4"/>
                    <a:pt x="211" y="4"/>
                  </a:cubicBezTo>
                  <a:cubicBezTo>
                    <a:pt x="215" y="61"/>
                    <a:pt x="238" y="117"/>
                    <a:pt x="277" y="160"/>
                  </a:cubicBezTo>
                  <a:cubicBezTo>
                    <a:pt x="279" y="162"/>
                    <a:pt x="279" y="162"/>
                    <a:pt x="279" y="162"/>
                  </a:cubicBezTo>
                  <a:lnTo>
                    <a:pt x="130" y="312"/>
                  </a:lnTo>
                  <a:close/>
                  <a:moveTo>
                    <a:pt x="7" y="7"/>
                  </a:moveTo>
                  <a:cubicBezTo>
                    <a:pt x="12" y="117"/>
                    <a:pt x="55" y="221"/>
                    <a:pt x="130" y="301"/>
                  </a:cubicBezTo>
                  <a:cubicBezTo>
                    <a:pt x="270" y="162"/>
                    <a:pt x="270" y="162"/>
                    <a:pt x="270" y="162"/>
                  </a:cubicBezTo>
                  <a:cubicBezTo>
                    <a:pt x="232" y="119"/>
                    <a:pt x="209" y="65"/>
                    <a:pt x="205" y="7"/>
                  </a:cubicBezTo>
                  <a:lnTo>
                    <a:pt x="7" y="7"/>
                  </a:ln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0" name="Freeform 39"/>
            <p:cNvSpPr>
              <a:spLocks/>
            </p:cNvSpPr>
            <p:nvPr/>
          </p:nvSpPr>
          <p:spPr bwMode="auto">
            <a:xfrm>
              <a:off x="1921" y="2603"/>
              <a:ext cx="706" cy="638"/>
            </a:xfrm>
            <a:custGeom>
              <a:avLst/>
              <a:gdLst>
                <a:gd name="T0" fmla="*/ 0 w 298"/>
                <a:gd name="T1" fmla="*/ 64 h 269"/>
                <a:gd name="T2" fmla="*/ 0 w 298"/>
                <a:gd name="T3" fmla="*/ 269 h 269"/>
                <a:gd name="T4" fmla="*/ 298 w 298"/>
                <a:gd name="T5" fmla="*/ 144 h 269"/>
                <a:gd name="T6" fmla="*/ 154 w 298"/>
                <a:gd name="T7" fmla="*/ 0 h 269"/>
                <a:gd name="T8" fmla="*/ 0 w 298"/>
                <a:gd name="T9" fmla="*/ 6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269">
                  <a:moveTo>
                    <a:pt x="0" y="64"/>
                  </a:moveTo>
                  <a:cubicBezTo>
                    <a:pt x="0" y="269"/>
                    <a:pt x="0" y="269"/>
                    <a:pt x="0" y="269"/>
                  </a:cubicBezTo>
                  <a:cubicBezTo>
                    <a:pt x="115" y="264"/>
                    <a:pt x="219" y="218"/>
                    <a:pt x="298" y="14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12" y="37"/>
                    <a:pt x="59" y="60"/>
                    <a:pt x="0" y="64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1" name="Freeform 40"/>
            <p:cNvSpPr>
              <a:spLocks noEditPoints="1"/>
            </p:cNvSpPr>
            <p:nvPr/>
          </p:nvSpPr>
          <p:spPr bwMode="auto">
            <a:xfrm>
              <a:off x="1912" y="2591"/>
              <a:ext cx="727" cy="657"/>
            </a:xfrm>
            <a:custGeom>
              <a:avLst/>
              <a:gdLst>
                <a:gd name="T0" fmla="*/ 0 w 307"/>
                <a:gd name="T1" fmla="*/ 277 h 277"/>
                <a:gd name="T2" fmla="*/ 0 w 307"/>
                <a:gd name="T3" fmla="*/ 66 h 277"/>
                <a:gd name="T4" fmla="*/ 4 w 307"/>
                <a:gd name="T5" fmla="*/ 66 h 277"/>
                <a:gd name="T6" fmla="*/ 155 w 307"/>
                <a:gd name="T7" fmla="*/ 2 h 277"/>
                <a:gd name="T8" fmla="*/ 158 w 307"/>
                <a:gd name="T9" fmla="*/ 0 h 277"/>
                <a:gd name="T10" fmla="*/ 307 w 307"/>
                <a:gd name="T11" fmla="*/ 149 h 277"/>
                <a:gd name="T12" fmla="*/ 305 w 307"/>
                <a:gd name="T13" fmla="*/ 152 h 277"/>
                <a:gd name="T14" fmla="*/ 4 w 307"/>
                <a:gd name="T15" fmla="*/ 277 h 277"/>
                <a:gd name="T16" fmla="*/ 0 w 307"/>
                <a:gd name="T17" fmla="*/ 277 h 277"/>
                <a:gd name="T18" fmla="*/ 8 w 307"/>
                <a:gd name="T19" fmla="*/ 73 h 277"/>
                <a:gd name="T20" fmla="*/ 8 w 307"/>
                <a:gd name="T21" fmla="*/ 270 h 277"/>
                <a:gd name="T22" fmla="*/ 297 w 307"/>
                <a:gd name="T23" fmla="*/ 149 h 277"/>
                <a:gd name="T24" fmla="*/ 158 w 307"/>
                <a:gd name="T25" fmla="*/ 10 h 277"/>
                <a:gd name="T26" fmla="*/ 8 w 307"/>
                <a:gd name="T27" fmla="*/ 7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7" h="277">
                  <a:moveTo>
                    <a:pt x="0" y="277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60" y="62"/>
                    <a:pt x="113" y="40"/>
                    <a:pt x="155" y="2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307" y="149"/>
                    <a:pt x="307" y="149"/>
                    <a:pt x="307" y="149"/>
                  </a:cubicBezTo>
                  <a:cubicBezTo>
                    <a:pt x="305" y="152"/>
                    <a:pt x="305" y="152"/>
                    <a:pt x="305" y="152"/>
                  </a:cubicBezTo>
                  <a:cubicBezTo>
                    <a:pt x="223" y="229"/>
                    <a:pt x="116" y="273"/>
                    <a:pt x="4" y="277"/>
                  </a:cubicBezTo>
                  <a:lnTo>
                    <a:pt x="0" y="277"/>
                  </a:lnTo>
                  <a:close/>
                  <a:moveTo>
                    <a:pt x="8" y="73"/>
                  </a:moveTo>
                  <a:cubicBezTo>
                    <a:pt x="8" y="270"/>
                    <a:pt x="8" y="270"/>
                    <a:pt x="8" y="270"/>
                  </a:cubicBezTo>
                  <a:cubicBezTo>
                    <a:pt x="115" y="265"/>
                    <a:pt x="218" y="222"/>
                    <a:pt x="297" y="149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15" y="46"/>
                    <a:pt x="63" y="68"/>
                    <a:pt x="8" y="73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2" name="Freeform 41"/>
            <p:cNvSpPr>
              <a:spLocks/>
            </p:cNvSpPr>
            <p:nvPr/>
          </p:nvSpPr>
          <p:spPr bwMode="auto">
            <a:xfrm>
              <a:off x="1140" y="2608"/>
              <a:ext cx="706" cy="633"/>
            </a:xfrm>
            <a:custGeom>
              <a:avLst/>
              <a:gdLst>
                <a:gd name="T0" fmla="*/ 144 w 298"/>
                <a:gd name="T1" fmla="*/ 0 h 267"/>
                <a:gd name="T2" fmla="*/ 0 w 298"/>
                <a:gd name="T3" fmla="*/ 145 h 267"/>
                <a:gd name="T4" fmla="*/ 298 w 298"/>
                <a:gd name="T5" fmla="*/ 267 h 267"/>
                <a:gd name="T6" fmla="*/ 298 w 298"/>
                <a:gd name="T7" fmla="*/ 62 h 267"/>
                <a:gd name="T8" fmla="*/ 144 w 298"/>
                <a:gd name="T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267">
                  <a:moveTo>
                    <a:pt x="144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79" y="218"/>
                    <a:pt x="183" y="263"/>
                    <a:pt x="298" y="267"/>
                  </a:cubicBezTo>
                  <a:cubicBezTo>
                    <a:pt x="298" y="62"/>
                    <a:pt x="298" y="62"/>
                    <a:pt x="298" y="62"/>
                  </a:cubicBezTo>
                  <a:cubicBezTo>
                    <a:pt x="239" y="59"/>
                    <a:pt x="186" y="36"/>
                    <a:pt x="144" y="0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3" name="Freeform 42"/>
            <p:cNvSpPr>
              <a:spLocks noEditPoints="1"/>
            </p:cNvSpPr>
            <p:nvPr/>
          </p:nvSpPr>
          <p:spPr bwMode="auto">
            <a:xfrm>
              <a:off x="1128" y="2599"/>
              <a:ext cx="727" cy="649"/>
            </a:xfrm>
            <a:custGeom>
              <a:avLst/>
              <a:gdLst>
                <a:gd name="T0" fmla="*/ 307 w 307"/>
                <a:gd name="T1" fmla="*/ 274 h 274"/>
                <a:gd name="T2" fmla="*/ 303 w 307"/>
                <a:gd name="T3" fmla="*/ 274 h 274"/>
                <a:gd name="T4" fmla="*/ 2 w 307"/>
                <a:gd name="T5" fmla="*/ 152 h 274"/>
                <a:gd name="T6" fmla="*/ 0 w 307"/>
                <a:gd name="T7" fmla="*/ 149 h 274"/>
                <a:gd name="T8" fmla="*/ 149 w 307"/>
                <a:gd name="T9" fmla="*/ 0 h 274"/>
                <a:gd name="T10" fmla="*/ 152 w 307"/>
                <a:gd name="T11" fmla="*/ 2 h 274"/>
                <a:gd name="T12" fmla="*/ 303 w 307"/>
                <a:gd name="T13" fmla="*/ 63 h 274"/>
                <a:gd name="T14" fmla="*/ 307 w 307"/>
                <a:gd name="T15" fmla="*/ 63 h 274"/>
                <a:gd name="T16" fmla="*/ 307 w 307"/>
                <a:gd name="T17" fmla="*/ 274 h 274"/>
                <a:gd name="T18" fmla="*/ 10 w 307"/>
                <a:gd name="T19" fmla="*/ 149 h 274"/>
                <a:gd name="T20" fmla="*/ 300 w 307"/>
                <a:gd name="T21" fmla="*/ 267 h 274"/>
                <a:gd name="T22" fmla="*/ 300 w 307"/>
                <a:gd name="T23" fmla="*/ 70 h 274"/>
                <a:gd name="T24" fmla="*/ 150 w 307"/>
                <a:gd name="T25" fmla="*/ 9 h 274"/>
                <a:gd name="T26" fmla="*/ 10 w 307"/>
                <a:gd name="T27" fmla="*/ 149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7" h="274">
                  <a:moveTo>
                    <a:pt x="307" y="274"/>
                  </a:moveTo>
                  <a:cubicBezTo>
                    <a:pt x="303" y="274"/>
                    <a:pt x="303" y="274"/>
                    <a:pt x="303" y="274"/>
                  </a:cubicBezTo>
                  <a:cubicBezTo>
                    <a:pt x="191" y="271"/>
                    <a:pt x="84" y="227"/>
                    <a:pt x="2" y="152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2" y="2"/>
                    <a:pt x="152" y="2"/>
                    <a:pt x="152" y="2"/>
                  </a:cubicBezTo>
                  <a:cubicBezTo>
                    <a:pt x="195" y="39"/>
                    <a:pt x="247" y="60"/>
                    <a:pt x="303" y="63"/>
                  </a:cubicBezTo>
                  <a:cubicBezTo>
                    <a:pt x="307" y="63"/>
                    <a:pt x="307" y="63"/>
                    <a:pt x="307" y="63"/>
                  </a:cubicBezTo>
                  <a:lnTo>
                    <a:pt x="307" y="274"/>
                  </a:lnTo>
                  <a:close/>
                  <a:moveTo>
                    <a:pt x="10" y="149"/>
                  </a:moveTo>
                  <a:cubicBezTo>
                    <a:pt x="90" y="221"/>
                    <a:pt x="192" y="263"/>
                    <a:pt x="300" y="267"/>
                  </a:cubicBezTo>
                  <a:cubicBezTo>
                    <a:pt x="300" y="70"/>
                    <a:pt x="300" y="70"/>
                    <a:pt x="300" y="70"/>
                  </a:cubicBezTo>
                  <a:cubicBezTo>
                    <a:pt x="244" y="66"/>
                    <a:pt x="192" y="45"/>
                    <a:pt x="150" y="9"/>
                  </a:cubicBezTo>
                  <a:lnTo>
                    <a:pt x="10" y="149"/>
                  </a:ln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4" name="Oval 43"/>
            <p:cNvSpPr>
              <a:spLocks noChangeArrowheads="1"/>
            </p:cNvSpPr>
            <p:nvPr/>
          </p:nvSpPr>
          <p:spPr bwMode="auto">
            <a:xfrm>
              <a:off x="1429" y="1694"/>
              <a:ext cx="902" cy="905"/>
            </a:xfrm>
            <a:prstGeom prst="ellipse">
              <a:avLst/>
            </a:prstGeom>
            <a:solidFill>
              <a:srgbClr val="E2E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5" name="Freeform 44"/>
            <p:cNvSpPr>
              <a:spLocks/>
            </p:cNvSpPr>
            <p:nvPr/>
          </p:nvSpPr>
          <p:spPr bwMode="auto">
            <a:xfrm>
              <a:off x="787" y="1390"/>
              <a:ext cx="644" cy="721"/>
            </a:xfrm>
            <a:custGeom>
              <a:avLst/>
              <a:gdLst>
                <a:gd name="T0" fmla="*/ 205 w 272"/>
                <a:gd name="T1" fmla="*/ 289 h 304"/>
                <a:gd name="T2" fmla="*/ 96 w 272"/>
                <a:gd name="T3" fmla="*/ 267 h 304"/>
                <a:gd name="T4" fmla="*/ 96 w 272"/>
                <a:gd name="T5" fmla="*/ 122 h 304"/>
                <a:gd name="T6" fmla="*/ 240 w 272"/>
                <a:gd name="T7" fmla="*/ 122 h 304"/>
                <a:gd name="T8" fmla="*/ 262 w 272"/>
                <a:gd name="T9" fmla="*/ 155 h 304"/>
                <a:gd name="T10" fmla="*/ 272 w 272"/>
                <a:gd name="T11" fmla="*/ 144 h 304"/>
                <a:gd name="T12" fmla="*/ 127 w 272"/>
                <a:gd name="T13" fmla="*/ 0 h 304"/>
                <a:gd name="T14" fmla="*/ 0 w 272"/>
                <a:gd name="T15" fmla="*/ 302 h 304"/>
                <a:gd name="T16" fmla="*/ 204 w 272"/>
                <a:gd name="T17" fmla="*/ 302 h 304"/>
                <a:gd name="T18" fmla="*/ 205 w 272"/>
                <a:gd name="T19" fmla="*/ 289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2" h="304">
                  <a:moveTo>
                    <a:pt x="205" y="289"/>
                  </a:moveTo>
                  <a:cubicBezTo>
                    <a:pt x="169" y="304"/>
                    <a:pt x="125" y="296"/>
                    <a:pt x="96" y="267"/>
                  </a:cubicBezTo>
                  <a:cubicBezTo>
                    <a:pt x="56" y="227"/>
                    <a:pt x="56" y="162"/>
                    <a:pt x="96" y="122"/>
                  </a:cubicBezTo>
                  <a:cubicBezTo>
                    <a:pt x="136" y="82"/>
                    <a:pt x="200" y="82"/>
                    <a:pt x="240" y="122"/>
                  </a:cubicBezTo>
                  <a:cubicBezTo>
                    <a:pt x="250" y="132"/>
                    <a:pt x="257" y="143"/>
                    <a:pt x="262" y="155"/>
                  </a:cubicBezTo>
                  <a:cubicBezTo>
                    <a:pt x="265" y="151"/>
                    <a:pt x="268" y="148"/>
                    <a:pt x="272" y="144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52" y="79"/>
                    <a:pt x="4" y="185"/>
                    <a:pt x="0" y="302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04" y="298"/>
                    <a:pt x="205" y="294"/>
                    <a:pt x="205" y="289"/>
                  </a:cubicBezTo>
                  <a:close/>
                </a:path>
              </a:pathLst>
            </a:custGeom>
            <a:gradFill>
              <a:gsLst>
                <a:gs pos="20000">
                  <a:srgbClr val="F4B822"/>
                </a:gs>
                <a:gs pos="81000">
                  <a:srgbClr val="E47E0E"/>
                </a:gs>
              </a:gsLst>
              <a:lin ang="120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6" name="Freeform 45"/>
            <p:cNvSpPr>
              <a:spLocks/>
            </p:cNvSpPr>
            <p:nvPr/>
          </p:nvSpPr>
          <p:spPr bwMode="auto">
            <a:xfrm>
              <a:off x="1921" y="1052"/>
              <a:ext cx="711" cy="642"/>
            </a:xfrm>
            <a:custGeom>
              <a:avLst/>
              <a:gdLst>
                <a:gd name="T0" fmla="*/ 9 w 300"/>
                <a:gd name="T1" fmla="*/ 152 h 271"/>
                <a:gd name="T2" fmla="*/ 111 w 300"/>
                <a:gd name="T3" fmla="*/ 50 h 271"/>
                <a:gd name="T4" fmla="*/ 213 w 300"/>
                <a:gd name="T5" fmla="*/ 152 h 271"/>
                <a:gd name="T6" fmla="*/ 133 w 300"/>
                <a:gd name="T7" fmla="*/ 252 h 271"/>
                <a:gd name="T8" fmla="*/ 156 w 300"/>
                <a:gd name="T9" fmla="*/ 271 h 271"/>
                <a:gd name="T10" fmla="*/ 300 w 300"/>
                <a:gd name="T11" fmla="*/ 126 h 271"/>
                <a:gd name="T12" fmla="*/ 0 w 300"/>
                <a:gd name="T13" fmla="*/ 0 h 271"/>
                <a:gd name="T14" fmla="*/ 0 w 300"/>
                <a:gd name="T15" fmla="*/ 204 h 271"/>
                <a:gd name="T16" fmla="*/ 25 w 300"/>
                <a:gd name="T17" fmla="*/ 207 h 271"/>
                <a:gd name="T18" fmla="*/ 9 w 300"/>
                <a:gd name="T19" fmla="*/ 15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271">
                  <a:moveTo>
                    <a:pt x="9" y="152"/>
                  </a:moveTo>
                  <a:cubicBezTo>
                    <a:pt x="9" y="96"/>
                    <a:pt x="55" y="50"/>
                    <a:pt x="111" y="50"/>
                  </a:cubicBezTo>
                  <a:cubicBezTo>
                    <a:pt x="168" y="50"/>
                    <a:pt x="213" y="96"/>
                    <a:pt x="213" y="152"/>
                  </a:cubicBezTo>
                  <a:cubicBezTo>
                    <a:pt x="213" y="201"/>
                    <a:pt x="179" y="242"/>
                    <a:pt x="133" y="252"/>
                  </a:cubicBezTo>
                  <a:cubicBezTo>
                    <a:pt x="141" y="258"/>
                    <a:pt x="149" y="264"/>
                    <a:pt x="156" y="271"/>
                  </a:cubicBezTo>
                  <a:cubicBezTo>
                    <a:pt x="300" y="126"/>
                    <a:pt x="300" y="126"/>
                    <a:pt x="300" y="126"/>
                  </a:cubicBezTo>
                  <a:cubicBezTo>
                    <a:pt x="221" y="52"/>
                    <a:pt x="116" y="4"/>
                    <a:pt x="0" y="0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9" y="205"/>
                    <a:pt x="17" y="206"/>
                    <a:pt x="25" y="207"/>
                  </a:cubicBezTo>
                  <a:cubicBezTo>
                    <a:pt x="15" y="191"/>
                    <a:pt x="9" y="173"/>
                    <a:pt x="9" y="15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1D85"/>
                </a:gs>
                <a:gs pos="71000">
                  <a:srgbClr val="7F1358"/>
                </a:gs>
              </a:gsLst>
              <a:lin ang="165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7" name="Freeform 46"/>
            <p:cNvSpPr>
              <a:spLocks/>
            </p:cNvSpPr>
            <p:nvPr/>
          </p:nvSpPr>
          <p:spPr bwMode="auto">
            <a:xfrm>
              <a:off x="2343" y="1405"/>
              <a:ext cx="630" cy="701"/>
            </a:xfrm>
            <a:custGeom>
              <a:avLst/>
              <a:gdLst>
                <a:gd name="T0" fmla="*/ 5 w 266"/>
                <a:gd name="T1" fmla="*/ 151 h 296"/>
                <a:gd name="T2" fmla="*/ 99 w 266"/>
                <a:gd name="T3" fmla="*/ 90 h 296"/>
                <a:gd name="T4" fmla="*/ 201 w 266"/>
                <a:gd name="T5" fmla="*/ 192 h 296"/>
                <a:gd name="T6" fmla="*/ 98 w 266"/>
                <a:gd name="T7" fmla="*/ 294 h 296"/>
                <a:gd name="T8" fmla="*/ 61 w 266"/>
                <a:gd name="T9" fmla="*/ 287 h 296"/>
                <a:gd name="T10" fmla="*/ 62 w 266"/>
                <a:gd name="T11" fmla="*/ 296 h 296"/>
                <a:gd name="T12" fmla="*/ 266 w 266"/>
                <a:gd name="T13" fmla="*/ 296 h 296"/>
                <a:gd name="T14" fmla="*/ 145 w 266"/>
                <a:gd name="T15" fmla="*/ 0 h 296"/>
                <a:gd name="T16" fmla="*/ 0 w 266"/>
                <a:gd name="T17" fmla="*/ 145 h 296"/>
                <a:gd name="T18" fmla="*/ 5 w 266"/>
                <a:gd name="T19" fmla="*/ 15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296">
                  <a:moveTo>
                    <a:pt x="5" y="151"/>
                  </a:moveTo>
                  <a:cubicBezTo>
                    <a:pt x="21" y="115"/>
                    <a:pt x="57" y="90"/>
                    <a:pt x="99" y="90"/>
                  </a:cubicBezTo>
                  <a:cubicBezTo>
                    <a:pt x="156" y="90"/>
                    <a:pt x="201" y="136"/>
                    <a:pt x="201" y="192"/>
                  </a:cubicBezTo>
                  <a:cubicBezTo>
                    <a:pt x="201" y="249"/>
                    <a:pt x="155" y="294"/>
                    <a:pt x="98" y="294"/>
                  </a:cubicBezTo>
                  <a:cubicBezTo>
                    <a:pt x="85" y="294"/>
                    <a:pt x="73" y="291"/>
                    <a:pt x="61" y="287"/>
                  </a:cubicBezTo>
                  <a:cubicBezTo>
                    <a:pt x="62" y="290"/>
                    <a:pt x="62" y="293"/>
                    <a:pt x="62" y="296"/>
                  </a:cubicBezTo>
                  <a:cubicBezTo>
                    <a:pt x="266" y="296"/>
                    <a:pt x="266" y="296"/>
                    <a:pt x="266" y="296"/>
                  </a:cubicBezTo>
                  <a:cubicBezTo>
                    <a:pt x="262" y="182"/>
                    <a:pt x="217" y="78"/>
                    <a:pt x="145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" y="147"/>
                    <a:pt x="4" y="149"/>
                    <a:pt x="5" y="151"/>
                  </a:cubicBezTo>
                  <a:close/>
                </a:path>
              </a:pathLst>
            </a:custGeom>
            <a:gradFill>
              <a:gsLst>
                <a:gs pos="82000">
                  <a:srgbClr val="502E91"/>
                </a:gs>
                <a:gs pos="6000">
                  <a:srgbClr val="7F5ACA"/>
                </a:gs>
              </a:gsLst>
              <a:lin ang="198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8" name="Freeform 47"/>
            <p:cNvSpPr>
              <a:spLocks/>
            </p:cNvSpPr>
            <p:nvPr/>
          </p:nvSpPr>
          <p:spPr bwMode="auto">
            <a:xfrm>
              <a:off x="1135" y="1052"/>
              <a:ext cx="711" cy="635"/>
            </a:xfrm>
            <a:custGeom>
              <a:avLst/>
              <a:gdLst>
                <a:gd name="T0" fmla="*/ 153 w 300"/>
                <a:gd name="T1" fmla="*/ 261 h 268"/>
                <a:gd name="T2" fmla="*/ 92 w 300"/>
                <a:gd name="T3" fmla="*/ 167 h 268"/>
                <a:gd name="T4" fmla="*/ 194 w 300"/>
                <a:gd name="T5" fmla="*/ 65 h 268"/>
                <a:gd name="T6" fmla="*/ 296 w 300"/>
                <a:gd name="T7" fmla="*/ 167 h 268"/>
                <a:gd name="T8" fmla="*/ 289 w 300"/>
                <a:gd name="T9" fmla="*/ 205 h 268"/>
                <a:gd name="T10" fmla="*/ 300 w 300"/>
                <a:gd name="T11" fmla="*/ 204 h 268"/>
                <a:gd name="T12" fmla="*/ 300 w 300"/>
                <a:gd name="T13" fmla="*/ 0 h 268"/>
                <a:gd name="T14" fmla="*/ 0 w 300"/>
                <a:gd name="T15" fmla="*/ 124 h 268"/>
                <a:gd name="T16" fmla="*/ 144 w 300"/>
                <a:gd name="T17" fmla="*/ 268 h 268"/>
                <a:gd name="T18" fmla="*/ 153 w 300"/>
                <a:gd name="T19" fmla="*/ 261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268">
                  <a:moveTo>
                    <a:pt x="153" y="261"/>
                  </a:moveTo>
                  <a:cubicBezTo>
                    <a:pt x="117" y="245"/>
                    <a:pt x="92" y="209"/>
                    <a:pt x="92" y="167"/>
                  </a:cubicBezTo>
                  <a:cubicBezTo>
                    <a:pt x="92" y="111"/>
                    <a:pt x="138" y="65"/>
                    <a:pt x="194" y="65"/>
                  </a:cubicBezTo>
                  <a:cubicBezTo>
                    <a:pt x="250" y="65"/>
                    <a:pt x="296" y="111"/>
                    <a:pt x="296" y="167"/>
                  </a:cubicBezTo>
                  <a:cubicBezTo>
                    <a:pt x="296" y="181"/>
                    <a:pt x="293" y="193"/>
                    <a:pt x="289" y="205"/>
                  </a:cubicBezTo>
                  <a:cubicBezTo>
                    <a:pt x="292" y="205"/>
                    <a:pt x="296" y="204"/>
                    <a:pt x="300" y="204"/>
                  </a:cubicBezTo>
                  <a:cubicBezTo>
                    <a:pt x="300" y="0"/>
                    <a:pt x="300" y="0"/>
                    <a:pt x="300" y="0"/>
                  </a:cubicBezTo>
                  <a:cubicBezTo>
                    <a:pt x="184" y="4"/>
                    <a:pt x="79" y="50"/>
                    <a:pt x="0" y="124"/>
                  </a:cubicBezTo>
                  <a:cubicBezTo>
                    <a:pt x="144" y="268"/>
                    <a:pt x="144" y="268"/>
                    <a:pt x="144" y="268"/>
                  </a:cubicBezTo>
                  <a:cubicBezTo>
                    <a:pt x="147" y="266"/>
                    <a:pt x="150" y="263"/>
                    <a:pt x="153" y="261"/>
                  </a:cubicBezTo>
                  <a:close/>
                </a:path>
              </a:pathLst>
            </a:custGeom>
            <a:gradFill>
              <a:gsLst>
                <a:gs pos="26000">
                  <a:srgbClr val="F07B3A"/>
                </a:gs>
                <a:gs pos="71000">
                  <a:srgbClr val="E23310"/>
                </a:gs>
              </a:gsLst>
              <a:lin ang="165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69" name="Freeform 48"/>
            <p:cNvSpPr>
              <a:spLocks/>
            </p:cNvSpPr>
            <p:nvPr/>
          </p:nvSpPr>
          <p:spPr bwMode="auto">
            <a:xfrm>
              <a:off x="2338" y="2172"/>
              <a:ext cx="635" cy="720"/>
            </a:xfrm>
            <a:custGeom>
              <a:avLst/>
              <a:gdLst>
                <a:gd name="T0" fmla="*/ 64 w 268"/>
                <a:gd name="T1" fmla="*/ 4 h 304"/>
                <a:gd name="T2" fmla="*/ 63 w 268"/>
                <a:gd name="T3" fmla="*/ 14 h 304"/>
                <a:gd name="T4" fmla="*/ 171 w 268"/>
                <a:gd name="T5" fmla="*/ 36 h 304"/>
                <a:gd name="T6" fmla="*/ 172 w 268"/>
                <a:gd name="T7" fmla="*/ 181 h 304"/>
                <a:gd name="T8" fmla="*/ 28 w 268"/>
                <a:gd name="T9" fmla="*/ 182 h 304"/>
                <a:gd name="T10" fmla="*/ 7 w 268"/>
                <a:gd name="T11" fmla="*/ 151 h 304"/>
                <a:gd name="T12" fmla="*/ 0 w 268"/>
                <a:gd name="T13" fmla="*/ 159 h 304"/>
                <a:gd name="T14" fmla="*/ 145 w 268"/>
                <a:gd name="T15" fmla="*/ 304 h 304"/>
                <a:gd name="T16" fmla="*/ 268 w 268"/>
                <a:gd name="T17" fmla="*/ 4 h 304"/>
                <a:gd name="T18" fmla="*/ 64 w 268"/>
                <a:gd name="T19" fmla="*/ 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8" h="304">
                  <a:moveTo>
                    <a:pt x="64" y="4"/>
                  </a:moveTo>
                  <a:cubicBezTo>
                    <a:pt x="64" y="7"/>
                    <a:pt x="64" y="10"/>
                    <a:pt x="63" y="14"/>
                  </a:cubicBezTo>
                  <a:cubicBezTo>
                    <a:pt x="100" y="0"/>
                    <a:pt x="142" y="7"/>
                    <a:pt x="171" y="36"/>
                  </a:cubicBezTo>
                  <a:cubicBezTo>
                    <a:pt x="211" y="76"/>
                    <a:pt x="212" y="141"/>
                    <a:pt x="172" y="181"/>
                  </a:cubicBezTo>
                  <a:cubicBezTo>
                    <a:pt x="133" y="221"/>
                    <a:pt x="68" y="221"/>
                    <a:pt x="28" y="182"/>
                  </a:cubicBezTo>
                  <a:cubicBezTo>
                    <a:pt x="19" y="173"/>
                    <a:pt x="12" y="162"/>
                    <a:pt x="7" y="151"/>
                  </a:cubicBezTo>
                  <a:cubicBezTo>
                    <a:pt x="5" y="154"/>
                    <a:pt x="3" y="157"/>
                    <a:pt x="0" y="159"/>
                  </a:cubicBezTo>
                  <a:cubicBezTo>
                    <a:pt x="145" y="304"/>
                    <a:pt x="145" y="304"/>
                    <a:pt x="145" y="304"/>
                  </a:cubicBezTo>
                  <a:cubicBezTo>
                    <a:pt x="218" y="225"/>
                    <a:pt x="265" y="120"/>
                    <a:pt x="268" y="4"/>
                  </a:cubicBezTo>
                  <a:lnTo>
                    <a:pt x="64" y="4"/>
                  </a:lnTo>
                  <a:close/>
                </a:path>
              </a:pathLst>
            </a:custGeom>
            <a:gradFill>
              <a:gsLst>
                <a:gs pos="71000">
                  <a:srgbClr val="2E3192"/>
                </a:gs>
                <a:gs pos="18000">
                  <a:srgbClr val="595CCB"/>
                </a:gs>
              </a:gsLst>
              <a:lin ang="2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0" name="Freeform 49"/>
            <p:cNvSpPr>
              <a:spLocks/>
            </p:cNvSpPr>
            <p:nvPr/>
          </p:nvSpPr>
          <p:spPr bwMode="auto">
            <a:xfrm>
              <a:off x="787" y="2182"/>
              <a:ext cx="639" cy="717"/>
            </a:xfrm>
            <a:custGeom>
              <a:avLst/>
              <a:gdLst>
                <a:gd name="T0" fmla="*/ 262 w 270"/>
                <a:gd name="T1" fmla="*/ 148 h 303"/>
                <a:gd name="T2" fmla="*/ 170 w 270"/>
                <a:gd name="T3" fmla="*/ 210 h 303"/>
                <a:gd name="T4" fmla="*/ 66 w 270"/>
                <a:gd name="T5" fmla="*/ 109 h 303"/>
                <a:gd name="T6" fmla="*/ 166 w 270"/>
                <a:gd name="T7" fmla="*/ 6 h 303"/>
                <a:gd name="T8" fmla="*/ 205 w 270"/>
                <a:gd name="T9" fmla="*/ 13 h 303"/>
                <a:gd name="T10" fmla="*/ 204 w 270"/>
                <a:gd name="T11" fmla="*/ 0 h 303"/>
                <a:gd name="T12" fmla="*/ 0 w 270"/>
                <a:gd name="T13" fmla="*/ 0 h 303"/>
                <a:gd name="T14" fmla="*/ 126 w 270"/>
                <a:gd name="T15" fmla="*/ 303 h 303"/>
                <a:gd name="T16" fmla="*/ 270 w 270"/>
                <a:gd name="T17" fmla="*/ 158 h 303"/>
                <a:gd name="T18" fmla="*/ 262 w 270"/>
                <a:gd name="T19" fmla="*/ 148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0" h="303">
                  <a:moveTo>
                    <a:pt x="262" y="148"/>
                  </a:moveTo>
                  <a:cubicBezTo>
                    <a:pt x="246" y="184"/>
                    <a:pt x="211" y="209"/>
                    <a:pt x="170" y="210"/>
                  </a:cubicBezTo>
                  <a:cubicBezTo>
                    <a:pt x="113" y="211"/>
                    <a:pt x="67" y="166"/>
                    <a:pt x="66" y="109"/>
                  </a:cubicBezTo>
                  <a:cubicBezTo>
                    <a:pt x="65" y="53"/>
                    <a:pt x="110" y="7"/>
                    <a:pt x="166" y="6"/>
                  </a:cubicBezTo>
                  <a:cubicBezTo>
                    <a:pt x="180" y="5"/>
                    <a:pt x="193" y="8"/>
                    <a:pt x="205" y="13"/>
                  </a:cubicBezTo>
                  <a:cubicBezTo>
                    <a:pt x="205" y="8"/>
                    <a:pt x="204" y="4"/>
                    <a:pt x="2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17"/>
                    <a:pt x="51" y="223"/>
                    <a:pt x="126" y="303"/>
                  </a:cubicBezTo>
                  <a:cubicBezTo>
                    <a:pt x="270" y="158"/>
                    <a:pt x="270" y="158"/>
                    <a:pt x="270" y="158"/>
                  </a:cubicBezTo>
                  <a:cubicBezTo>
                    <a:pt x="267" y="155"/>
                    <a:pt x="265" y="152"/>
                    <a:pt x="262" y="148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rgbClr val="81C379"/>
                </a:gs>
                <a:gs pos="72000">
                  <a:srgbClr val="08927B"/>
                </a:gs>
              </a:gsLst>
              <a:lin ang="90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1" name="Freeform 50"/>
            <p:cNvSpPr>
              <a:spLocks/>
            </p:cNvSpPr>
            <p:nvPr/>
          </p:nvSpPr>
          <p:spPr bwMode="auto">
            <a:xfrm>
              <a:off x="1921" y="2603"/>
              <a:ext cx="706" cy="638"/>
            </a:xfrm>
            <a:custGeom>
              <a:avLst/>
              <a:gdLst>
                <a:gd name="T0" fmla="*/ 146 w 298"/>
                <a:gd name="T1" fmla="*/ 6 h 269"/>
                <a:gd name="T2" fmla="*/ 207 w 298"/>
                <a:gd name="T3" fmla="*/ 98 h 269"/>
                <a:gd name="T4" fmla="*/ 106 w 298"/>
                <a:gd name="T5" fmla="*/ 201 h 269"/>
                <a:gd name="T6" fmla="*/ 2 w 298"/>
                <a:gd name="T7" fmla="*/ 100 h 269"/>
                <a:gd name="T8" fmla="*/ 9 w 298"/>
                <a:gd name="T9" fmla="*/ 63 h 269"/>
                <a:gd name="T10" fmla="*/ 0 w 298"/>
                <a:gd name="T11" fmla="*/ 64 h 269"/>
                <a:gd name="T12" fmla="*/ 0 w 298"/>
                <a:gd name="T13" fmla="*/ 269 h 269"/>
                <a:gd name="T14" fmla="*/ 298 w 298"/>
                <a:gd name="T15" fmla="*/ 144 h 269"/>
                <a:gd name="T16" fmla="*/ 154 w 298"/>
                <a:gd name="T17" fmla="*/ 0 h 269"/>
                <a:gd name="T18" fmla="*/ 146 w 298"/>
                <a:gd name="T19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8" h="269">
                  <a:moveTo>
                    <a:pt x="146" y="6"/>
                  </a:moveTo>
                  <a:cubicBezTo>
                    <a:pt x="181" y="22"/>
                    <a:pt x="206" y="57"/>
                    <a:pt x="207" y="98"/>
                  </a:cubicBezTo>
                  <a:cubicBezTo>
                    <a:pt x="207" y="154"/>
                    <a:pt x="162" y="201"/>
                    <a:pt x="106" y="201"/>
                  </a:cubicBezTo>
                  <a:cubicBezTo>
                    <a:pt x="49" y="202"/>
                    <a:pt x="3" y="157"/>
                    <a:pt x="2" y="100"/>
                  </a:cubicBezTo>
                  <a:cubicBezTo>
                    <a:pt x="2" y="87"/>
                    <a:pt x="5" y="75"/>
                    <a:pt x="9" y="63"/>
                  </a:cubicBezTo>
                  <a:cubicBezTo>
                    <a:pt x="6" y="64"/>
                    <a:pt x="3" y="64"/>
                    <a:pt x="0" y="64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115" y="264"/>
                    <a:pt x="219" y="218"/>
                    <a:pt x="298" y="14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1" y="2"/>
                    <a:pt x="149" y="4"/>
                    <a:pt x="146" y="6"/>
                  </a:cubicBezTo>
                  <a:close/>
                </a:path>
              </a:pathLst>
            </a:custGeom>
            <a:gradFill>
              <a:gsLst>
                <a:gs pos="84000">
                  <a:srgbClr val="1F5066"/>
                </a:gs>
                <a:gs pos="0">
                  <a:srgbClr val="3485AA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2" name="Freeform 51"/>
            <p:cNvSpPr>
              <a:spLocks/>
            </p:cNvSpPr>
            <p:nvPr/>
          </p:nvSpPr>
          <p:spPr bwMode="auto">
            <a:xfrm>
              <a:off x="1140" y="2608"/>
              <a:ext cx="713" cy="633"/>
            </a:xfrm>
            <a:custGeom>
              <a:avLst/>
              <a:gdLst>
                <a:gd name="T0" fmla="*/ 265 w 301"/>
                <a:gd name="T1" fmla="*/ 170 h 267"/>
                <a:gd name="T2" fmla="*/ 121 w 301"/>
                <a:gd name="T3" fmla="*/ 172 h 267"/>
                <a:gd name="T4" fmla="*/ 119 w 301"/>
                <a:gd name="T5" fmla="*/ 28 h 267"/>
                <a:gd name="T6" fmla="*/ 151 w 301"/>
                <a:gd name="T7" fmla="*/ 6 h 267"/>
                <a:gd name="T8" fmla="*/ 144 w 301"/>
                <a:gd name="T9" fmla="*/ 0 h 267"/>
                <a:gd name="T10" fmla="*/ 0 w 301"/>
                <a:gd name="T11" fmla="*/ 145 h 267"/>
                <a:gd name="T12" fmla="*/ 298 w 301"/>
                <a:gd name="T13" fmla="*/ 267 h 267"/>
                <a:gd name="T14" fmla="*/ 298 w 301"/>
                <a:gd name="T15" fmla="*/ 62 h 267"/>
                <a:gd name="T16" fmla="*/ 287 w 301"/>
                <a:gd name="T17" fmla="*/ 62 h 267"/>
                <a:gd name="T18" fmla="*/ 265 w 301"/>
                <a:gd name="T19" fmla="*/ 17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1" h="267">
                  <a:moveTo>
                    <a:pt x="265" y="170"/>
                  </a:moveTo>
                  <a:cubicBezTo>
                    <a:pt x="226" y="211"/>
                    <a:pt x="161" y="212"/>
                    <a:pt x="121" y="172"/>
                  </a:cubicBezTo>
                  <a:cubicBezTo>
                    <a:pt x="80" y="133"/>
                    <a:pt x="79" y="69"/>
                    <a:pt x="119" y="28"/>
                  </a:cubicBezTo>
                  <a:cubicBezTo>
                    <a:pt x="128" y="18"/>
                    <a:pt x="139" y="11"/>
                    <a:pt x="151" y="6"/>
                  </a:cubicBezTo>
                  <a:cubicBezTo>
                    <a:pt x="149" y="4"/>
                    <a:pt x="146" y="2"/>
                    <a:pt x="144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79" y="218"/>
                    <a:pt x="183" y="263"/>
                    <a:pt x="298" y="267"/>
                  </a:cubicBezTo>
                  <a:cubicBezTo>
                    <a:pt x="298" y="62"/>
                    <a:pt x="298" y="62"/>
                    <a:pt x="298" y="62"/>
                  </a:cubicBezTo>
                  <a:cubicBezTo>
                    <a:pt x="294" y="62"/>
                    <a:pt x="290" y="62"/>
                    <a:pt x="287" y="62"/>
                  </a:cubicBezTo>
                  <a:cubicBezTo>
                    <a:pt x="301" y="98"/>
                    <a:pt x="294" y="140"/>
                    <a:pt x="265" y="170"/>
                  </a:cubicBezTo>
                  <a:close/>
                </a:path>
              </a:pathLst>
            </a:custGeom>
            <a:gradFill>
              <a:gsLst>
                <a:gs pos="0">
                  <a:srgbClr val="1199FF"/>
                </a:gs>
                <a:gs pos="59000">
                  <a:srgbClr val="0067B4"/>
                </a:gs>
              </a:gsLst>
              <a:lin ang="72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3" name="Freeform 52"/>
            <p:cNvSpPr>
              <a:spLocks/>
            </p:cNvSpPr>
            <p:nvPr/>
          </p:nvSpPr>
          <p:spPr bwMode="auto">
            <a:xfrm>
              <a:off x="1939" y="1154"/>
              <a:ext cx="501" cy="497"/>
            </a:xfrm>
            <a:custGeom>
              <a:avLst/>
              <a:gdLst>
                <a:gd name="T0" fmla="*/ 204 w 204"/>
                <a:gd name="T1" fmla="*/ 102 h 202"/>
                <a:gd name="T2" fmla="*/ 102 w 204"/>
                <a:gd name="T3" fmla="*/ 0 h 202"/>
                <a:gd name="T4" fmla="*/ 0 w 204"/>
                <a:gd name="T5" fmla="*/ 102 h 202"/>
                <a:gd name="T6" fmla="*/ 16 w 204"/>
                <a:gd name="T7" fmla="*/ 158 h 202"/>
                <a:gd name="T8" fmla="*/ 123 w 204"/>
                <a:gd name="T9" fmla="*/ 202 h 202"/>
                <a:gd name="T10" fmla="*/ 204 w 204"/>
                <a:gd name="T11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202">
                  <a:moveTo>
                    <a:pt x="204" y="102"/>
                  </a:moveTo>
                  <a:cubicBezTo>
                    <a:pt x="204" y="46"/>
                    <a:pt x="158" y="0"/>
                    <a:pt x="102" y="0"/>
                  </a:cubicBezTo>
                  <a:cubicBezTo>
                    <a:pt x="46" y="0"/>
                    <a:pt x="0" y="46"/>
                    <a:pt x="0" y="102"/>
                  </a:cubicBezTo>
                  <a:cubicBezTo>
                    <a:pt x="0" y="123"/>
                    <a:pt x="6" y="142"/>
                    <a:pt x="16" y="158"/>
                  </a:cubicBezTo>
                  <a:cubicBezTo>
                    <a:pt x="56" y="164"/>
                    <a:pt x="92" y="180"/>
                    <a:pt x="123" y="202"/>
                  </a:cubicBezTo>
                  <a:cubicBezTo>
                    <a:pt x="169" y="192"/>
                    <a:pt x="204" y="151"/>
                    <a:pt x="204" y="1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1D85"/>
                </a:gs>
                <a:gs pos="62000">
                  <a:srgbClr val="7F1358"/>
                </a:gs>
              </a:gsLst>
              <a:lin ang="180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4" name="Freeform 53"/>
            <p:cNvSpPr>
              <a:spLocks/>
            </p:cNvSpPr>
            <p:nvPr/>
          </p:nvSpPr>
          <p:spPr bwMode="auto">
            <a:xfrm>
              <a:off x="1337" y="1192"/>
              <a:ext cx="504" cy="484"/>
            </a:xfrm>
            <a:custGeom>
              <a:avLst/>
              <a:gdLst>
                <a:gd name="T0" fmla="*/ 102 w 204"/>
                <a:gd name="T1" fmla="*/ 0 h 196"/>
                <a:gd name="T2" fmla="*/ 0 w 204"/>
                <a:gd name="T3" fmla="*/ 102 h 196"/>
                <a:gd name="T4" fmla="*/ 61 w 204"/>
                <a:gd name="T5" fmla="*/ 196 h 196"/>
                <a:gd name="T6" fmla="*/ 197 w 204"/>
                <a:gd name="T7" fmla="*/ 140 h 196"/>
                <a:gd name="T8" fmla="*/ 204 w 204"/>
                <a:gd name="T9" fmla="*/ 102 h 196"/>
                <a:gd name="T10" fmla="*/ 102 w 204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196">
                  <a:moveTo>
                    <a:pt x="102" y="0"/>
                  </a:moveTo>
                  <a:cubicBezTo>
                    <a:pt x="46" y="0"/>
                    <a:pt x="0" y="46"/>
                    <a:pt x="0" y="102"/>
                  </a:cubicBezTo>
                  <a:cubicBezTo>
                    <a:pt x="0" y="144"/>
                    <a:pt x="25" y="180"/>
                    <a:pt x="61" y="196"/>
                  </a:cubicBezTo>
                  <a:cubicBezTo>
                    <a:pt x="99" y="165"/>
                    <a:pt x="146" y="145"/>
                    <a:pt x="197" y="140"/>
                  </a:cubicBezTo>
                  <a:cubicBezTo>
                    <a:pt x="201" y="128"/>
                    <a:pt x="204" y="116"/>
                    <a:pt x="204" y="102"/>
                  </a:cubicBezTo>
                  <a:cubicBezTo>
                    <a:pt x="204" y="46"/>
                    <a:pt x="158" y="0"/>
                    <a:pt x="102" y="0"/>
                  </a:cubicBezTo>
                  <a:close/>
                </a:path>
              </a:pathLst>
            </a:custGeom>
            <a:gradFill>
              <a:gsLst>
                <a:gs pos="0">
                  <a:srgbClr val="ED7C3D"/>
                </a:gs>
                <a:gs pos="91000">
                  <a:srgbClr val="E23310"/>
                </a:gs>
              </a:gsLst>
              <a:lin ang="165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5" name="Freeform 54"/>
            <p:cNvSpPr>
              <a:spLocks/>
            </p:cNvSpPr>
            <p:nvPr/>
          </p:nvSpPr>
          <p:spPr bwMode="auto">
            <a:xfrm>
              <a:off x="919" y="1585"/>
              <a:ext cx="488" cy="523"/>
            </a:xfrm>
            <a:custGeom>
              <a:avLst/>
              <a:gdLst>
                <a:gd name="T0" fmla="*/ 40 w 206"/>
                <a:gd name="T1" fmla="*/ 40 h 221"/>
                <a:gd name="T2" fmla="*/ 40 w 206"/>
                <a:gd name="T3" fmla="*/ 184 h 221"/>
                <a:gd name="T4" fmla="*/ 149 w 206"/>
                <a:gd name="T5" fmla="*/ 207 h 221"/>
                <a:gd name="T6" fmla="*/ 206 w 206"/>
                <a:gd name="T7" fmla="*/ 73 h 221"/>
                <a:gd name="T8" fmla="*/ 184 w 206"/>
                <a:gd name="T9" fmla="*/ 40 h 221"/>
                <a:gd name="T10" fmla="*/ 40 w 206"/>
                <a:gd name="T11" fmla="*/ 4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221">
                  <a:moveTo>
                    <a:pt x="40" y="40"/>
                  </a:moveTo>
                  <a:cubicBezTo>
                    <a:pt x="0" y="80"/>
                    <a:pt x="0" y="144"/>
                    <a:pt x="40" y="184"/>
                  </a:cubicBezTo>
                  <a:cubicBezTo>
                    <a:pt x="69" y="214"/>
                    <a:pt x="113" y="221"/>
                    <a:pt x="149" y="207"/>
                  </a:cubicBezTo>
                  <a:cubicBezTo>
                    <a:pt x="155" y="156"/>
                    <a:pt x="175" y="110"/>
                    <a:pt x="206" y="73"/>
                  </a:cubicBezTo>
                  <a:cubicBezTo>
                    <a:pt x="201" y="61"/>
                    <a:pt x="194" y="50"/>
                    <a:pt x="184" y="40"/>
                  </a:cubicBezTo>
                  <a:cubicBezTo>
                    <a:pt x="144" y="0"/>
                    <a:pt x="80" y="0"/>
                    <a:pt x="40" y="40"/>
                  </a:cubicBezTo>
                  <a:close/>
                </a:path>
              </a:pathLst>
            </a:custGeom>
            <a:gradFill>
              <a:gsLst>
                <a:gs pos="0">
                  <a:srgbClr val="F8951D"/>
                </a:gs>
                <a:gs pos="91000">
                  <a:srgbClr val="E47E0E"/>
                </a:gs>
              </a:gsLst>
              <a:lin ang="165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6" name="Freeform 55"/>
            <p:cNvSpPr>
              <a:spLocks/>
            </p:cNvSpPr>
            <p:nvPr/>
          </p:nvSpPr>
          <p:spPr bwMode="auto">
            <a:xfrm>
              <a:off x="930" y="2188"/>
              <a:ext cx="478" cy="501"/>
            </a:xfrm>
            <a:custGeom>
              <a:avLst/>
              <a:gdLst>
                <a:gd name="T0" fmla="*/ 1 w 197"/>
                <a:gd name="T1" fmla="*/ 104 h 206"/>
                <a:gd name="T2" fmla="*/ 105 w 197"/>
                <a:gd name="T3" fmla="*/ 205 h 206"/>
                <a:gd name="T4" fmla="*/ 197 w 197"/>
                <a:gd name="T5" fmla="*/ 143 h 206"/>
                <a:gd name="T6" fmla="*/ 140 w 197"/>
                <a:gd name="T7" fmla="*/ 8 h 206"/>
                <a:gd name="T8" fmla="*/ 101 w 197"/>
                <a:gd name="T9" fmla="*/ 1 h 206"/>
                <a:gd name="T10" fmla="*/ 1 w 197"/>
                <a:gd name="T11" fmla="*/ 104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206">
                  <a:moveTo>
                    <a:pt x="1" y="104"/>
                  </a:moveTo>
                  <a:cubicBezTo>
                    <a:pt x="2" y="161"/>
                    <a:pt x="48" y="206"/>
                    <a:pt x="105" y="205"/>
                  </a:cubicBezTo>
                  <a:cubicBezTo>
                    <a:pt x="146" y="204"/>
                    <a:pt x="181" y="179"/>
                    <a:pt x="197" y="143"/>
                  </a:cubicBezTo>
                  <a:cubicBezTo>
                    <a:pt x="166" y="105"/>
                    <a:pt x="145" y="59"/>
                    <a:pt x="140" y="8"/>
                  </a:cubicBezTo>
                  <a:cubicBezTo>
                    <a:pt x="128" y="3"/>
                    <a:pt x="115" y="0"/>
                    <a:pt x="101" y="1"/>
                  </a:cubicBezTo>
                  <a:cubicBezTo>
                    <a:pt x="45" y="2"/>
                    <a:pt x="0" y="48"/>
                    <a:pt x="1" y="104"/>
                  </a:cubicBezTo>
                  <a:close/>
                </a:path>
              </a:pathLst>
            </a:custGeom>
            <a:gradFill>
              <a:gsLst>
                <a:gs pos="22000">
                  <a:srgbClr val="81C379"/>
                </a:gs>
                <a:gs pos="77000">
                  <a:srgbClr val="008F7B"/>
                </a:gs>
              </a:gsLst>
              <a:lin ang="90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7" name="Freeform 56"/>
            <p:cNvSpPr>
              <a:spLocks/>
            </p:cNvSpPr>
            <p:nvPr/>
          </p:nvSpPr>
          <p:spPr bwMode="auto">
            <a:xfrm>
              <a:off x="1325" y="2623"/>
              <a:ext cx="532" cy="493"/>
            </a:xfrm>
            <a:custGeom>
              <a:avLst/>
              <a:gdLst>
                <a:gd name="T0" fmla="*/ 42 w 222"/>
                <a:gd name="T1" fmla="*/ 166 h 206"/>
                <a:gd name="T2" fmla="*/ 186 w 222"/>
                <a:gd name="T3" fmla="*/ 164 h 206"/>
                <a:gd name="T4" fmla="*/ 208 w 222"/>
                <a:gd name="T5" fmla="*/ 56 h 206"/>
                <a:gd name="T6" fmla="*/ 72 w 222"/>
                <a:gd name="T7" fmla="*/ 0 h 206"/>
                <a:gd name="T8" fmla="*/ 40 w 222"/>
                <a:gd name="T9" fmla="*/ 22 h 206"/>
                <a:gd name="T10" fmla="*/ 42 w 222"/>
                <a:gd name="T11" fmla="*/ 16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206">
                  <a:moveTo>
                    <a:pt x="42" y="166"/>
                  </a:moveTo>
                  <a:cubicBezTo>
                    <a:pt x="82" y="206"/>
                    <a:pt x="147" y="205"/>
                    <a:pt x="186" y="164"/>
                  </a:cubicBezTo>
                  <a:cubicBezTo>
                    <a:pt x="215" y="134"/>
                    <a:pt x="222" y="92"/>
                    <a:pt x="208" y="56"/>
                  </a:cubicBezTo>
                  <a:cubicBezTo>
                    <a:pt x="156" y="50"/>
                    <a:pt x="110" y="30"/>
                    <a:pt x="72" y="0"/>
                  </a:cubicBezTo>
                  <a:cubicBezTo>
                    <a:pt x="60" y="5"/>
                    <a:pt x="49" y="12"/>
                    <a:pt x="40" y="22"/>
                  </a:cubicBezTo>
                  <a:cubicBezTo>
                    <a:pt x="0" y="63"/>
                    <a:pt x="1" y="127"/>
                    <a:pt x="42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199FF"/>
                </a:gs>
                <a:gs pos="90000">
                  <a:srgbClr val="0067B4"/>
                </a:gs>
              </a:gsLst>
              <a:lin ang="72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8" name="Freeform 57"/>
            <p:cNvSpPr>
              <a:spLocks/>
            </p:cNvSpPr>
            <p:nvPr/>
          </p:nvSpPr>
          <p:spPr bwMode="auto">
            <a:xfrm>
              <a:off x="1922" y="2615"/>
              <a:ext cx="498" cy="475"/>
            </a:xfrm>
            <a:custGeom>
              <a:avLst/>
              <a:gdLst>
                <a:gd name="T0" fmla="*/ 104 w 205"/>
                <a:gd name="T1" fmla="*/ 195 h 196"/>
                <a:gd name="T2" fmla="*/ 205 w 205"/>
                <a:gd name="T3" fmla="*/ 92 h 196"/>
                <a:gd name="T4" fmla="*/ 144 w 205"/>
                <a:gd name="T5" fmla="*/ 0 h 196"/>
                <a:gd name="T6" fmla="*/ 7 w 205"/>
                <a:gd name="T7" fmla="*/ 57 h 196"/>
                <a:gd name="T8" fmla="*/ 0 w 205"/>
                <a:gd name="T9" fmla="*/ 94 h 196"/>
                <a:gd name="T10" fmla="*/ 104 w 205"/>
                <a:gd name="T11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96">
                  <a:moveTo>
                    <a:pt x="104" y="195"/>
                  </a:moveTo>
                  <a:cubicBezTo>
                    <a:pt x="160" y="195"/>
                    <a:pt x="205" y="148"/>
                    <a:pt x="205" y="92"/>
                  </a:cubicBezTo>
                  <a:cubicBezTo>
                    <a:pt x="204" y="51"/>
                    <a:pt x="179" y="16"/>
                    <a:pt x="144" y="0"/>
                  </a:cubicBezTo>
                  <a:cubicBezTo>
                    <a:pt x="106" y="32"/>
                    <a:pt x="59" y="52"/>
                    <a:pt x="7" y="57"/>
                  </a:cubicBezTo>
                  <a:cubicBezTo>
                    <a:pt x="3" y="69"/>
                    <a:pt x="0" y="81"/>
                    <a:pt x="0" y="94"/>
                  </a:cubicBezTo>
                  <a:cubicBezTo>
                    <a:pt x="1" y="151"/>
                    <a:pt x="47" y="196"/>
                    <a:pt x="104" y="195"/>
                  </a:cubicBezTo>
                  <a:close/>
                </a:path>
              </a:pathLst>
            </a:custGeom>
            <a:gradFill>
              <a:gsLst>
                <a:gs pos="84000">
                  <a:srgbClr val="1F5066"/>
                </a:gs>
                <a:gs pos="0">
                  <a:srgbClr val="3485AA"/>
                </a:gs>
              </a:gsLst>
              <a:lin ang="6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79" name="Freeform 58"/>
            <p:cNvSpPr>
              <a:spLocks/>
            </p:cNvSpPr>
            <p:nvPr/>
          </p:nvSpPr>
          <p:spPr bwMode="auto">
            <a:xfrm>
              <a:off x="2355" y="2172"/>
              <a:ext cx="486" cy="524"/>
            </a:xfrm>
            <a:custGeom>
              <a:avLst/>
              <a:gdLst>
                <a:gd name="T0" fmla="*/ 165 w 205"/>
                <a:gd name="T1" fmla="*/ 181 h 221"/>
                <a:gd name="T2" fmla="*/ 164 w 205"/>
                <a:gd name="T3" fmla="*/ 36 h 221"/>
                <a:gd name="T4" fmla="*/ 56 w 205"/>
                <a:gd name="T5" fmla="*/ 14 h 221"/>
                <a:gd name="T6" fmla="*/ 0 w 205"/>
                <a:gd name="T7" fmla="*/ 151 h 221"/>
                <a:gd name="T8" fmla="*/ 21 w 205"/>
                <a:gd name="T9" fmla="*/ 182 h 221"/>
                <a:gd name="T10" fmla="*/ 165 w 205"/>
                <a:gd name="T11" fmla="*/ 18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221">
                  <a:moveTo>
                    <a:pt x="165" y="181"/>
                  </a:moveTo>
                  <a:cubicBezTo>
                    <a:pt x="205" y="141"/>
                    <a:pt x="204" y="76"/>
                    <a:pt x="164" y="36"/>
                  </a:cubicBezTo>
                  <a:cubicBezTo>
                    <a:pt x="135" y="7"/>
                    <a:pt x="93" y="0"/>
                    <a:pt x="56" y="14"/>
                  </a:cubicBezTo>
                  <a:cubicBezTo>
                    <a:pt x="51" y="66"/>
                    <a:pt x="31" y="113"/>
                    <a:pt x="0" y="151"/>
                  </a:cubicBezTo>
                  <a:cubicBezTo>
                    <a:pt x="5" y="162"/>
                    <a:pt x="12" y="173"/>
                    <a:pt x="21" y="182"/>
                  </a:cubicBezTo>
                  <a:cubicBezTo>
                    <a:pt x="61" y="221"/>
                    <a:pt x="126" y="221"/>
                    <a:pt x="165" y="181"/>
                  </a:cubicBezTo>
                  <a:close/>
                </a:path>
              </a:pathLst>
            </a:custGeom>
            <a:gradFill>
              <a:gsLst>
                <a:gs pos="84000">
                  <a:srgbClr val="2E3192"/>
                </a:gs>
                <a:gs pos="5000">
                  <a:srgbClr val="595CCB"/>
                </a:gs>
              </a:gsLst>
              <a:lin ang="3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80" name="Freeform 59"/>
            <p:cNvSpPr>
              <a:spLocks/>
            </p:cNvSpPr>
            <p:nvPr/>
          </p:nvSpPr>
          <p:spPr bwMode="auto">
            <a:xfrm>
              <a:off x="2355" y="1613"/>
              <a:ext cx="474" cy="494"/>
            </a:xfrm>
            <a:custGeom>
              <a:avLst/>
              <a:gdLst>
                <a:gd name="T0" fmla="*/ 196 w 196"/>
                <a:gd name="T1" fmla="*/ 102 h 204"/>
                <a:gd name="T2" fmla="*/ 94 w 196"/>
                <a:gd name="T3" fmla="*/ 0 h 204"/>
                <a:gd name="T4" fmla="*/ 0 w 196"/>
                <a:gd name="T5" fmla="*/ 61 h 204"/>
                <a:gd name="T6" fmla="*/ 56 w 196"/>
                <a:gd name="T7" fmla="*/ 197 h 204"/>
                <a:gd name="T8" fmla="*/ 93 w 196"/>
                <a:gd name="T9" fmla="*/ 204 h 204"/>
                <a:gd name="T10" fmla="*/ 196 w 196"/>
                <a:gd name="T11" fmla="*/ 10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04">
                  <a:moveTo>
                    <a:pt x="196" y="102"/>
                  </a:moveTo>
                  <a:cubicBezTo>
                    <a:pt x="196" y="46"/>
                    <a:pt x="151" y="0"/>
                    <a:pt x="94" y="0"/>
                  </a:cubicBezTo>
                  <a:cubicBezTo>
                    <a:pt x="52" y="0"/>
                    <a:pt x="16" y="25"/>
                    <a:pt x="0" y="61"/>
                  </a:cubicBezTo>
                  <a:cubicBezTo>
                    <a:pt x="31" y="99"/>
                    <a:pt x="51" y="146"/>
                    <a:pt x="56" y="197"/>
                  </a:cubicBezTo>
                  <a:cubicBezTo>
                    <a:pt x="68" y="201"/>
                    <a:pt x="80" y="204"/>
                    <a:pt x="93" y="204"/>
                  </a:cubicBezTo>
                  <a:cubicBezTo>
                    <a:pt x="150" y="204"/>
                    <a:pt x="196" y="159"/>
                    <a:pt x="196" y="102"/>
                  </a:cubicBezTo>
                  <a:close/>
                </a:path>
              </a:pathLst>
            </a:custGeom>
            <a:gradFill>
              <a:gsLst>
                <a:gs pos="69000">
                  <a:srgbClr val="502E91"/>
                </a:gs>
                <a:gs pos="6000">
                  <a:srgbClr val="7F5ACA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  <p:sp>
          <p:nvSpPr>
            <p:cNvPr id="1181" name="Oval 60"/>
            <p:cNvSpPr>
              <a:spLocks noChangeArrowheads="1"/>
            </p:cNvSpPr>
            <p:nvPr/>
          </p:nvSpPr>
          <p:spPr bwMode="auto">
            <a:xfrm>
              <a:off x="1519" y="1784"/>
              <a:ext cx="722" cy="725"/>
            </a:xfrm>
            <a:prstGeom prst="ellipse">
              <a:avLst/>
            </a:prstGeom>
            <a:solidFill>
              <a:srgbClr val="ADA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black"/>
                </a:solidFill>
                <a:cs typeface="Arial" charset="0"/>
              </a:endParaRPr>
            </a:p>
          </p:txBody>
        </p:sp>
      </p:grpSp>
      <p:pic>
        <p:nvPicPr>
          <p:cNvPr id="1046" name="needle_point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8669">
            <a:off x="4779154" y="2174252"/>
            <a:ext cx="2562888" cy="256288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6260150" y="255893"/>
            <a:ext cx="2708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600" dirty="0">
                <a:solidFill>
                  <a:prstClr val="black"/>
                </a:solidFill>
              </a:rPr>
              <a:t>Promueva la participación bilateral entre las personas que influya.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7929874" y="1622905"/>
            <a:ext cx="26737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600" dirty="0">
                <a:solidFill>
                  <a:prstClr val="black"/>
                </a:solidFill>
              </a:rPr>
              <a:t>Sea un modelo de carácter coherente.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8549922" y="4269645"/>
            <a:ext cx="21180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CR" sz="1600" dirty="0">
                <a:solidFill>
                  <a:prstClr val="black"/>
                </a:solidFill>
              </a:rPr>
              <a:t>Use comunicación sincera</a:t>
            </a:r>
            <a:endParaRPr lang="en-US" sz="1200" dirty="0">
              <a:solidFill>
                <a:srgbClr val="3863AA">
                  <a:lumMod val="50000"/>
                </a:srgbClr>
              </a:solidFill>
              <a:cs typeface="Arial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243083" y="6041387"/>
            <a:ext cx="2725390" cy="3380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600" dirty="0">
                <a:solidFill>
                  <a:prstClr val="black"/>
                </a:solidFill>
              </a:rPr>
              <a:t>Valore la transparencia.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3590708" y="5986599"/>
            <a:ext cx="22857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600" dirty="0">
                <a:solidFill>
                  <a:prstClr val="black"/>
                </a:solidFill>
              </a:rPr>
              <a:t>Sea un modelo de humildad.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621220" y="4411627"/>
            <a:ext cx="2125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600" dirty="0">
                <a:solidFill>
                  <a:prstClr val="black"/>
                </a:solidFill>
              </a:rPr>
              <a:t>Demuestre su apoyo a otros.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1775837" y="1622502"/>
            <a:ext cx="24100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600" dirty="0">
                <a:solidFill>
                  <a:prstClr val="black"/>
                </a:solidFill>
              </a:rPr>
              <a:t>Cumpla sus promesas.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668070" y="286627"/>
            <a:ext cx="2326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R" sz="1600" dirty="0">
                <a:solidFill>
                  <a:prstClr val="black"/>
                </a:solidFill>
              </a:rPr>
              <a:t>Adopte una actitud de servicio.</a:t>
            </a:r>
          </a:p>
        </p:txBody>
      </p:sp>
    </p:spTree>
    <p:extLst>
      <p:ext uri="{BB962C8B-B14F-4D97-AF65-F5344CB8AC3E}">
        <p14:creationId xmlns:p14="http://schemas.microsoft.com/office/powerpoint/2010/main" val="1840356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4800000">
                                      <p:cBhvr>
                                        <p:cTn id="21" dur="9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50"/>
                                        <p:tgtEl>
                                          <p:spTgt spid="1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00000">
                                      <p:cBhvr>
                                        <p:cTn id="33" dur="8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1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1400000">
                                      <p:cBhvr>
                                        <p:cTn id="45" dur="7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4500000">
                                      <p:cBhvr>
                                        <p:cTn id="57" dur="6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1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7200000">
                                      <p:cBhvr>
                                        <p:cTn id="69" dur="7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88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2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4500000">
                                      <p:cBhvr>
                                        <p:cTn id="81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1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4400000">
                                      <p:cBhvr>
                                        <p:cTn id="93" dur="12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21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1053" grpId="0" animBg="1"/>
      <p:bldP spid="1054" grpId="0" animBg="1"/>
      <p:bldP spid="1055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53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155" y="571500"/>
            <a:ext cx="1106311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178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9653" y="0"/>
            <a:ext cx="101926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257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7564" y="0"/>
            <a:ext cx="927687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5300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0800" y="276225"/>
            <a:ext cx="9381067" cy="630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649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3569" y="-907344"/>
            <a:ext cx="9734550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25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2_Preparacion de un tema">
  <a:themeElements>
    <a:clrScheme name="Preparacion de un tem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paracion de un tema">
      <a:majorFont>
        <a:latin typeface="Bernard MT Condensed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4450" cap="flat" cmpd="sng" algn="ctr">
          <a:solidFill>
            <a:srgbClr val="CC0000"/>
          </a:solidFill>
          <a:prstDash val="solid"/>
          <a:round/>
          <a:headEnd type="none" w="med" len="med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44450" cap="flat" cmpd="sng" algn="ctr">
          <a:solidFill>
            <a:srgbClr val="CC0000"/>
          </a:solidFill>
          <a:prstDash val="solid"/>
          <a:round/>
          <a:headEnd type="none" w="med" len="med"/>
          <a:tailEnd type="triangle" w="lg" len="lg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s-E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Preparacion de un tem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aracion de un tem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aracion de un tem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aracion de un tem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aracion de un tem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paracion de un tem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paracion de un tem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Back to School Layout">
  <a:themeElements>
    <a:clrScheme name="book_organize_it">
      <a:dk1>
        <a:sysClr val="windowText" lastClr="000000"/>
      </a:dk1>
      <a:lt1>
        <a:sysClr val="window" lastClr="FFFFFF"/>
      </a:lt1>
      <a:dk2>
        <a:srgbClr val="505050"/>
      </a:dk2>
      <a:lt2>
        <a:srgbClr val="579E26"/>
      </a:lt2>
      <a:accent1>
        <a:srgbClr val="394D55"/>
      </a:accent1>
      <a:accent2>
        <a:srgbClr val="D38D5E"/>
      </a:accent2>
      <a:accent3>
        <a:srgbClr val="BD0000"/>
      </a:accent3>
      <a:accent4>
        <a:srgbClr val="3863AA"/>
      </a:accent4>
      <a:accent5>
        <a:srgbClr val="FCEB64"/>
      </a:accent5>
      <a:accent6>
        <a:srgbClr val="22AFD0"/>
      </a:accent6>
      <a:hlink>
        <a:srgbClr val="BFBFBF"/>
      </a:hlink>
      <a:folHlink>
        <a:srgbClr val="595959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1427</TotalTime>
  <Words>592</Words>
  <Application>Microsoft Office PowerPoint</Application>
  <PresentationFormat>Panorámica</PresentationFormat>
  <Paragraphs>98</Paragraphs>
  <Slides>43</Slides>
  <Notes>6</Notes>
  <HiddenSlides>0</HiddenSlides>
  <MMClips>0</MMClips>
  <ScaleCrop>false</ScaleCrop>
  <HeadingPairs>
    <vt:vector size="6" baseType="variant">
      <vt:variant>
        <vt:lpstr>Fuentes usadas</vt:lpstr>
      </vt:variant>
      <vt:variant>
        <vt:i4>16</vt:i4>
      </vt:variant>
      <vt:variant>
        <vt:lpstr>Tema</vt:lpstr>
      </vt:variant>
      <vt:variant>
        <vt:i4>10</vt:i4>
      </vt:variant>
      <vt:variant>
        <vt:lpstr>Títulos de diapositiva</vt:lpstr>
      </vt:variant>
      <vt:variant>
        <vt:i4>43</vt:i4>
      </vt:variant>
    </vt:vector>
  </HeadingPairs>
  <TitlesOfParts>
    <vt:vector size="69" baseType="lpstr">
      <vt:lpstr>Arial</vt:lpstr>
      <vt:lpstr>Bernard MT Condensed</vt:lpstr>
      <vt:lpstr>Calibri</vt:lpstr>
      <vt:lpstr>Calibri Light</vt:lpstr>
      <vt:lpstr>Century Gothic</vt:lpstr>
      <vt:lpstr>Franklin Gothic Demi Cond</vt:lpstr>
      <vt:lpstr>Franklin Gothic Medium</vt:lpstr>
      <vt:lpstr>Gabriola</vt:lpstr>
      <vt:lpstr>Georgia</vt:lpstr>
      <vt:lpstr>Gill Sans MT</vt:lpstr>
      <vt:lpstr>Impact</vt:lpstr>
      <vt:lpstr>Segoe UI</vt:lpstr>
      <vt:lpstr>Tahoma</vt:lpstr>
      <vt:lpstr>Times New Roman</vt:lpstr>
      <vt:lpstr>Wingdings</vt:lpstr>
      <vt:lpstr>Wingdings 2</vt:lpstr>
      <vt:lpstr>32_Preparacion de un tema</vt:lpstr>
      <vt:lpstr>1_Tema de Office</vt:lpstr>
      <vt:lpstr>2_HDOfficeLightV0</vt:lpstr>
      <vt:lpstr>Tema de Office</vt:lpstr>
      <vt:lpstr>2_Tema de Office</vt:lpstr>
      <vt:lpstr>Office Theme</vt:lpstr>
      <vt:lpstr>Back to School Layout</vt:lpstr>
      <vt:lpstr>1_Office Theme</vt:lpstr>
      <vt:lpstr>3_Office Theme</vt:lpstr>
      <vt:lpstr>4_Office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Tres Niveles de Motivación</vt:lpstr>
      <vt:lpstr>Presentación de PowerPoint</vt:lpstr>
      <vt:lpstr>Presentación de PowerPoint</vt:lpstr>
      <vt:lpstr>¿QUE ES COACHING ? </vt:lpstr>
      <vt:lpstr>¿EN QUE SE BASA EL COACHING ? </vt:lpstr>
      <vt:lpstr>Verdades con respecto al  Coaching</vt:lpstr>
      <vt:lpstr>Presentación de PowerPoint</vt:lpstr>
      <vt:lpstr>Presentación de PowerPoint</vt:lpstr>
      <vt:lpstr>Presentación de PowerPoint</vt:lpstr>
      <vt:lpstr>Ejemplos de resultados del Coaching</vt:lpstr>
      <vt:lpstr>Presentación de PowerPoint</vt:lpstr>
      <vt:lpstr>Presentación de PowerPoint</vt:lpstr>
      <vt:lpstr>¿Qué hace un Coach?  </vt:lpstr>
      <vt:lpstr>¿Qué hace un Coach? 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user</dc:creator>
  <cp:lastModifiedBy>user</cp:lastModifiedBy>
  <cp:revision>41</cp:revision>
  <dcterms:created xsi:type="dcterms:W3CDTF">2020-04-18T19:49:20Z</dcterms:created>
  <dcterms:modified xsi:type="dcterms:W3CDTF">2020-04-24T00:28:17Z</dcterms:modified>
</cp:coreProperties>
</file>