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2" r:id="rId4"/>
    <p:sldMasterId id="2147483724" r:id="rId5"/>
    <p:sldMasterId id="2147483784" r:id="rId6"/>
    <p:sldMasterId id="2147483820" r:id="rId7"/>
    <p:sldMasterId id="2147483832" r:id="rId8"/>
    <p:sldMasterId id="2147483877" r:id="rId9"/>
    <p:sldMasterId id="2147483897" r:id="rId10"/>
    <p:sldMasterId id="2147483933" r:id="rId11"/>
    <p:sldMasterId id="2147483945" r:id="rId12"/>
    <p:sldMasterId id="2147483957" r:id="rId13"/>
    <p:sldMasterId id="2147483969" r:id="rId14"/>
    <p:sldMasterId id="2147483981" r:id="rId15"/>
  </p:sldMasterIdLst>
  <p:notesMasterIdLst>
    <p:notesMasterId r:id="rId60"/>
  </p:notesMasterIdLst>
  <p:sldIdLst>
    <p:sldId id="321" r:id="rId16"/>
    <p:sldId id="337" r:id="rId17"/>
    <p:sldId id="323" r:id="rId18"/>
    <p:sldId id="338" r:id="rId19"/>
    <p:sldId id="339" r:id="rId20"/>
    <p:sldId id="335" r:id="rId21"/>
    <p:sldId id="336" r:id="rId22"/>
    <p:sldId id="296" r:id="rId23"/>
    <p:sldId id="269" r:id="rId24"/>
    <p:sldId id="284" r:id="rId25"/>
    <p:sldId id="327" r:id="rId26"/>
    <p:sldId id="271" r:id="rId27"/>
    <p:sldId id="279" r:id="rId28"/>
    <p:sldId id="272" r:id="rId29"/>
    <p:sldId id="293" r:id="rId30"/>
    <p:sldId id="294" r:id="rId31"/>
    <p:sldId id="340" r:id="rId32"/>
    <p:sldId id="302" r:id="rId33"/>
    <p:sldId id="319" r:id="rId34"/>
    <p:sldId id="299" r:id="rId35"/>
    <p:sldId id="341" r:id="rId36"/>
    <p:sldId id="300" r:id="rId37"/>
    <p:sldId id="292" r:id="rId38"/>
    <p:sldId id="257" r:id="rId39"/>
    <p:sldId id="315" r:id="rId40"/>
    <p:sldId id="258" r:id="rId41"/>
    <p:sldId id="325" r:id="rId42"/>
    <p:sldId id="330" r:id="rId43"/>
    <p:sldId id="331" r:id="rId44"/>
    <p:sldId id="334" r:id="rId45"/>
    <p:sldId id="333" r:id="rId46"/>
    <p:sldId id="332" r:id="rId47"/>
    <p:sldId id="265" r:id="rId48"/>
    <p:sldId id="266" r:id="rId49"/>
    <p:sldId id="320" r:id="rId50"/>
    <p:sldId id="270" r:id="rId51"/>
    <p:sldId id="268" r:id="rId52"/>
    <p:sldId id="308" r:id="rId53"/>
    <p:sldId id="309" r:id="rId54"/>
    <p:sldId id="310" r:id="rId55"/>
    <p:sldId id="311" r:id="rId56"/>
    <p:sldId id="313" r:id="rId57"/>
    <p:sldId id="312" r:id="rId58"/>
    <p:sldId id="314" r:id="rId5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AB03-3547-42EC-94E3-84DF37D0C3A0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E160-F37B-445C-8A72-D72BFF9C0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24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Si asciende sin establecer conexiones, podrá ganar autoridad, pero no tendrá muchos amigos</a:t>
            </a:r>
          </a:p>
          <a:p>
            <a:pPr>
              <a:spcBef>
                <a:spcPct val="0"/>
              </a:spcBef>
            </a:pPr>
            <a:r>
              <a:rPr lang="en-US" altLang="en-US"/>
              <a:t>Si establece conexiones pero no tiene muchos deseos de ascender, podrá terminar con muchos amigos pero no tendrá mucha autoridad para lograr nada</a:t>
            </a:r>
          </a:p>
          <a:p>
            <a:pPr>
              <a:spcBef>
                <a:spcPct val="0"/>
              </a:spcBef>
            </a:pPr>
            <a:r>
              <a:rPr lang="en-US" altLang="en-US"/>
              <a:t>Ascender o establecer conexión no son propuestas excluyentes sino complementarias.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34DCC-3615-4C9E-A73B-C18117D90F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1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3F025-DCFC-9A44-B024-D68AE1F3BDD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873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A955-D9CE-48AC-A278-E92CDFBFDF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41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4C3A-B027-47A5-9E5A-43CA75B00C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00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1A28-F779-4AF0-953B-E029361A10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863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7225-58C5-4F95-89BA-C00516C7B3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87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B11B-73AC-42FE-B9B2-DDD9AE37CF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70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BDCA-7610-42B2-9685-F819BD6FA1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4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F996-2766-49DB-8312-86D7293553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6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62FB-4DA2-4E4B-B8B8-0B4C141C00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95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7C2E-32ED-488E-A9F3-C1476051F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8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9ED7-2F94-4AA7-AFC9-92D4A46BE5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67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979C-9C5A-41E1-9379-68D55E9ACC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28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996E-2E71-45DF-B50A-1B2A25ED5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09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666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79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3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44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32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95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9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3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15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7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850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4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65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00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56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3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292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28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3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7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978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506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19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93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047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071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852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358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224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29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08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96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33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8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92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18665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9099"/>
      </p:ext>
    </p:extLst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53704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05668"/>
      </p:ext>
    </p:extLst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1708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081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88773"/>
      </p:ext>
    </p:extLst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54845"/>
      </p:ext>
    </p:extLst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403"/>
      </p:ext>
    </p:extLst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57447"/>
      </p:ext>
    </p:extLst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55608"/>
      </p:ext>
    </p:extLst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7510"/>
      </p:ext>
    </p:extLst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CE5B-2EF1-487E-B7D1-319B2D34B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5980-AD04-44A8-9A82-3ABE1C0A78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3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054D-A988-4631-AC57-A97B84048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E62E-25BC-4F15-95D5-3382F99CF0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061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A79-C1CB-4FB0-A3F3-2AD76F2727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96C-A2B9-44CB-9BA8-9FB38CEB89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76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FFD9-C0F9-4EB2-8B4B-02F46322F7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C57-5D37-4E8B-BAE3-6651B9550A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4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7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C196-1FB2-4A35-A383-7910550B8D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2223-E126-40B2-A99D-60FD9E6F4D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88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850D-845F-4F9E-A91F-337DAA514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C8C6-07C5-4CC0-B17F-E71685248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670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E8DA-BF99-424D-85B3-21B5954973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231F-316A-4B89-B615-3BB1D7B14C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04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1A18-0D35-4750-9D82-A2382C927B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9320-0A28-493C-B9E3-013257ADA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512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C937-83FB-4C5F-8B3D-43EB41C7FB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5C5D-6B53-43CD-80D0-C15A5D7213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956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F696-AA21-4FC1-8F14-CB94B60521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4867-146D-4BA0-ACEA-57C9FA451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34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E8F2-72DE-482C-88B9-D15E61C3A8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F713-FB35-409E-9F45-682278318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50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8C2CD-B89D-4929-ADC2-EDF4014146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254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780F-4388-49CA-B4EB-76434B56804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14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9ACAF-EA74-4B1C-B2C1-C076B2BCA7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0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498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24E7-8E54-45F2-B09C-30E2549332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026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B4B5-A425-4C8B-AF96-0BEE1A79A7D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85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8024-D992-46D4-9354-91B1719A2D3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96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1C937-022E-4025-98A2-11DE59DD0F7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063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807AB-AD41-48CA-BE8F-BAC0C11012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47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E539-BE05-427D-A42E-16E98517C5E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38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4DF2-8343-42F1-87E1-85A2F9EEC32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88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56701" y="866775"/>
            <a:ext cx="3035300" cy="58753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567" y="866775"/>
            <a:ext cx="8906933" cy="58753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2A22-1254-48E5-9B43-50CB104FD7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252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B2E0F4-29A3-47C9-A088-B21167F20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96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E4DCD59-2F73-40A5-A368-1BD5B38164C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273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7" y="2349501"/>
            <a:ext cx="12048067" cy="21193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67" y="4621213"/>
            <a:ext cx="12048067" cy="2120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889954C-7BCA-4BFB-A435-C46A0D733D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440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6568" y="866775"/>
            <a:ext cx="12145433" cy="5875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3DDA60-D7F9-4CFA-9003-776509E740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61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6567" y="2349501"/>
            <a:ext cx="12048067" cy="4392613"/>
          </a:xfrm>
        </p:spPr>
        <p:txBody>
          <a:bodyPr/>
          <a:lstStyle/>
          <a:p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A948A2-722F-44E3-997A-09AAEA9372A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0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4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0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10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2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41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40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37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B2E0F4-29A3-47C9-A088-B21167F20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3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 altLang="es-CO">
                <a:solidFill>
                  <a:prstClr val="black">
                    <a:lumMod val="65000"/>
                    <a:lumOff val="35000"/>
                  </a:prstClr>
                </a:solidFill>
              </a:rPr>
              <a:t>Carmen Mellado. Prof de FOL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0E5CDE5-0162-4F7A-83B5-51016CA38188}" type="slidenum">
              <a:rPr lang="es-E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2095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D92DE-CDEE-43AC-9EE5-EFA508E65219}" type="slidenum">
              <a:rPr lang="en-US" altLang="es-CO">
                <a:solidFill>
                  <a:srgbClr val="FFFFFF"/>
                </a:solidFill>
              </a:rPr>
              <a:pPr/>
              <a:t>‹Nº›</a:t>
            </a:fld>
            <a:endParaRPr lang="en-U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6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8721-C88D-4EF7-B788-4B354E654E52}" type="slidenum">
              <a:rPr lang="en-U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28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47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4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1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56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1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9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4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11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65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6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91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91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62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18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43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18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0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82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5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1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7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20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31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1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98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52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9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2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16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2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8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29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41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84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34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1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6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7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21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9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6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113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7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25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52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1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34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9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2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52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03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2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66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3-0130-55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8C8D-4DA8-4025-A2CA-508333F649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7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5635-BA9B-4EE5-95BF-DFDFBBBE47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14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12D7-9370-421A-A4B4-9164A3FA55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65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6B56-66D1-405A-B059-ED6E657D6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7B25-594B-46B5-BBEB-B5E7B68564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76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3CC0-72F6-4537-A81F-2E2AA1937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4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4D07-6731-4B5E-8E76-64932B99EB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6FDC-153D-4B48-AD8D-8B672A2B766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0AA6-6A45-4C3B-9E3A-05E8702EDC6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DF2E5-546B-4F9A-88BD-1F1ADFCE41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56AF9-0AE1-4969-8E59-1F4474B64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agen 10" descr="banner-filmin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ángulo 2"/>
          <p:cNvSpPr>
            <a:spLocks noGrp="1" noChangeArrowheads="1"/>
          </p:cNvSpPr>
          <p:nvPr>
            <p:ph type="title"/>
          </p:nvPr>
        </p:nvSpPr>
        <p:spPr bwMode="auto">
          <a:xfrm>
            <a:off x="2734733" y="866776"/>
            <a:ext cx="9457267" cy="166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ángulo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67" y="2349501"/>
            <a:ext cx="1204806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ángulo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ángulo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ángulo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12C7A-737E-4C73-A45F-DEBCB30EAEB8}" type="slidenum">
              <a:rPr lang="es-E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2pPr>
      <a:lvl3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3pPr>
      <a:lvl4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4pPr>
      <a:lvl5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5pPr>
      <a:lvl6pPr marL="4572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6pPr>
      <a:lvl7pPr marL="9144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7pPr>
      <a:lvl8pPr marL="13716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8pPr>
      <a:lvl9pPr marL="18288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9pPr>
    </p:titleStyle>
    <p:bodyStyle>
      <a:lvl1pPr marL="174625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349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895350" indent="-176213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254125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144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0716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288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9860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432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31/08/2020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31/8/2020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4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C368B-3098-45F1-91FC-DA5C13BFD4C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9" descr="03-0130-55_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" y="368491"/>
            <a:ext cx="11341288" cy="623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9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IDENTIFICA TU LLAMADO PARTICULAR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08761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Ejercicio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r>
              <a:rPr lang="es-ES_tradnl" sz="2800" b="1" dirty="0">
                <a:latin typeface="Gill Sans MT"/>
                <a:cs typeface="Gill Sans MT"/>
              </a:rPr>
              <a:t>(Reflexión)</a:t>
            </a:r>
            <a:endParaRPr lang="es-ES_tradnl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dirty="0">
                <a:latin typeface="Gill Sans MT"/>
                <a:cs typeface="Gill Sans MT"/>
              </a:rPr>
              <a:t>Preguntas útiles para identificar tu llamado particular: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¿En qué eres bueno?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tiendes a hacer?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te apasiona? 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disfrutas hacer?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encuentras repugnante e intolerable?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estarías dispuesto a sacrificar en tu vida para cambiar algo?  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5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deres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INTRODUCCION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600200"/>
            <a:ext cx="822960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u="sng" dirty="0">
                <a:latin typeface="Gill Sans MT"/>
                <a:cs typeface="Gill Sans MT"/>
              </a:rPr>
              <a:t>Llamado</a:t>
            </a:r>
            <a:r>
              <a:rPr lang="es-ES_tradnl" sz="2800" dirty="0">
                <a:latin typeface="Gill Sans MT"/>
                <a:cs typeface="Gill Sans MT"/>
              </a:rPr>
              <a:t> se refiere a la </a:t>
            </a:r>
            <a:r>
              <a:rPr lang="es-ES_tradnl" sz="2800" u="sng" dirty="0">
                <a:latin typeface="Gill Sans MT"/>
                <a:cs typeface="Gill Sans MT"/>
              </a:rPr>
              <a:t>misión del líder </a:t>
            </a:r>
            <a:r>
              <a:rPr lang="es-ES_tradnl" sz="2800" dirty="0">
                <a:latin typeface="Gill Sans MT"/>
                <a:cs typeface="Gill Sans MT"/>
              </a:rPr>
              <a:t>(propósito, responsabilidad, rol, significado) en el mundo, en relación a Dios y a nuestro prójimo.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El llamado es </a:t>
            </a:r>
            <a:r>
              <a:rPr lang="es-ES_tradnl" sz="2800" u="sng" dirty="0">
                <a:latin typeface="Gill Sans MT"/>
                <a:cs typeface="Gill Sans MT"/>
              </a:rPr>
              <a:t>general y particula</a:t>
            </a:r>
            <a:r>
              <a:rPr lang="es-ES_tradnl" sz="2800" dirty="0">
                <a:latin typeface="Gill Sans MT"/>
                <a:cs typeface="Gill Sans MT"/>
              </a:rPr>
              <a:t>r. </a:t>
            </a:r>
            <a:r>
              <a:rPr lang="es-ES_tradnl" sz="2800" u="sng" dirty="0">
                <a:latin typeface="Gill Sans MT"/>
                <a:cs typeface="Gill Sans MT"/>
              </a:rPr>
              <a:t>Todos tenemos una responsabilidad en común </a:t>
            </a:r>
            <a:r>
              <a:rPr lang="es-ES_tradnl" sz="2800" dirty="0">
                <a:latin typeface="Gill Sans MT"/>
                <a:cs typeface="Gill Sans MT"/>
              </a:rPr>
              <a:t>como seres humanos en el mundo, y a su vez, </a:t>
            </a:r>
            <a:r>
              <a:rPr lang="es-ES_tradnl" sz="2800" u="sng" dirty="0">
                <a:latin typeface="Gill Sans MT"/>
                <a:cs typeface="Gill Sans MT"/>
              </a:rPr>
              <a:t>todos tenemos un rol único que desempeñar en la vida</a:t>
            </a:r>
            <a:r>
              <a:rPr lang="es-ES_tradnl" sz="2800" dirty="0">
                <a:latin typeface="Gill Sans MT"/>
                <a:cs typeface="Gill Sans MT"/>
              </a:rPr>
              <a:t>. El cumplir nuestro </a:t>
            </a:r>
            <a:r>
              <a:rPr lang="es-ES_tradnl" sz="2800" u="sng" dirty="0">
                <a:latin typeface="Gill Sans MT"/>
                <a:cs typeface="Gill Sans MT"/>
              </a:rPr>
              <a:t>llamado general</a:t>
            </a:r>
            <a:r>
              <a:rPr lang="es-ES_tradnl" sz="2800" dirty="0">
                <a:latin typeface="Gill Sans MT"/>
                <a:cs typeface="Gill Sans MT"/>
              </a:rPr>
              <a:t> es el fundamento para cumplir nuestro </a:t>
            </a:r>
            <a:r>
              <a:rPr lang="es-ES_tradnl" sz="2800" u="sng" dirty="0">
                <a:latin typeface="Gill Sans MT"/>
                <a:cs typeface="Gill Sans MT"/>
              </a:rPr>
              <a:t>llamado(s) particular</a:t>
            </a:r>
            <a:r>
              <a:rPr lang="es-ES_tradnl" sz="2800" dirty="0">
                <a:latin typeface="Gill Sans MT"/>
                <a:cs typeface="Gill Sans MT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B. DOS TIPOS DE LLAMADO</a:t>
            </a:r>
            <a:endParaRPr lang="en-US" sz="30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El llamado es tanto </a:t>
            </a:r>
            <a:r>
              <a:rPr lang="es-ES_tradnl" sz="2800" u="sng" dirty="0">
                <a:latin typeface="Gill Sans MT"/>
                <a:cs typeface="Gill Sans MT"/>
              </a:rPr>
              <a:t>genera</a:t>
            </a:r>
            <a:r>
              <a:rPr lang="es-ES_tradnl" sz="2800" dirty="0">
                <a:latin typeface="Gill Sans MT"/>
                <a:cs typeface="Gill Sans MT"/>
              </a:rPr>
              <a:t>l como </a:t>
            </a:r>
            <a:r>
              <a:rPr lang="es-ES_tradnl" sz="2800" u="sng" dirty="0">
                <a:latin typeface="Gill Sans MT"/>
                <a:cs typeface="Gill Sans MT"/>
              </a:rPr>
              <a:t>particular</a:t>
            </a:r>
            <a:r>
              <a:rPr lang="es-ES_tradnl" sz="2800" dirty="0">
                <a:latin typeface="Gill Sans MT"/>
                <a:cs typeface="Gill Sans MT"/>
              </a:rPr>
              <a:t>. Todos tenemos una </a:t>
            </a:r>
            <a:r>
              <a:rPr lang="es-ES_tradnl" sz="2800" u="sng" dirty="0">
                <a:latin typeface="Gill Sans MT"/>
                <a:cs typeface="Gill Sans MT"/>
              </a:rPr>
              <a:t>responsabilidad en común </a:t>
            </a:r>
            <a:r>
              <a:rPr lang="es-ES_tradnl" sz="2800" dirty="0">
                <a:latin typeface="Gill Sans MT"/>
                <a:cs typeface="Gill Sans MT"/>
              </a:rPr>
              <a:t>para servir a hombres y mujeres y adicionalmente cada uno de nosotros tiene </a:t>
            </a:r>
            <a:r>
              <a:rPr lang="es-ES_tradnl" sz="2800" u="sng" dirty="0">
                <a:latin typeface="Gill Sans MT"/>
                <a:cs typeface="Gill Sans MT"/>
              </a:rPr>
              <a:t>un rol único </a:t>
            </a:r>
            <a:r>
              <a:rPr lang="es-ES_tradnl" sz="2800" dirty="0">
                <a:latin typeface="Gill Sans MT"/>
                <a:cs typeface="Gill Sans MT"/>
              </a:rPr>
              <a:t>que cumplir en el mundo.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Es al conocer y vivir nuestro llamado </a:t>
            </a:r>
            <a:r>
              <a:rPr lang="es-ES_tradnl" sz="2800" i="1" dirty="0">
                <a:latin typeface="Gill Sans MT"/>
                <a:cs typeface="Gill Sans MT"/>
              </a:rPr>
              <a:t>general</a:t>
            </a:r>
            <a:r>
              <a:rPr lang="es-ES_tradnl" sz="2800" dirty="0">
                <a:latin typeface="Gill Sans MT"/>
                <a:cs typeface="Gill Sans MT"/>
              </a:rPr>
              <a:t> (lo que se espera que todos hagamos) que somos capaces de identificar nuestro llamado </a:t>
            </a:r>
            <a:r>
              <a:rPr lang="es-ES_tradnl" sz="2800" i="1" dirty="0">
                <a:latin typeface="Gill Sans MT"/>
                <a:cs typeface="Gill Sans MT"/>
              </a:rPr>
              <a:t>particular.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endParaRPr lang="es-ES_tradnl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8000"/>
                </a:solidFill>
                <a:latin typeface="Gill Sans MT"/>
                <a:cs typeface="Gill Sans MT"/>
              </a:rPr>
              <a:t>INTRODUCCION </a:t>
            </a:r>
            <a:r>
              <a:rPr lang="es-ES_tradnl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152024"/>
            <a:ext cx="852842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El llamado personal se cumple a través del desarrollo de talentos, dones, experiencias, trasfondo, contexto social, y pasiones. Identificar este conjunto único, ayuda a los líderes a darle forma a su </a:t>
            </a:r>
            <a:r>
              <a:rPr lang="es-ES_tradnl" sz="2300" i="1" dirty="0">
                <a:latin typeface="Gill Sans MT"/>
                <a:cs typeface="Gill Sans MT"/>
              </a:rPr>
              <a:t>agenda</a:t>
            </a:r>
            <a:r>
              <a:rPr lang="es-ES_tradnl" sz="2300" dirty="0">
                <a:latin typeface="Gill Sans MT"/>
                <a:cs typeface="Gill Sans MT"/>
              </a:rPr>
              <a:t> y a su liderazgo.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enfoque al liderazgo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Maximiza el impacto del líder en su esfera de responsabilidad.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Aumenta la confianza y la motivación.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libertad al líder para apreciar las contribuciones de los demás sin sentirse intimidado.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Un líder con un alto sentido de su llamado puede responder a los desafíos de la vida con convicción, principios y valores.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6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9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F. BARRERAS PARA IDENTIFICAR EL LLAMADO DE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446" y="1398045"/>
            <a:ext cx="8725988" cy="5323431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Conocimiento  </a:t>
            </a:r>
            <a:r>
              <a:rPr lang="es-ES_tradnl" sz="2000" dirty="0">
                <a:latin typeface="Gill Sans MT"/>
                <a:cs typeface="Gill Sans MT"/>
              </a:rPr>
              <a:t>(conocimiento de los dones y el llamado)</a:t>
            </a:r>
            <a:endParaRPr lang="es-ES_tradnl" sz="2800" dirty="0"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Miedo al Fracaso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Empleo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Educación </a:t>
            </a:r>
            <a:r>
              <a:rPr lang="es-ES_tradnl" sz="2000" dirty="0">
                <a:latin typeface="Gill Sans MT"/>
                <a:cs typeface="Gill Sans MT"/>
              </a:rPr>
              <a:t>(oportunidades de educación que pueden ser inconsistentes con los dones y el llamado de una persona)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Apoyo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</a:t>
            </a:r>
            <a:r>
              <a:rPr lang="es-ES_tradnl" sz="2800" dirty="0" err="1">
                <a:latin typeface="Gill Sans MT"/>
                <a:cs typeface="Gill Sans MT"/>
              </a:rPr>
              <a:t>Coaching</a:t>
            </a:r>
            <a:r>
              <a:rPr lang="es-ES_tradnl" sz="2800" dirty="0">
                <a:latin typeface="Gill Sans MT"/>
                <a:cs typeface="Gill Sans MT"/>
              </a:rPr>
              <a:t>/</a:t>
            </a:r>
            <a:r>
              <a:rPr lang="es-ES_tradnl" sz="2800" dirty="0" err="1">
                <a:latin typeface="Gill Sans MT"/>
                <a:cs typeface="Gill Sans MT"/>
              </a:rPr>
              <a:t>Mentoria</a:t>
            </a:r>
            <a:r>
              <a:rPr lang="es-ES_tradnl" sz="2800" dirty="0">
                <a:latin typeface="Gill Sans MT"/>
                <a:cs typeface="Gill Sans MT"/>
              </a:rPr>
              <a:t> 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Recursos Materiales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Imitar a otros </a:t>
            </a:r>
            <a:r>
              <a:rPr lang="es-ES_tradnl" sz="2000" dirty="0">
                <a:latin typeface="Gill Sans MT"/>
                <a:cs typeface="Gill Sans MT"/>
              </a:rPr>
              <a:t>(La tentación de imitar a otros debido a la admiración,  celos o la presión de grupo.)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6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G.</a:t>
            </a:r>
            <a:r>
              <a:rPr lang="en-US" sz="27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CARACTERÍSTICAS DE UNA PERSONA QUE SIGUE SU LLAMADO DE VIDA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67861"/>
            <a:ext cx="8516983" cy="4525963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Visionario: Sirve a una causa mayor que el mismo 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Sirve a los intereses de otras personas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Inspirado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pasión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Motivado intrínsecamente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Contagioso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dirección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propósito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pensamiento no dividido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endParaRPr lang="en-US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5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viendose-a-si-mis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089026"/>
            <a:ext cx="4572000" cy="576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449388"/>
            <a:ext cx="4932363" cy="54086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Cada uno tiene su vocación o </a:t>
            </a:r>
            <a:r>
              <a:rPr lang="es-ES" altLang="es-CO" sz="2400" u="sng">
                <a:solidFill>
                  <a:srgbClr val="663300"/>
                </a:solidFill>
              </a:rPr>
              <a:t>misión específica en la vida</a:t>
            </a:r>
            <a:r>
              <a:rPr lang="es-ES" altLang="es-CO" sz="2400"/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Cada cual tiene que </a:t>
            </a:r>
            <a:r>
              <a:rPr lang="es-ES" altLang="es-CO" sz="2400" u="sng">
                <a:solidFill>
                  <a:srgbClr val="663300"/>
                </a:solidFill>
              </a:rPr>
              <a:t>llevar a cabo una tarea concreta</a:t>
            </a:r>
            <a:r>
              <a:rPr lang="es-ES" altLang="es-CO" sz="2400"/>
              <a:t> que exige cumplimiento.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En esto la persona </a:t>
            </a:r>
            <a:r>
              <a:rPr lang="es-ES" altLang="es-CO" sz="2400" u="sng">
                <a:solidFill>
                  <a:srgbClr val="663300"/>
                </a:solidFill>
              </a:rPr>
              <a:t>no puede ser reemplazada ni se puede repetir su vida</a:t>
            </a:r>
            <a:r>
              <a:rPr lang="es-ES" altLang="es-CO" sz="2400"/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Por lo tanto, </a:t>
            </a:r>
            <a:r>
              <a:rPr lang="es-ES" altLang="es-CO" sz="2400" u="sng">
                <a:solidFill>
                  <a:srgbClr val="663300"/>
                </a:solidFill>
              </a:rPr>
              <a:t>la tarea</a:t>
            </a:r>
            <a:r>
              <a:rPr lang="es-ES" altLang="es-CO" sz="2400"/>
              <a:t> de cada uno es tan </a:t>
            </a:r>
            <a:r>
              <a:rPr lang="es-ES" altLang="es-CO" sz="2400" u="sng">
                <a:solidFill>
                  <a:srgbClr val="663300"/>
                </a:solidFill>
              </a:rPr>
              <a:t>única como específica la oportunidad para realizarla</a:t>
            </a:r>
            <a:r>
              <a:rPr lang="es-ES" altLang="es-CO" sz="2400"/>
              <a:t>».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 u="sng">
                <a:solidFill>
                  <a:srgbClr val="663300"/>
                </a:solidFill>
              </a:rPr>
              <a:t>Cada uno tiene un propósito para el cual fue creado</a:t>
            </a:r>
            <a:r>
              <a:rPr lang="es-ES" altLang="es-CO" sz="2400"/>
              <a:t>. Nuestra </a:t>
            </a:r>
            <a:r>
              <a:rPr lang="es-ES" altLang="es-CO" sz="2400" u="sng">
                <a:solidFill>
                  <a:srgbClr val="663300"/>
                </a:solidFill>
              </a:rPr>
              <a:t>responsabilidad y nuestro mayor gozo es identificarlo</a:t>
            </a:r>
            <a:r>
              <a:rPr lang="es-ES" altLang="es-CO" sz="2400">
                <a:solidFill>
                  <a:srgbClr val="663300"/>
                </a:solidFill>
              </a:rPr>
              <a:t>.</a:t>
            </a:r>
            <a:r>
              <a:rPr lang="en-US" altLang="es-CO" sz="2400"/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s-ES" altLang="es-CO" sz="2400" b="1"/>
              <a:t>Víctor Frankl</a:t>
            </a:r>
          </a:p>
        </p:txBody>
      </p:sp>
    </p:spTree>
    <p:extLst>
      <p:ext uri="{BB962C8B-B14F-4D97-AF65-F5344CB8AC3E}">
        <p14:creationId xmlns:p14="http://schemas.microsoft.com/office/powerpoint/2010/main" val="2233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 bldLvl="5"/>
      <p:bldP spid="90115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Gill Sans MT"/>
                <a:cs typeface="Gill Sans MT"/>
              </a:rPr>
              <a:t>VAPLICACIONES PARA UNA TRANSFORMACIÓN PERSONAL, RELACIONAL, ORGANIZACIONAL Y SOCIAL</a:t>
            </a:r>
            <a:br>
              <a:rPr lang="en-US" sz="2400" dirty="0">
                <a:latin typeface="Gill Sans MT"/>
                <a:cs typeface="Gill Sans MT"/>
              </a:rPr>
            </a:br>
            <a:endParaRPr lang="en-US" sz="24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533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E68422"/>
                </a:solidFill>
                <a:latin typeface="Gill Sans MT"/>
                <a:cs typeface="Gill Sans MT"/>
              </a:rPr>
              <a:t>A.</a:t>
            </a:r>
            <a:r>
              <a:rPr lang="es-ES_tradnl" sz="2800" b="1" dirty="0">
                <a:solidFill>
                  <a:srgbClr val="E68422"/>
                </a:solidFill>
                <a:latin typeface="Gill Sans MT"/>
                <a:cs typeface="Gill Sans MT"/>
              </a:rPr>
              <a:t>	PERSONAL Y RELACIONAL</a:t>
            </a:r>
            <a:endParaRPr lang="es-ES_tradnl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¿Cuál consideras que es tu llamado de vida?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pasos específicos vas a dar esta semana para reconocer y empezar a cumplir tu llamado de vida?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obstáculos has enfrentado, o anticipas enfrentar, mientras que cumples tu llamado de vida?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1692" y="16157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UY" altLang="es-CO" sz="4800" b="1" u="sng" dirty="0">
                <a:solidFill>
                  <a:srgbClr val="FF0000"/>
                </a:solidFill>
                <a:latin typeface="Lucida Sans" panose="020B0602030504020204" pitchFamily="34" charset="0"/>
              </a:rPr>
              <a:t>Dándole forma a nuestro Perfil de Liderazgo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92050" y="1910115"/>
            <a:ext cx="95408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Estudio y Preparación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Habilidades Adquiridas y Experiencias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Llamado y Contextos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Pasiones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Dones y Talentos 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>
                <a:solidFill>
                  <a:srgbClr val="003366"/>
                </a:solidFill>
                <a:latin typeface="Lucida Sans" panose="020B0602030504020204" pitchFamily="34" charset="0"/>
              </a:rPr>
              <a:t>Temperamentos y Estilos de Liderazgo</a:t>
            </a:r>
          </a:p>
        </p:txBody>
      </p:sp>
    </p:spTree>
    <p:extLst>
      <p:ext uri="{BB962C8B-B14F-4D97-AF65-F5344CB8AC3E}">
        <p14:creationId xmlns:p14="http://schemas.microsoft.com/office/powerpoint/2010/main" val="40837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524000"/>
            <a:ext cx="83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Hazte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preguntas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importantes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2590800"/>
            <a:ext cx="8153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¿A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dónde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quieres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llegar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 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¿En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dirección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quieres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lejos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imaginas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llegar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Cuánto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tiempo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tomará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¿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Tienes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un plan de crecimiento?</a:t>
            </a:r>
          </a:p>
        </p:txBody>
      </p:sp>
    </p:spTree>
    <p:extLst>
      <p:ext uri="{BB962C8B-B14F-4D97-AF65-F5344CB8AC3E}">
        <p14:creationId xmlns:p14="http://schemas.microsoft.com/office/powerpoint/2010/main" val="3418595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E85F9-3293-E347-92CC-0B555122D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235527"/>
            <a:ext cx="11568546" cy="64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E85F9-3293-E347-92CC-0B555122D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E85F9-3293-E347-92CC-0B555122D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34" y="0"/>
            <a:ext cx="728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E85F9-3293-E347-92CC-0B555122D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3" y="96982"/>
            <a:ext cx="8908473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670" y="-702129"/>
            <a:ext cx="13522816" cy="80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8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951594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5" y="-347730"/>
            <a:ext cx="12582659" cy="76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0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90152"/>
            <a:ext cx="12076090" cy="67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0700" y="144377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tipos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 personas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cuando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dirección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0700" y="2743200"/>
            <a:ext cx="81534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Las que no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 que les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gustaría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hacer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confundidas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Las que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 que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hacen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frustadas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Las que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 que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y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hacen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Estas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sienten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realizadas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8AFF2E-6303-4643-8C41-32C4D230DE42}"/>
              </a:ext>
            </a:extLst>
          </p:cNvPr>
          <p:cNvSpPr txBox="1"/>
          <p:nvPr/>
        </p:nvSpPr>
        <p:spPr>
          <a:xfrm>
            <a:off x="1485900" y="5774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Calibri Light" panose="020F0302020204030204" pitchFamily="34" charset="0"/>
              </a:rPr>
              <a:t>¿Tiene algún sentido de dirección?</a:t>
            </a:r>
            <a:endParaRPr kumimoji="0" lang="es-CR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E498403-DCFB-4919-A138-E019820FC513}"/>
              </a:ext>
            </a:extLst>
          </p:cNvPr>
          <p:cNvSpPr txBox="1"/>
          <p:nvPr/>
        </p:nvSpPr>
        <p:spPr>
          <a:xfrm>
            <a:off x="6379029" y="-4274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¿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Quién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eres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5363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8" y="361244"/>
            <a:ext cx="10645421" cy="59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158044"/>
            <a:ext cx="11966222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3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90" y="231820"/>
            <a:ext cx="11178862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646" y="309094"/>
            <a:ext cx="9633396" cy="6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4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80" y="274321"/>
            <a:ext cx="97155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1440"/>
            <a:ext cx="1050416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85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794" y="334852"/>
            <a:ext cx="9800823" cy="62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462" y="1094704"/>
            <a:ext cx="9916732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1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3493" y="1690688"/>
            <a:ext cx="89121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La Preferencia de Acción del Liderazgo explora la forma en que somos naturalmente impulsados al liderazgo.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Los líderes tienen preferencias de acción; es decir sus tendencias preferidas para la acción en diversas situaciones. Pueden ser Soñadores, Diseñadores, Desarrolladores, o Controladores. La mayoría de los líderes tendrán combinaciones de estas tendencias en diferentes grados. Estas tendencias a la acción también influyen, el aprendizaje, la comunicación, la motivación y estilos de ejecución.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056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</a:rPr>
              <a:t>Preferencia de Acción de Liderazgo</a:t>
            </a:r>
          </a:p>
        </p:txBody>
      </p:sp>
    </p:spTree>
    <p:extLst>
      <p:ext uri="{BB962C8B-B14F-4D97-AF65-F5344CB8AC3E}">
        <p14:creationId xmlns:p14="http://schemas.microsoft.com/office/powerpoint/2010/main" val="146742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6400" y="120426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</a:rPr>
              <a:t>4 Acciones de los Líderes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197735" y="1712891"/>
          <a:ext cx="9478851" cy="4404576"/>
        </p:xfrm>
        <a:graphic>
          <a:graphicData uri="http://schemas.openxmlformats.org/drawingml/2006/table">
            <a:tbl>
              <a:tblPr firstRow="1" bandRow="1"/>
              <a:tblGrid>
                <a:gridCol w="171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ACCIÓN </a:t>
                      </a:r>
                      <a:r>
                        <a:rPr lang="en-US" sz="2000" dirty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TIENDE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A…</a:t>
                      </a:r>
                      <a:r>
                        <a:rPr lang="en-US" sz="2000" dirty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</a:t>
                      </a:r>
                      <a:r>
                        <a:rPr lang="es-ES_tradnl" sz="2000" noProof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0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 para cambiar</a:t>
                      </a:r>
                      <a:endParaRPr lang="es-ES_tradnl" sz="2000" b="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Sueño</a:t>
                      </a:r>
                      <a:r>
                        <a:rPr lang="es-ES_tradnl" sz="2000" noProof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Soñar el futuro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Diseño</a:t>
                      </a:r>
                      <a:r>
                        <a:rPr lang="es-ES_tradnl" sz="2000" noProof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Diseñar/Proyectar la estrategia para moverse del status quo hacia el futuro deseado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Desarrollo</a:t>
                      </a:r>
                      <a:endParaRPr lang="es-ES_tradnl" sz="2000" noProof="0" dirty="0">
                        <a:effectLst/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Desarrollar líderes y recursos críticos para implementar la estrategia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Conducir</a:t>
                      </a:r>
                      <a:r>
                        <a:rPr lang="es-ES_tradnl" sz="2000" noProof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noProof="0" dirty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Implementar estrategia; evaluar el progreso; y hacer las mejorías necesarias</a:t>
                      </a:r>
                      <a:r>
                        <a:rPr lang="es-ES_tradnl" sz="2000" noProof="0" dirty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0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510"/>
            <a:ext cx="9219065" cy="68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6388" y="2646666"/>
            <a:ext cx="4375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“La </a:t>
            </a:r>
            <a:r>
              <a:rPr kumimoji="0" lang="en-US" sz="32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vida</a:t>
            </a: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comienza</a:t>
            </a: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 final de </a:t>
            </a:r>
            <a:r>
              <a:rPr kumimoji="0" lang="en-US" sz="32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</a:t>
            </a:r>
            <a:endParaRPr kumimoji="0" lang="en-US" sz="3200" b="1" i="1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zona</a:t>
            </a: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de </a:t>
            </a:r>
            <a:r>
              <a:rPr kumimoji="0" lang="en-US" sz="32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confort</a:t>
            </a: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1" y="4310391"/>
            <a:ext cx="1947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Neale Walsch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 descr="Neale_Walsch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73" l="0" r="99091">
                        <a14:foregroundMark x1="16364" y1="83273" x2="46818" y2="96364"/>
                        <a14:foregroundMark x1="22273" y1="5091" x2="18182" y2="9091"/>
                        <a14:foregroundMark x1="82273" y1="57455" x2="86818" y2="63636"/>
                        <a14:foregroundMark x1="88182" y1="74545" x2="67727" y2="85818"/>
                        <a14:backgroundMark x1="10000" y1="35273" x2="11818" y2="53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1143000"/>
            <a:ext cx="3180080" cy="397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871151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1990" y="558013"/>
            <a:ext cx="7366716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buClr>
                <a:srgbClr val="008000"/>
              </a:buClr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Soñador</a:t>
            </a: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endParaRPr lang="es-ES_tradnl" sz="28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Futurista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Ver nuevas posibilidades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Optimista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Odia status quo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Le gusta el Cambio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Por lo general, inspirador y convincente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Tiene garantía/fe que lo que no es, puede ser</a:t>
            </a:r>
          </a:p>
          <a:p>
            <a:pPr lvl="1" defTabSz="457200">
              <a:spcBef>
                <a:spcPct val="20000"/>
              </a:spcBef>
              <a:buClr>
                <a:srgbClr val="E68422"/>
              </a:buClr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No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Poca apreciación de los detalles</a:t>
            </a:r>
          </a:p>
        </p:txBody>
      </p:sp>
    </p:spTree>
    <p:extLst>
      <p:ext uri="{BB962C8B-B14F-4D97-AF65-F5344CB8AC3E}">
        <p14:creationId xmlns:p14="http://schemas.microsoft.com/office/powerpoint/2010/main" val="135576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5420" y="530385"/>
            <a:ext cx="7615706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Diseñador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hacer que las nuevas ideas funcionen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ejercitar la creatividad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Tiene una fuerte inclinación hacia la originalidad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estratega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considerar alternativas antes de aterrizar en una estrategia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 podemos hacerlo de otras maneras?"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la monotonía; haciendo lo mismo una y otra vez de la misma manera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probar nuevos métodos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pasar demasiado tiempo en el proceso de idealización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que no funcione bien con ideas de otras personas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cambiar fácilmente su mente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7120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0422" y="472016"/>
            <a:ext cx="749979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Conductor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Orientado a la Acción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hablar de ello cuando simplemente podemos hacerlo?" "¿Cuál es el </a:t>
            </a:r>
            <a:r>
              <a:rPr lang="es-ES_tradnl" sz="2000" dirty="0" err="1">
                <a:solidFill>
                  <a:srgbClr val="002060"/>
                </a:solidFill>
                <a:latin typeface="Gill Sans MT"/>
                <a:cs typeface="Gill Sans MT"/>
              </a:rPr>
              <a:t>atrazo</a:t>
            </a: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?" "¿Por qué la demora?"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Vive por el eslogan, ¡Hazlo Ya!.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Disfruta de llegar al final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comprobar las cosas que salieron de la lista de tareas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Prefiere que se le diga lo que hay que hacer y luego que se les de confianza para hacerlo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muchas reuniones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trabajar con aquellos que pueden pensar en los problemas y luego aclarar lo que hay que hacer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Impaciente con el proceso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Poco aprecio por la visión general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4480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2541" y="406963"/>
            <a:ext cx="703615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 </a:t>
            </a: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Desarrollador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Calcula el costo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la creación de capacidades para la implementación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Valora los procesos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no sólo hacer lo correcto, pero quiere hacerlo de la manera correcta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la prisa?"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Por lo general, dice, "yo quiero hacer un buen trabajo."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escuchar, "Bien hecho; buen trabajo ", con énfasis en el "buen".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demasiado prudente, o incluso burocrático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impaciente con los soñadores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71102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8495" y="1182338"/>
            <a:ext cx="9465973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Auto-evaluación en función de su PAL 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200" b="1" dirty="0">
                <a:solidFill>
                  <a:srgbClr val="002060"/>
                </a:solidFill>
                <a:latin typeface="Gill Sans MT"/>
                <a:cs typeface="Gill Sans MT"/>
              </a:rPr>
              <a:t>Ejercicio (Reflexión)</a:t>
            </a:r>
            <a:endParaRPr lang="es-ES_tradnl" sz="22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usted es fuerte?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necesitas mejorar?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es mejor para estar en complemento con los demás?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En una escala de 1 a 5 (1 es baja; 5 es alta y excelente), ¿cómo te calificarías a ti mismo como un Soñador, Diseñador, Desarrollador, Controlador? En orden descendente, ¿cuáles son tus tres principales </a:t>
            </a:r>
            <a:r>
              <a:rPr lang="es-ES_tradnl" sz="2200" dirty="0" err="1">
                <a:solidFill>
                  <a:srgbClr val="002060"/>
                </a:solidFill>
                <a:latin typeface="Gill Sans MT"/>
                <a:cs typeface="Gill Sans MT"/>
              </a:rPr>
              <a:t>PALs</a:t>
            </a: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?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Hay casos raros donde los líderes son altos en las cuatro áreas.</a:t>
            </a:r>
          </a:p>
        </p:txBody>
      </p:sp>
    </p:spTree>
    <p:extLst>
      <p:ext uri="{BB962C8B-B14F-4D97-AF65-F5344CB8AC3E}">
        <p14:creationId xmlns:p14="http://schemas.microsoft.com/office/powerpoint/2010/main" val="378166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2868" y="236971"/>
            <a:ext cx="105156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UY" sz="6000" b="1" dirty="0">
                <a:solidFill>
                  <a:srgbClr val="C00000"/>
                </a:solidFill>
              </a:rPr>
              <a:t>Elementos del Liderazgo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1236372" y="1729959"/>
            <a:ext cx="10012096" cy="47877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s-UY" dirty="0">
                <a:solidFill>
                  <a:srgbClr val="002060"/>
                </a:solidFill>
              </a:rPr>
              <a:t>          </a:t>
            </a:r>
            <a:r>
              <a:rPr lang="es-UY" sz="4300" dirty="0">
                <a:solidFill>
                  <a:srgbClr val="0070C0"/>
                </a:solidFill>
              </a:rPr>
              <a:t>Dos elementos claves para el liderazgo -</a:t>
            </a:r>
            <a:r>
              <a:rPr lang="es-UY" sz="4300" dirty="0">
                <a:solidFill>
                  <a:srgbClr val="002060"/>
                </a:solidFill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>
                <a:solidFill>
                  <a:srgbClr val="002060"/>
                </a:solidFill>
              </a:rPr>
              <a:t>a.  El líder sabe a donde va –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>
                <a:solidFill>
                  <a:srgbClr val="002060"/>
                </a:solidFill>
              </a:rPr>
              <a:t>b. El líder persuade y motiva a otros para que lo acompañen –</a:t>
            </a:r>
            <a:r>
              <a:rPr lang="es-UY" sz="43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dirty="0">
                <a:solidFill>
                  <a:srgbClr val="0070C0"/>
                </a:solidFill>
              </a:rPr>
              <a:t>Dos preguntas fundamentales para determinar un liderazgo –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>
                <a:solidFill>
                  <a:srgbClr val="002060"/>
                </a:solidFill>
              </a:rPr>
              <a:t>a. ¿Qué es lo que tu quieres?</a:t>
            </a:r>
          </a:p>
          <a:p>
            <a:pPr algn="ctr" eaLnBrk="1" hangingPunct="1">
              <a:buFontTx/>
              <a:buNone/>
              <a:defRPr/>
            </a:pPr>
            <a:r>
              <a:rPr lang="es-UY" sz="4300" b="1" dirty="0">
                <a:solidFill>
                  <a:srgbClr val="002060"/>
                </a:solidFill>
              </a:rPr>
              <a:t>b. ¿Dónde está su gente?</a:t>
            </a:r>
            <a:endParaRPr lang="en-US" sz="4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974" y="248486"/>
            <a:ext cx="10515600" cy="1325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UY" sz="6000" b="1" dirty="0">
                <a:solidFill>
                  <a:srgbClr val="C00000"/>
                </a:solidFill>
              </a:rPr>
              <a:t>El Líder sabe adonde va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347730" y="1574048"/>
            <a:ext cx="11547491" cy="51744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UY" sz="3600" dirty="0">
                <a:solidFill>
                  <a:srgbClr val="002060"/>
                </a:solidFill>
              </a:rPr>
              <a:t>a. </a:t>
            </a:r>
            <a:r>
              <a:rPr lang="es-UY" sz="4300" dirty="0">
                <a:solidFill>
                  <a:srgbClr val="002060"/>
                </a:solidFill>
              </a:rPr>
              <a:t>Desarrolla profundas convicciones personales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b. Mantiene una agenda personal rigurosa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c. Pone todos los aspectos subordinados a la meta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d. Está dispuesto a tomar decisiones radicales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e. Abraza un sentido de misión y destino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f. Aprende a vivir con los problemas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g. No trabaja duro, trabaja inteligente – </a:t>
            </a:r>
          </a:p>
          <a:p>
            <a:pPr eaLnBrk="1" hangingPunct="1">
              <a:lnSpc>
                <a:spcPct val="90000"/>
              </a:lnSpc>
              <a:defRPr/>
            </a:pPr>
            <a:endParaRPr lang="es-UY" sz="2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UY" sz="2800" dirty="0">
                <a:solidFill>
                  <a:srgbClr val="002060"/>
                </a:solidFill>
              </a:rPr>
              <a:t>                           </a:t>
            </a:r>
            <a:r>
              <a:rPr lang="es-UY" sz="1800" dirty="0">
                <a:solidFill>
                  <a:srgbClr val="002060"/>
                </a:solidFill>
              </a:rPr>
              <a:t>Tomado del Manual de Administración de Howard </a:t>
            </a:r>
            <a:r>
              <a:rPr lang="es-UY" sz="1800" dirty="0" err="1">
                <a:solidFill>
                  <a:srgbClr val="002060"/>
                </a:solidFill>
              </a:rPr>
              <a:t>Hendricks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084" y="334796"/>
            <a:ext cx="11365832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UY" sz="6000" b="1" dirty="0">
                <a:solidFill>
                  <a:srgbClr val="C00000"/>
                </a:solidFill>
              </a:rPr>
              <a:t>El Líder persuade a otros para que lo acompañen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580510" y="2172078"/>
            <a:ext cx="11983453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UY" sz="3600" dirty="0">
                <a:solidFill>
                  <a:srgbClr val="002060"/>
                </a:solidFill>
              </a:rPr>
              <a:t>a. </a:t>
            </a:r>
            <a:r>
              <a:rPr lang="es-UY" sz="4300" dirty="0">
                <a:solidFill>
                  <a:srgbClr val="002060"/>
                </a:solidFill>
              </a:rPr>
              <a:t>Es altamente contagioso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b. Percibe a las personas a la luz del potencial que representan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c. Domina el arte de desarrollar personas–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d. Es un auto dínamo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e. Ministra integralmente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f. Irradia simpatía, interés personal y afecto –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UY" sz="4300" dirty="0">
                <a:solidFill>
                  <a:srgbClr val="002060"/>
                </a:solidFill>
              </a:rPr>
              <a:t>g. Provee estímulo y reconocimiento – </a:t>
            </a:r>
          </a:p>
          <a:p>
            <a:pPr eaLnBrk="1" hangingPunct="1">
              <a:lnSpc>
                <a:spcPct val="80000"/>
              </a:lnSpc>
              <a:defRPr/>
            </a:pPr>
            <a:endParaRPr lang="es-UY" sz="2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UY" sz="2800" dirty="0">
                <a:solidFill>
                  <a:srgbClr val="002060"/>
                </a:solidFill>
              </a:rPr>
              <a:t>                           </a:t>
            </a:r>
            <a:r>
              <a:rPr lang="es-UY" sz="1800" dirty="0">
                <a:solidFill>
                  <a:srgbClr val="002060"/>
                </a:solidFill>
              </a:rPr>
              <a:t>Tomado del Manual de Administración de Howard </a:t>
            </a:r>
            <a:r>
              <a:rPr lang="es-UY" sz="1800" dirty="0" err="1">
                <a:solidFill>
                  <a:srgbClr val="002060"/>
                </a:solidFill>
              </a:rPr>
              <a:t>Hendricks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725" r="12460"/>
          <a:stretch/>
        </p:blipFill>
        <p:spPr>
          <a:xfrm>
            <a:off x="1524000" y="0"/>
            <a:ext cx="9125877" cy="6858000"/>
          </a:xfrm>
          <a:prstGeom prst="rect">
            <a:avLst/>
          </a:prstGeom>
        </p:spPr>
      </p:pic>
      <p:sp>
        <p:nvSpPr>
          <p:cNvPr id="29698" name="AutoShape 6" descr="data:image/jpg;base64,/9j/4AAQSkZJRgABAQAAAQABAAD/2wCEAAkGBhQSEBUUEBQUFBQUFBQUFBQVFRUUFBUUFBQVFBQUFRUXHCYeFxwjGRQUHy8gIycpLCwsFR4xNTAqNSYrLCkBCQoKDgwOFw8PGCocHBwpLCwpKSkpLCwpLCkpLCktKSk0LCksKSkpKSwpKS4pLCwpLCkuKSksLCwsKSkpKSopKf/AABEIAMIBAwMBIgACEQEDEQH/xAAbAAACAwEBAQAAAAAAAAAAAAABAgADBAUGB//EAEIQAAIBAgMDBwgJAQgDAAAAAAECAAMRBBIhBTFBEyJRYXGRsQYUMnKBocHRFSMzQlJigpLhJAdjg6KywtLwFlNz/8QAGAEBAQEBAQAAAAAAAAAAAAAAAAECAwT/xAArEQEAAgEDAQYGAwEAAAAAAAAAARECEiExEwMiQVFhsTJxgaHB0ZHh8EL/2gAMAwEAAhEDEQA/AO4qyxVgUSwCdGBVY4WACOBAgWOBIBGAgQLCFhEaAuWNaECG0BQIbRrSQBaS0NobQhbQ2htJaALSWhtJaALQWjWktAW0mWNaS0KS0Fo8loFdoCssgtCqyICJYRFIkFZEUiWERSIFREQiWkRCIFREkYiGFIolgEVRLFErIgRwIAIwEBgIwgEYSAgQiSEQJDJDKJaS0kMCSSSQiSSQwqSSSSAQySSoFpLQyQpZLQyQFgtGtBAW0BEYwQpDEMsMUyIrMRhLCIhhVRkjWklUAI4irHEMmEcRRHEg87tvG11xAFN8qZFNsqm7Etc3IvuAj0tqVbasD7BBtsfXfpHxmW8izLf9L1Okdwh+l6vSP2ic/PIzyo6I2xV6V/aIBtqr0r+3+Zzla8sWQtuG2qv5P2/zLU2vU45e4/Oc5V1l4gbTtd+he4/OKdtuOC9zfOZDJAoapiGcuK7oCdKYCFF4WFwTwvv4zVS2piNxameg5Dc9oDSvhPE7T8sqtPGcmqjIrKuUjnNfeQeF7yTNNcvYVcTjCSRiFUHcBSUgabtbkzr4XarBFFQZ3CgMwsoZram1tL9E59PURmB4So6Y2yPwHvEJ20v4W93znNAkIix0xtpOhu4fOMNrp+bu/mckiLKjsfTFPpP7TG+lafSf2n5ThGEQO39K0/xe5vlD9KUvxj3j4Th2iMsDuNtmiN9VB2sBNFKqrqGQhlOoINwR1GeVegOIno9lj6lPVkiZXZoIikRzFMorMQiWmI0Cq0kMkqgscRBHEMnEYRRHEDz22ftj1AeExZpt2p9s3s8BMwEhKtWkaWZZMphFQlitAacmXhA1LDeVB9I0AmpIrRMmsiLvgX3vOe+yqbVQ7U1LDcxAuLToKI2SYyi24lE3aGNeA/GQmWEMJLQCS8ohEUiR3sJQ1WEORJBeG8oIkMghtAQz0GBH1SeqPCcEiehwosi+qvgIU5imNFMBDEMsMQwKzJDaSFKscRFjiVDCOIgjiRHndofbP2/ASkCW44/Wt6xlcEpeTNBAYQSYoWGEQCENuEIjDT3wgwEzQAmFN8sSA6iStUCqWO4Ak+wXhAlWLwwdGXdmBF+2ZlqD0K2dFYfeAax36i+sFenmtqRYg6cbG9jJRpZVA6tYxEAlpLwERrSorrHT2zMdZqr7plLQLaR0lhMzirHzyotBjSpTGvCmqbj2T0VD0V9UeAnnDunpUGg7B4SKkBhgMoUysxzFMBJJDJCkWMIixxKhxGEQRxIPN4v7V/WPjKjDjnsXIF7FjYbzrunGrbWe4vQrDKc2gvfQi2nbJdLGE5cOzARMdLaimpkysG5IVCDbS/3bdOsGH21TZHazA0xdkYWYW6pbOnl5NZEImGttlVCkJUYOoYZVvYHp13y36TTmA6Gp6Kkc7XpHCLg6eXk1VDYd/wDEZG0Ey+eAhtfQuD1WgOPUZbm2Yc3rhNM+S+m+svo/OZ7mHZ+JDgMhuuo7t++EqW7jGMznH0xmu62QgMb+iTuBPCW1a6qMzEAdJIA75Gqk0jHxirWBJAIuLXHEX3XHCU4iqLpfQlxYdPTaEaZBFNQQ54CVEuJmajeanbSV5oRUtAS0CDPDmlEtCIAYbwAx09k9QJ5ienMKEEMWApiGOYhkCySGSVVQjiVrHEIsEYSsGODIPM1tWb1j4zk0cQxxlVSTlWmlhwBPG06r+ke0zk4ai3nVdiDYrTANjY2GtjxiW8arL5Ept/XVTvy0F7eBsJz6mK5XzmqAUC0uTyn0iTxbunYwdA+cVWI0KoAbdA4TlY/DsPPQFPOWmw0OvTbpmZejGYv6R+HU2Dig9BLBhlCqcwtchRqOkdcoxKGnixVZSyGnkBAzFCDc6dfxl/0qlEIjh7hE3IxHo24dksGMcV8jD6t1ujAbmAuQx/7wl8HOImMpmtpslUo1OrUQ3JQg+wcRwMFUg0VS12ZFyi3Vob8Jg5W6YqoAVRgAt9LlRYtadzC+gvqr4CI3XLuR9fwD1+TRc3Si+0kD+Zk2NcLXRdCtSpl6swuvvlmMGepTXgpLn9IsvvMrwWYVKpy2LBSBffYEb5UxjuT5zv8Adl2K9A4c0KhC1GJFQNoxe5swJ3kaW7Iu1cDyXmqVmL0ELB2IIF/uZrcANOwGa9qJTqYdmqKL5bDTnB+AB375bRx2VaFLELflUALNqMw3KwI3nTvmK8Ha5mdUXzNx9PBamz1fELiKVQWylXynMHFubqDYW07hE2qP6nCj89Q9yCZsNhVpY4LhxZDTY1VF8qkeieo7u+bccL4vD9Qqn/KIc6rKPlPtKeUGGL0xlNqiHlKfSSmpA6dJj2lj+VpYZl+/XpadB1uO+827U+2w2tvrHPaMmsx0cGqYk0W0RmXEUeplPPUfLoiV7Ooxi/Df9/tbs4F6tZ2JOWo1NRfQKttw6b8ZowGHdQwY3AY5NbnL1zNsHVK2p1r1dejd0w+T+Kd1qCo2cpVZA1gLhbdE1DHaX3vSnSyzl4OqzYuspc2RUsl9NVFyB/3fOxaecweEZ8VisrlWBADDW1wbacbDwiWeyiKyvya8DWqM1egzXemAUqWF7OLrcbrjSW7PxbvhxcfWg5G03MDvI7Jm8maRSpiEqHNUV1zVPxAjm9nHvmnBG2KrqN1qbfqI1MkOmUR3tuKl06Y1XtXxE9KZ5ql6S+uv+oT0hmnmSAwM4Er5cShjFMIaKYUt5ICZIHK2Tthaw0IzDhe9+sTpgz5DsrDXrUwCRd11BsdWHRPrgMkSiwRrxAYWOnsgeTpA52v06Rq6kjmEA5lJJ15oN2HtGntlB2goqine7MCbAXsB95jwEvbq38L7rwK9o4krRZ6drgXXiNSPgYmJxdRMrWU07LnGuYE72HC27STEKTTOex6QL2hxFBnIW9k0JA3m3AmHTDTUWK4l2q1FW1lVSunE779MqxderTR2uhIC5BY7ywBza9cSgTy9S1rc0Nff6OloPKNj5s9vyj/MJGqjVEVG9DtHaFSlZ8itSsufU51J3kDcRumjz+1daZAyvTzIekg6jusZzPKB6l0pmwo1GpozffuTqOoaS3bR3Gno+HKuON1YWI7N0lt49nGVbc3/AF93QTGhqzIB6Cgs3Qx3L3Sed/XmnbUUw9+02tM2xgELIdajAVah/M50XuiUGvjq3VSpjvsZbYnGImY8obcVWcEBaWcb7hlGvYZbg8U1U5alBkA5wZirDMCLWtx+Uq2y5XD1CDY5DYg2INt4mvZV+RS5uci3J33yjfHikTGi692haYBJAAJ1J6e2ZsfXpUrVauhW4U6k87eAB0zUZzdtUsxoD++U92sSz2e+UWOIxlE1KBqZlZgWpXBABYAWbgDqNDLH5KrWym/KYchuj0l943TL5UC6Uh04il8Zl2njQtfl0uOSfkK46UNird59wmbdscdURMX4rsQlFHr2JUlAatr2GYHnjTfbomzZmFppSUUvRIzA8Tm1ub8Zw9qHnY0/3dIA9RW1xO9s/SjT/wDmn+kSwx2kVjz5ey7zhQwTMMxBIW+pA4znYfZ+StWZatmqgnLYXU7g9r62g2wtuTqjfSe/6W0YTThsMBUepe5e2ttygaAdUqR3cbvn3NsvZoohucXdzmd23sfhxjUMHlq1Kl/Ty6dGUWmkHrgLy0xOeW/qNE2dfWXxnUrbRss4terlGbo1lVHFZxrDDpPjiZlr4huEoatwimtA7ezMXmFjvm4meWpbTFM3m/Z+2eUMlrEuveSJnklV8r8l6ufFUxlIs4JOhAC6/CfUlM+QbF2mtJs2ZQe2ezwvl7h1QmpUFx90aseySGfF68GYdvYxqWGqMhUOFspbcGYhQT339k87jfK5Dlam4KtbKb2vfhbpmPGeUArslJ9VDcow33yghAf1EH9MtkTuq8nsC1NL1GLO/OOgG/UX0vf3CdtTMVGrNSPIqYlMylRxt4y9ZRmjh5TwplFB0aqy5SXKlQb20Fjf3zPtHDVa1EowQMWQixNrA3N79k3pUufaR3S1Yb6k81uw7dwzVaYCekKiMLm246+Msp0jy9RzbKyoF67b5qKwrFJGcxFMGDw7DE1nI5rBApuNbDXThJgsKwxVdyOawphTprlGs6GWSKJzmf4pm8oKBfDuFvew3b940mrZVcFABwAHunL8pMXai6o1mym2tvfOF/Z+z8q+diFtuJ3t0gdgnO92v+ae/nO2wSvJuFLBHDMF1a3SBOiJUxIYG1+F+gbzr7BNs4zpm3N2nUz1aNNVYkOtVjbRVF956ZXgcKKhxSsNHqsp/aNZ3IjRTfVrGoj/AFvJV6n9HVpuPrKVqTG28BhkN+OhncGOpoAjOqkKuhIBtbSaq1IG+gN9+7Xtlb4ZW9JFJ6SoJ98UuXaY5cwy7aa2Hc/l09tpowxACj8q+H8GWVsOGXKwuDpaVBCKo05gQa/muRbu8ZXPV3dPq0xWELdsUmGFG0T9S3Z8ROVgq9jOltQ/Ut7PEThU6tpmR1y92lpTS85QxkJ2wRJY2LSBazTRgTap0ATifSZLXi4jaxPo6dcllvQYnavPNjpJPIvXYneZI1M24mFwanmsLjusZ0dn4RaVQOOdYEAMARroeExYbMDqQRY8LGbExAjVUtSv2lgaNUlsgViLXXm+2w0vOdhtnInDMekzZVxA4SlXkyyhLkxwo3qzqfysR7t0FXltMtd7Dpt8LRhVgzzMStrztDFH7yH9y+Gk0U9p4g6HIP1N/wAZjWtHGIlmVuGta+JJ5rUl1vuY/KN9IYi9jUUeqn/ImZ1xkrOJ1mdUk5Q2VcdiOFa3+GkentbELvem/ahXXtVphOKg5ea17MW6lDbWIvzhRYdAzqe83E5+0/KmqFKtR9Fgxa91sGBCkgWPARBi5n2pXvSYdNvERGd7LE7kfy1zLapRVhu/gaTRsryxoU9OQ39hPZqJ51sNcDra3ujnAZKig68dI0426zlMbPd0/wC0KluFKp1AAHd1S2l5coT9lVH6SZ5Iraoh7fCbRUO+JypiZiHpqPlvQNwVrLY/+pjfr5t5e3lXh95Zh20qg/2zyZxRiGsTJ1GdT1DeVmFJ+2UdoceKy3/yjD2+3p988czGQoD6QB7ReXqJqe0TyioG1q9M/qWMu36BOlan+5RPEJZb207O6QgHeAe0COoanvPpOkd1Smf1L844xKfiU9hBnz0U1/Cv7REOGpn7i9wjqLb3G28WooklgBccR+ITzR2inFl7xOcKCDcq9wiNTF/RHcJOoky6f0glvSXvEofaiX1Yd4mLIOgdwivhlO8DThYDXrjWRLWm0VOoI6tYr7SQb2HfMjUlH3R3RktbcJLFp2kn4hJKs3UO6SLXYpckdcAEz0sQT9068dPjGbF5d4buly5JhoEYGYzjtLqrH2aSHaQA1BDdFpmpSpbSIck51Lad2sQbk2t4WvNJxDcEbvEVMFLyto4mfzg21RuzQ/GK2OIHoNfhp8pKkptEhEyU8S5Hoe+2vtEYVX4oP3CSimu14bTHylTgg9rSxHqcVUe0n4RSUvySjaLfVntHjGPKcCo9h+cy47Pk5xU6jcCPfeWI3WI3IU5oiA88XMUK2l24cAJViEPSfdO8cOs8umKwaotuGabC04OzKZNTViNDuM6xw9/vP7DOOUbueXK/LDaUDBfnqfu/iE4EWsbntZvnM7M1C0xZV9GL+b2M3zjNgV3antLH4xsUJIvvEAcDiO8RVwCDcq91/GK+AU/dXtsI2NjNiEuOcNTbeOEPKp+Je8RVwKA3Ci/ZG81T8K9wjY2A1l4Ed4lRxaDey94lvm69C9wkGGUbgO4RsuynzpDuYGV+eC+gY9imbAsVpbg2ZnrngjHuHjFNRsp5ttOLD4TSREIixzuVq/hPcD77wzoXkmtXotsYw195YdhtHGBUHW7esSY1JSON+2Wy5TusmyyGmDvEEgaYZUPTHLLYcGJPuE2ATJccqOnIfGarxIYCMoihpM8yLLCMsqDRwZA5YQ55XDCLM0ybS9AesPjNFpl2gNF9YeBlx5ax5IWsR1CZ8VUzNeX1Br7Jmb0p6Ija3SfiW7PX6w+qfETpic7A/aHs+InSE4Zzuz2kd5M0maKYTMOdCGMhYxOUkJgNATAbyWhREhgywEShSYbwlICsAAxSY1tIMsoWRhIyxALwqGSAiGBQscSSTplys8mEg3ySTCKG+1/R/umkSSSyGEYSSTIIjCSSSQywySSBxMu09y+sPAySS48rjyoqb/ZM7ekOySSemPhdJ+Jo2f8AaN2fEToPJJPPnyznyiwtJJMsEgEEkCwRJJIDwGCSBGiEwyShL6RCdZJIUYhkklCXhkkmx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03240" y="4267200"/>
            <a:ext cx="4361028" cy="25908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36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dist="39000" sx="1000" sy="1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Piensan verticalmente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Se enfocan en las posiciones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Valoran la competencia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Buscan poder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Edifican su imagen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36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dist="39000" sx="1000" sy="1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9590" y="268408"/>
            <a:ext cx="8763000" cy="1143000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Sea un instrumento de conexión, y no tan solo alguien que asciende	</a:t>
            </a:r>
            <a:endParaRPr lang="es-US" sz="4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11420" y="4267200"/>
            <a:ext cx="4290256" cy="25908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36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dist="39000" sx="1000" sy="1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Piensan horizontalmente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Se enfocan en las relaciones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Valoran la cooperación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Buscan asociaciones</a:t>
            </a:r>
          </a:p>
          <a:p>
            <a:pPr marL="74295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dist="39000" sx="1000" sy="1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Edifican un consenso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3600" b="1" i="0" u="none" strike="noStrike" kern="1200" cap="none" spc="0" normalizeH="0" baseline="0" noProof="0" dirty="0">
              <a:ln w="11430"/>
              <a:solidFill>
                <a:prstClr val="white"/>
              </a:solidFill>
              <a:effectLst>
                <a:outerShdw dist="39000" sx="1000" sy="1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737" y="296215"/>
            <a:ext cx="8628845" cy="62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96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Preparacion de un tema">
  <a:themeElements>
    <a:clrScheme name="Preparacion de un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paracion de un tema">
      <a:majorFont>
        <a:latin typeface="Bernard MT Condense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CC0000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CC0000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paracion de un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1668</Words>
  <Application>Microsoft Office PowerPoint</Application>
  <PresentationFormat>Panorámica</PresentationFormat>
  <Paragraphs>205</Paragraphs>
  <Slides>44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44</vt:i4>
      </vt:variant>
    </vt:vector>
  </HeadingPairs>
  <TitlesOfParts>
    <vt:vector size="73" baseType="lpstr">
      <vt:lpstr>Arial</vt:lpstr>
      <vt:lpstr>Bernard MT Condensed</vt:lpstr>
      <vt:lpstr>Calibri</vt:lpstr>
      <vt:lpstr>Calibri Light</vt:lpstr>
      <vt:lpstr>Cambria</vt:lpstr>
      <vt:lpstr>Franklin Gothic Demi Cond</vt:lpstr>
      <vt:lpstr>Garamond</vt:lpstr>
      <vt:lpstr>Gill Sans MT</vt:lpstr>
      <vt:lpstr>Lucida Sans</vt:lpstr>
      <vt:lpstr>Segoe UI</vt:lpstr>
      <vt:lpstr>Tahoma</vt:lpstr>
      <vt:lpstr>Times New Roman</vt:lpstr>
      <vt:lpstr>Wingdings</vt:lpstr>
      <vt:lpstr>Wingdings 2</vt:lpstr>
      <vt:lpstr>1_Tema de Office</vt:lpstr>
      <vt:lpstr>2_Tema de Office</vt:lpstr>
      <vt:lpstr>2_HDOfficeLightV0</vt:lpstr>
      <vt:lpstr>Office Theme</vt:lpstr>
      <vt:lpstr>1_Office Theme</vt:lpstr>
      <vt:lpstr>6_Office Theme</vt:lpstr>
      <vt:lpstr>9_Office Theme</vt:lpstr>
      <vt:lpstr>10_Office Theme</vt:lpstr>
      <vt:lpstr>1_Edge</vt:lpstr>
      <vt:lpstr>Tema de Office</vt:lpstr>
      <vt:lpstr>3_Tema de Office</vt:lpstr>
      <vt:lpstr>5_Tema de Office</vt:lpstr>
      <vt:lpstr>3_Office Theme</vt:lpstr>
      <vt:lpstr>2_Office Theme</vt:lpstr>
      <vt:lpstr>6_Preparacion de un tema</vt:lpstr>
      <vt:lpstr>Presentación de PowerPoint</vt:lpstr>
      <vt:lpstr>Presentación de PowerPoint</vt:lpstr>
      <vt:lpstr>Presentación de PowerPoint</vt:lpstr>
      <vt:lpstr>Presentación de PowerPoint</vt:lpstr>
      <vt:lpstr>Elementos del Liderazgo</vt:lpstr>
      <vt:lpstr>El Líder sabe adonde va</vt:lpstr>
      <vt:lpstr>El Líder persuade a otros para que lo acompañen</vt:lpstr>
      <vt:lpstr>Sea un instrumento de conexión, y no tan solo alguien que asciende </vt:lpstr>
      <vt:lpstr>Presentación de PowerPoint</vt:lpstr>
      <vt:lpstr>IDENTIFICA TU LLAMADO PARTICULAR</vt:lpstr>
      <vt:lpstr>Presentación de PowerPoint</vt:lpstr>
      <vt:lpstr>INTRODUCCION</vt:lpstr>
      <vt:lpstr>B. DOS TIPOS DE LLAMADO</vt:lpstr>
      <vt:lpstr>INTRODUCCION (2)</vt:lpstr>
      <vt:lpstr>F. BARRERAS PARA IDENTIFICAR EL LLAMADO DE VIDA</vt:lpstr>
      <vt:lpstr>G. CARACTERÍSTICAS DE UNA PERSONA QUE SIGUE SU LLAMADO DE VIDA </vt:lpstr>
      <vt:lpstr>Presentación de PowerPoint</vt:lpstr>
      <vt:lpstr>VAPLICACIONES PARA UNA TRANSFORMACIÓN PERSONAL, RELACIONAL, ORGANIZACIONAL Y SOCIAL </vt:lpstr>
      <vt:lpstr>Dándole forma a nuestro Perfil de Liderazgo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Preferencia de Acción de Liderazgo</vt:lpstr>
      <vt:lpstr>4 Acciones de los Líderes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Carlos Duran</cp:lastModifiedBy>
  <cp:revision>26</cp:revision>
  <dcterms:created xsi:type="dcterms:W3CDTF">2020-03-25T19:14:19Z</dcterms:created>
  <dcterms:modified xsi:type="dcterms:W3CDTF">2020-08-31T17:38:57Z</dcterms:modified>
</cp:coreProperties>
</file>