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00" r:id="rId4"/>
    <p:sldMasterId id="2147483712" r:id="rId5"/>
    <p:sldMasterId id="2147483730" r:id="rId6"/>
  </p:sldMasterIdLst>
  <p:notesMasterIdLst>
    <p:notesMasterId r:id="rId39"/>
  </p:notesMasterIdLst>
  <p:sldIdLst>
    <p:sldId id="261" r:id="rId7"/>
    <p:sldId id="272" r:id="rId8"/>
    <p:sldId id="288" r:id="rId9"/>
    <p:sldId id="289" r:id="rId10"/>
    <p:sldId id="290" r:id="rId11"/>
    <p:sldId id="291" r:id="rId12"/>
    <p:sldId id="292" r:id="rId13"/>
    <p:sldId id="293" r:id="rId14"/>
    <p:sldId id="260" r:id="rId15"/>
    <p:sldId id="257" r:id="rId16"/>
    <p:sldId id="268" r:id="rId17"/>
    <p:sldId id="295" r:id="rId18"/>
    <p:sldId id="298" r:id="rId19"/>
    <p:sldId id="299" r:id="rId20"/>
    <p:sldId id="263" r:id="rId21"/>
    <p:sldId id="266" r:id="rId22"/>
    <p:sldId id="264" r:id="rId23"/>
    <p:sldId id="297" r:id="rId24"/>
    <p:sldId id="281" r:id="rId25"/>
    <p:sldId id="282" r:id="rId26"/>
    <p:sldId id="283" r:id="rId27"/>
    <p:sldId id="284" r:id="rId28"/>
    <p:sldId id="285" r:id="rId29"/>
    <p:sldId id="287" r:id="rId30"/>
    <p:sldId id="286" r:id="rId31"/>
    <p:sldId id="273" r:id="rId32"/>
    <p:sldId id="274" r:id="rId33"/>
    <p:sldId id="275" r:id="rId34"/>
    <p:sldId id="276" r:id="rId35"/>
    <p:sldId id="278" r:id="rId36"/>
    <p:sldId id="279" r:id="rId37"/>
    <p:sldId id="280" r:id="rId3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A2E26-3C85-48F8-9349-5DECEC4C4DB6}" type="datetimeFigureOut">
              <a:rPr lang="es-CO" smtClean="0"/>
              <a:t>09/06/2020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8D277-1A36-4088-A92D-FB04EC281B0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579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A6B0D-CE62-B946-89C1-58889C415A0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91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A6B0D-CE62-B946-89C1-58889C415A0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A6B0D-CE62-B946-89C1-58889C415A0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2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A6B0D-CE62-B946-89C1-58889C415A0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0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6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8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95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31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55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8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58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88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51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4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0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29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97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68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73700"/>
      </p:ext>
    </p:extLst>
  </p:cSld>
  <p:clrMapOvr>
    <a:masterClrMapping/>
  </p:clrMapOvr>
  <p:transition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C8E5B-CFEF-45D5-B861-48641B7B6F6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72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D61BD-B6D4-44D3-B687-BFFE42075BD3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73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63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54234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75724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94395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00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83818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39562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72508"/>
      </p:ext>
    </p:extLst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28337"/>
      </p:ext>
    </p:extLst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72667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1563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213326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40612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26244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22206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88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51708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22195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82154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96178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18346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27516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72400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8529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50579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132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64393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70522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357431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91951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781584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568462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229806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90067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9435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0658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47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2818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346215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84852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74516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94810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52174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E3F4F7-BEBC-403B-8DDE-9A85FCB61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6F01F7C-7A45-4A3D-9C7A-54AB96863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25E9D10-4418-4E73-9ED1-6B18D75A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83D1679-14E6-420A-865A-3EF2C5B5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D3C9D4C-8E18-47F6-B9A2-44FF38B0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82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1F3B5A-AFDF-4170-AF2C-B7604201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E7CE458-CBEA-495C-B191-F9BA45A60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9171CCA-114A-4231-ACE8-37F1C02C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87A77A-9E37-49BC-8ACD-51F737BA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78B26B-892C-4121-AA2E-FF03FE79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445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9CFC9A-9605-40BC-8CB6-66224996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521F84C-8956-42A3-8F4C-BEC4B8902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E42715E-C44B-4667-A4AB-43DF825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89EBAF2-A03A-479F-8BE3-0363F284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4D9A702-0C96-4366-ADEA-4C6670BF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51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01E112-2DE8-430F-B837-73EDE0ED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FE90323-EE42-41C6-8E94-020AA7B0B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F46553A-E82A-4E71-93D5-6E2599030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DD8DC4A-41F7-42A2-8A78-35D0FBEC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009DA7D-38D5-4019-AA8A-159F0C7C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7E73CBA-1837-41A7-9891-A45BF1C2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9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8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084382-B724-4B00-8400-043F65D5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2565D64-021B-4EF5-813B-CF2F5339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E72DE00-CF1E-4369-9B15-B8EAA93C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AF9064B-4991-4DFE-A697-947C1E2C3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75F1C06-8D3C-4AA2-AB7A-0EC076483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F6DF17C-E634-4F6E-933F-6FF58DE5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D4E73AA-9CC7-435D-8CA7-1BD9649C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DDC48F1-4A1E-4DE1-A310-BBDE236A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91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A5E77A-C41F-4A2F-86F5-1579B238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F869E97-9AE1-4A48-B4EE-DDE1FD99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1180CAE-B14B-4E94-9BD1-04A8638F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FB39417-6532-4F61-B59C-59ABC05F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267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078C24F-040E-42CD-B0DF-B0774CC51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AADE241-CABE-49EF-9CE6-8CAE1181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B167D8F-7B3C-4BE1-AC6E-A658D456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868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F14320-DB0A-40A8-BAF1-94382A18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164D403-805D-4B5C-BF7D-C9A260554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60CE5BD-06EF-47AA-A2A7-A762E4574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DB27107-E3DB-4775-8A62-482646F3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A70235D-A87A-4B1D-8224-F1F2781A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2EE1E65-1376-467D-871F-E4AEDAB2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457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AA4DFF-A360-4BEA-8365-A1EFB2C1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68E6FF27-C7C7-4C91-AA17-7D19A9FD8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4F3B9C8-DA9A-4288-8B53-7185220D2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C6309E3-3B2A-4C38-834B-1825F44D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7822A98-0E8A-4BE0-AC59-D5F59170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0E140D3-36BA-4AE9-A03D-3B4D938E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514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5897727-7AF1-44DE-BAFB-1C0FE465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17F92C3-C491-487F-BD6E-9F7FD6FD2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94BAB7E-D669-4862-8C1B-AEEEA9C84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3E43F9B-01FF-4412-9F1B-CB33B0D0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5DB9C2D-C2B6-4901-A269-5B309D3D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806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B28796C7-3D47-4C15-88F1-D7D29C95A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057369B-0EF1-4830-8C43-DEDA54146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75F055B-137A-4C38-B2AA-F80A2E1C0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8FF3797-10F9-4096-BCCE-169CBE04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367CE01-7F60-4721-9653-00F6B5E7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4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0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5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B71C-31EF-406F-AD38-516F2E8B7DDC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09/06/2020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5A6E4-81AE-4CE3-A81E-8B197F0AD47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6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7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5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9/6/2020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00823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C564D04-F47F-4E82-8C5C-EA4AB52B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13E1564-8B05-4ACE-A798-2532052EA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2D4D999-3E53-4944-A762-2193C8277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7C6810B-5C3F-4DF7-885D-C00F9E947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AAEC9D0-3B45-447C-BB0E-C0440FFE4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0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3" y="541867"/>
            <a:ext cx="9795163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85" y="293510"/>
            <a:ext cx="5724144" cy="62314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444" y="293510"/>
            <a:ext cx="5012267" cy="62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0623" y="369095"/>
            <a:ext cx="1084862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s-CO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LIDERAZGO CREATIVO </a:t>
            </a:r>
            <a:endParaRPr lang="es-CO" sz="3200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endParaRPr lang="es-CO" sz="3200" dirty="0">
              <a:solidFill>
                <a:prstClr val="black"/>
              </a:solidFill>
            </a:endParaRPr>
          </a:p>
          <a:p>
            <a:r>
              <a:rPr lang="es-CO" sz="3200" dirty="0">
                <a:solidFill>
                  <a:prstClr val="black"/>
                </a:solidFill>
              </a:rPr>
              <a:t>• El liderazgo creativo comienza con la vida personal de los líderes. Los líderes necesitan tener sueños para su futuro. </a:t>
            </a:r>
          </a:p>
          <a:p>
            <a:endParaRPr lang="es-CO" sz="3200" dirty="0">
              <a:solidFill>
                <a:prstClr val="black"/>
              </a:solidFill>
            </a:endParaRPr>
          </a:p>
          <a:p>
            <a:r>
              <a:rPr lang="es-CO" sz="3200" dirty="0">
                <a:solidFill>
                  <a:prstClr val="black"/>
                </a:solidFill>
              </a:rPr>
              <a:t>•Ellos pueden pasar a diseñar las estrategias más creativas para ejecuciones más eficaces de la visión para sus vidas </a:t>
            </a:r>
          </a:p>
          <a:p>
            <a:endParaRPr lang="es-CO" sz="3200" dirty="0">
              <a:solidFill>
                <a:prstClr val="black"/>
              </a:solidFill>
            </a:endParaRPr>
          </a:p>
          <a:p>
            <a:r>
              <a:rPr lang="es-CO" sz="3200" dirty="0">
                <a:solidFill>
                  <a:prstClr val="black"/>
                </a:solidFill>
              </a:rPr>
              <a:t>•Son líderes que están teniendo éxito en capturar y vivir sus sueños, que son capaces de utilizar un liderazgo creativo para la transformación de las instituciones. </a:t>
            </a:r>
          </a:p>
        </p:txBody>
      </p:sp>
    </p:spTree>
    <p:extLst>
      <p:ext uri="{BB962C8B-B14F-4D97-AF65-F5344CB8AC3E}">
        <p14:creationId xmlns:p14="http://schemas.microsoft.com/office/powerpoint/2010/main" val="211236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0888" y="519332"/>
            <a:ext cx="991164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s-CO" sz="12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endParaRPr lang="es-CO" sz="2800" dirty="0">
              <a:solidFill>
                <a:prstClr val="black"/>
              </a:solidFill>
            </a:endParaRPr>
          </a:p>
          <a:p>
            <a:endParaRPr lang="es-CO" sz="2800" dirty="0">
              <a:solidFill>
                <a:prstClr val="black"/>
              </a:solidFill>
            </a:endParaRPr>
          </a:p>
          <a:p>
            <a:r>
              <a:rPr lang="es-CO" sz="2800" dirty="0">
                <a:solidFill>
                  <a:prstClr val="black"/>
                </a:solidFill>
              </a:rPr>
              <a:t>Creatividad, Crear significa llevar un producto o idea a la existencia (nacer, incubar, innovar, hacer, ser pionero, procrear, producir); traer a la existencia, o fomentar el desarrollo (cultivar, producir, crecer, plantar, aumentar, levantar); inventar o fabricar; improvisar, imaginar, soñar, pensar, o concebir </a:t>
            </a:r>
            <a:r>
              <a:rPr lang="es-CO" sz="2800" i="1" dirty="0">
                <a:solidFill>
                  <a:prstClr val="black"/>
                </a:solidFill>
              </a:rPr>
              <a:t>(Extraído de American </a:t>
            </a:r>
            <a:r>
              <a:rPr lang="es-CO" sz="2800" i="1" dirty="0" err="1">
                <a:solidFill>
                  <a:prstClr val="black"/>
                </a:solidFill>
              </a:rPr>
              <a:t>Heritage</a:t>
            </a:r>
            <a:r>
              <a:rPr lang="es-CO" sz="2800" i="1" dirty="0">
                <a:solidFill>
                  <a:prstClr val="black"/>
                </a:solidFill>
              </a:rPr>
              <a:t> </a:t>
            </a:r>
            <a:r>
              <a:rPr lang="es-CO" sz="2800" i="1" dirty="0" err="1">
                <a:solidFill>
                  <a:prstClr val="black"/>
                </a:solidFill>
              </a:rPr>
              <a:t>Talking</a:t>
            </a:r>
            <a:r>
              <a:rPr lang="es-CO" sz="2800" i="1" dirty="0">
                <a:solidFill>
                  <a:prstClr val="black"/>
                </a:solidFill>
              </a:rPr>
              <a:t> </a:t>
            </a:r>
            <a:r>
              <a:rPr lang="es-CO" sz="2800" i="1" dirty="0" err="1">
                <a:solidFill>
                  <a:prstClr val="black"/>
                </a:solidFill>
              </a:rPr>
              <a:t>Dictionary</a:t>
            </a:r>
            <a:r>
              <a:rPr lang="es-CO" sz="2800" i="1" dirty="0">
                <a:solidFill>
                  <a:prstClr val="black"/>
                </a:solidFill>
              </a:rPr>
              <a:t>. Copyright 1997 </a:t>
            </a:r>
            <a:r>
              <a:rPr lang="es-CO" sz="2800" i="1" dirty="0" err="1">
                <a:solidFill>
                  <a:prstClr val="black"/>
                </a:solidFill>
              </a:rPr>
              <a:t>The</a:t>
            </a:r>
            <a:r>
              <a:rPr lang="es-CO" sz="2800" i="1" dirty="0">
                <a:solidFill>
                  <a:prstClr val="black"/>
                </a:solidFill>
              </a:rPr>
              <a:t> </a:t>
            </a:r>
            <a:r>
              <a:rPr lang="es-CO" sz="2800" i="1" dirty="0" err="1">
                <a:solidFill>
                  <a:prstClr val="black"/>
                </a:solidFill>
              </a:rPr>
              <a:t>Learning</a:t>
            </a:r>
            <a:r>
              <a:rPr lang="es-CO" sz="2800" i="1" dirty="0">
                <a:solidFill>
                  <a:prstClr val="black"/>
                </a:solidFill>
              </a:rPr>
              <a:t> Company, Inc.). </a:t>
            </a:r>
            <a:endParaRPr lang="es-CO" sz="2800" dirty="0">
              <a:solidFill>
                <a:prstClr val="black"/>
              </a:solidFill>
            </a:endParaRPr>
          </a:p>
          <a:p>
            <a:endParaRPr lang="es-CO" sz="2800" dirty="0">
              <a:solidFill>
                <a:prstClr val="black"/>
              </a:solidFill>
            </a:endParaRPr>
          </a:p>
          <a:p>
            <a:r>
              <a:rPr lang="es-CO" sz="2800" dirty="0" smtClean="0">
                <a:solidFill>
                  <a:prstClr val="black"/>
                </a:solidFill>
              </a:rPr>
              <a:t>El </a:t>
            </a:r>
            <a:r>
              <a:rPr lang="es-CO" sz="2800" dirty="0">
                <a:solidFill>
                  <a:prstClr val="black"/>
                </a:solidFill>
              </a:rPr>
              <a:t>liderazgo creativo implica el involucrar a las mejores mentes y corazones para diseñar la mejor visión creativa para una idea, y la mejor estrategia creativa para la ejecución más eficaz. </a:t>
            </a:r>
          </a:p>
          <a:p>
            <a:r>
              <a:rPr lang="es-CO" sz="2800" dirty="0">
                <a:solidFill>
                  <a:prstClr val="black"/>
                </a:solidFill>
              </a:rPr>
              <a:t>15 </a:t>
            </a:r>
            <a:endParaRPr lang="es-CO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79470" y="303157"/>
            <a:ext cx="32696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5400" b="1" dirty="0" smtClean="0">
                <a:solidFill>
                  <a:srgbClr val="C00000"/>
                </a:solidFill>
                <a:latin typeface="Calibri Light"/>
              </a:rPr>
              <a:t>Creatividad</a:t>
            </a:r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0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20888" y="519332"/>
            <a:ext cx="9911645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s-CO" sz="12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endParaRPr lang="es-CO" sz="2800" dirty="0">
              <a:solidFill>
                <a:prstClr val="black"/>
              </a:solidFill>
            </a:endParaRPr>
          </a:p>
          <a:p>
            <a:endParaRPr lang="es-CO" sz="1400" dirty="0" smtClean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s-CO" sz="1400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CO" sz="2800" dirty="0" smtClean="0">
                <a:solidFill>
                  <a:prstClr val="black"/>
                </a:solidFill>
              </a:rPr>
              <a:t>Liderazgo creativo es la creación de valor por llevar a la gente en la implementación de nuevas ideas </a:t>
            </a:r>
            <a:r>
              <a:rPr lang="es-CO" sz="3200" dirty="0" smtClean="0">
                <a:solidFill>
                  <a:prstClr val="black"/>
                </a:solidFill>
              </a:rPr>
              <a:t>. </a:t>
            </a:r>
          </a:p>
          <a:p>
            <a:endParaRPr lang="es-CO" sz="3200" dirty="0" smtClean="0">
              <a:solidFill>
                <a:prstClr val="black"/>
              </a:solidFill>
            </a:endParaRPr>
          </a:p>
          <a:p>
            <a:r>
              <a:rPr lang="es-CO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•</a:t>
            </a:r>
            <a:r>
              <a:rPr lang="es-CO" sz="2800" i="1" dirty="0" smtClean="0">
                <a:solidFill>
                  <a:prstClr val="black"/>
                </a:solidFill>
              </a:rPr>
              <a:t>Creatividad </a:t>
            </a:r>
            <a:r>
              <a:rPr lang="es-CO" sz="2800" dirty="0" smtClean="0">
                <a:solidFill>
                  <a:prstClr val="black"/>
                </a:solidFill>
              </a:rPr>
              <a:t>suele ser utilizada para referirse al acto de producir nuevas ideas, enfoques o acciones. </a:t>
            </a:r>
          </a:p>
          <a:p>
            <a:endParaRPr lang="es-CO" sz="2800" dirty="0" smtClean="0">
              <a:solidFill>
                <a:prstClr val="black"/>
              </a:solidFill>
            </a:endParaRPr>
          </a:p>
          <a:p>
            <a:r>
              <a:rPr lang="es-CO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•</a:t>
            </a:r>
            <a:r>
              <a:rPr lang="es-CO" sz="2800" i="1" dirty="0" smtClean="0">
                <a:solidFill>
                  <a:prstClr val="black"/>
                </a:solidFill>
              </a:rPr>
              <a:t>Innovación </a:t>
            </a:r>
            <a:r>
              <a:rPr lang="es-CO" sz="2800" dirty="0" smtClean="0">
                <a:solidFill>
                  <a:prstClr val="black"/>
                </a:solidFill>
              </a:rPr>
              <a:t>es el proceso de generación y aplicación de dichas ideas creativas en un contexto específico </a:t>
            </a:r>
            <a:r>
              <a:rPr lang="es-CO" sz="3200" dirty="0" smtClean="0">
                <a:solidFill>
                  <a:prstClr val="black"/>
                </a:solidFill>
              </a:rPr>
              <a:t>. </a:t>
            </a:r>
          </a:p>
          <a:p>
            <a:endParaRPr lang="es-CO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79470" y="303157"/>
            <a:ext cx="68900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5400" b="1" dirty="0" smtClean="0">
                <a:solidFill>
                  <a:srgbClr val="C00000"/>
                </a:solidFill>
                <a:latin typeface="Calibri Light"/>
              </a:rPr>
              <a:t>Creatividad e Innovación</a:t>
            </a:r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9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540" y="1152172"/>
            <a:ext cx="7157579" cy="49857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320"/>
            <a:ext cx="5463540" cy="45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11" y="571500"/>
            <a:ext cx="110631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6" y="0"/>
            <a:ext cx="9482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4379" y="0"/>
            <a:ext cx="1172094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s-CO" sz="12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endParaRPr lang="es-CO" sz="1400" dirty="0" smtClean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r>
              <a:rPr lang="es-CO" sz="32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APLICACIÓN PARA LA TRANSFORMACIÓN PERSONAL, RELACIONAL, ORGANIZACIONAL Y SOCIAL</a:t>
            </a:r>
            <a:r>
              <a:rPr lang="es-CO" sz="32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endParaRPr lang="es-CO" sz="3200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CO" sz="1200" dirty="0" smtClean="0">
                <a:solidFill>
                  <a:prstClr val="black"/>
                </a:solidFill>
              </a:rPr>
              <a:t>50 </a:t>
            </a:r>
          </a:p>
          <a:p>
            <a:r>
              <a:rPr lang="es-CO" sz="36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A. PERSONAL </a:t>
            </a:r>
            <a:endParaRPr lang="es-CO" sz="3600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CO" sz="36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Ejercicio (Proyecto) </a:t>
            </a:r>
            <a:endParaRPr lang="es-CO" sz="3600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CO" sz="2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1.Descúbrase a sí mismo (saber su vocación, dones/personalidad, pasión) y el propósito para su vida </a:t>
            </a:r>
          </a:p>
          <a:p>
            <a:r>
              <a:rPr lang="es-CO" sz="2400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a.Estudio</a:t>
            </a:r>
            <a:r>
              <a:rPr lang="es-CO" sz="24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para entender su misión / asignación o llamado (hechos). </a:t>
            </a:r>
          </a:p>
          <a:p>
            <a:r>
              <a:rPr lang="es-CO" sz="2400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b.Pensar</a:t>
            </a:r>
            <a:r>
              <a:rPr lang="es-CO" sz="24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en grande / fuera de la caja </a:t>
            </a:r>
          </a:p>
          <a:p>
            <a:r>
              <a:rPr lang="es-CO" sz="2400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c.Determinar</a:t>
            </a:r>
            <a:r>
              <a:rPr lang="es-CO" sz="24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la manera mejor / mas creativa de lograr algo </a:t>
            </a:r>
          </a:p>
          <a:p>
            <a:r>
              <a:rPr lang="es-CO" sz="2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2.¿Qué clase de visión creativa estas </a:t>
            </a:r>
            <a:r>
              <a:rPr lang="es-CO" sz="2800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persoguiendo</a:t>
            </a:r>
            <a:r>
              <a:rPr lang="es-CO" sz="2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en tu vida ahora? </a:t>
            </a:r>
          </a:p>
          <a:p>
            <a:r>
              <a:rPr lang="es-CO" sz="2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3.¿Cuáles son las estrategias creativas que estas aplicando para la realización de tu visión de vida personal? </a:t>
            </a:r>
          </a:p>
          <a:p>
            <a:r>
              <a:rPr lang="es-CO" sz="28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4.¿Qué ayuda necesitarías para realizar más eficazmente tu visión?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79470" y="30315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30" y="-1"/>
            <a:ext cx="911497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3030" y="3066872"/>
            <a:ext cx="60052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 crecimiento se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estimula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preguntando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“¿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qué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6559" y="4267200"/>
            <a:ext cx="502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prstClr val="black"/>
                </a:solidFill>
              </a:rPr>
              <a:t>(El desarrollo se impulsa al desear aprender más.)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520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40326" y="976532"/>
            <a:ext cx="1072341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endParaRPr lang="es-CO" sz="12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endParaRPr lang="es-CO" sz="2800" dirty="0"/>
          </a:p>
          <a:p>
            <a:endParaRPr lang="es-CO" sz="2800" dirty="0"/>
          </a:p>
          <a:p>
            <a:endParaRPr lang="es-CO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CO" sz="2800" dirty="0">
                <a:latin typeface="Arial" panose="020B0604020202020204" pitchFamily="34" charset="0"/>
              </a:rPr>
              <a:t>La </a:t>
            </a:r>
            <a:r>
              <a:rPr lang="es-CO" sz="2800" i="1" dirty="0">
                <a:latin typeface="Arial" panose="020B0604020202020204" pitchFamily="34" charset="0"/>
              </a:rPr>
              <a:t>Capacidad </a:t>
            </a:r>
            <a:r>
              <a:rPr lang="es-CO" sz="2800" dirty="0">
                <a:latin typeface="Arial" panose="020B0604020202020204" pitchFamily="34" charset="0"/>
              </a:rPr>
              <a:t>es la habilidad de un individuo, una organización o una institución de cumplir su visión, su propósito, sus objetivos de acuerdo a la misión, sus programas y sus funciones. </a:t>
            </a:r>
            <a:endParaRPr lang="es-CO" sz="2800" dirty="0" smtClean="0">
              <a:latin typeface="Arial" panose="020B0604020202020204" pitchFamily="34" charset="0"/>
            </a:endParaRPr>
          </a:p>
          <a:p>
            <a:endParaRPr lang="es-CO" sz="2800" dirty="0" smtClean="0">
              <a:latin typeface="Arial" panose="020B0604020202020204" pitchFamily="34" charset="0"/>
            </a:endParaRPr>
          </a:p>
          <a:p>
            <a:endParaRPr lang="es-CO" sz="2800" dirty="0">
              <a:latin typeface="Arial" panose="020B0604020202020204" pitchFamily="34" charset="0"/>
            </a:endParaRPr>
          </a:p>
          <a:p>
            <a:r>
              <a:rPr lang="es-CO" sz="2800" dirty="0">
                <a:latin typeface="Arial" panose="020B0604020202020204" pitchFamily="34" charset="0"/>
              </a:rPr>
              <a:t>La construcción de capacidad asegura que se consigan los recursos necesarios para alcanzar el éxito. También ayuda a que se eliminen las barreras para el cambio </a:t>
            </a:r>
            <a:endParaRPr lang="es-CO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79470" y="303157"/>
            <a:ext cx="30075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Y" sz="5400" b="1" dirty="0" smtClean="0">
                <a:solidFill>
                  <a:srgbClr val="C00000"/>
                </a:solidFill>
                <a:latin typeface="Calibri Light"/>
              </a:rPr>
              <a:t>Capacidad</a:t>
            </a:r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116" t="17157" r="1116"/>
          <a:stretch/>
        </p:blipFill>
        <p:spPr>
          <a:xfrm>
            <a:off x="1524000" y="0"/>
            <a:ext cx="9144001" cy="6929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8600" y="228600"/>
            <a:ext cx="772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4BACC6">
                    <a:lumMod val="50000"/>
                  </a:srgbClr>
                </a:solidFill>
                <a:latin typeface="Comic Sans MS" panose="030F0702030302020204" pitchFamily="66" charset="0"/>
              </a:rPr>
              <a:t>Mucha</a:t>
            </a: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 err="1">
                <a:solidFill>
                  <a:srgbClr val="4BACC6">
                    <a:lumMod val="50000"/>
                  </a:srgbClr>
                </a:solidFill>
                <a:latin typeface="Comic Sans MS" panose="030F0702030302020204" pitchFamily="66" charset="0"/>
              </a:rPr>
              <a:t>gente</a:t>
            </a: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 err="1">
                <a:solidFill>
                  <a:srgbClr val="4BACC6">
                    <a:lumMod val="50000"/>
                  </a:srgbClr>
                </a:solidFill>
                <a:latin typeface="Comic Sans MS" panose="030F0702030302020204" pitchFamily="66" charset="0"/>
              </a:rPr>
              <a:t>nunca</a:t>
            </a: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 err="1">
                <a:solidFill>
                  <a:srgbClr val="4BACC6">
                    <a:lumMod val="50000"/>
                  </a:srgbClr>
                </a:solidFill>
                <a:latin typeface="Comic Sans MS" panose="030F0702030302020204" pitchFamily="66" charset="0"/>
              </a:rPr>
              <a:t>pregunta</a:t>
            </a:r>
            <a:r>
              <a:rPr lang="en-US" sz="4000" dirty="0">
                <a:solidFill>
                  <a:srgbClr val="4BACC6">
                    <a:lumMod val="50000"/>
                  </a:srgbClr>
                </a:solidFill>
                <a:latin typeface="Comic Sans MS" panose="030F0702030302020204" pitchFamily="66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560992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733"/>
          <a:stretch/>
        </p:blipFill>
        <p:spPr>
          <a:xfrm>
            <a:off x="1526898" y="0"/>
            <a:ext cx="914110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1190635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Cultivando</a:t>
            </a:r>
            <a:r>
              <a:rPr lang="en-US" sz="4000" dirty="0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 la </a:t>
            </a:r>
            <a:r>
              <a:rPr lang="en-US" sz="4000" dirty="0" err="1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curiosidad</a:t>
            </a:r>
            <a:endParaRPr lang="en-US" sz="4000" dirty="0">
              <a:solidFill>
                <a:srgbClr val="C00000"/>
              </a:solidFill>
              <a:latin typeface="Berlin Sans FB" panose="020E0602020502020306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0" y="2133601"/>
            <a:ext cx="82296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Cree que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puedes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ser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curioso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La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curiosidad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viene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de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deseos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de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aprender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endParaRPr lang="en-US" sz="2000" dirty="0">
              <a:solidFill>
                <a:prstClr val="black"/>
              </a:solidFill>
              <a:latin typeface="Berlin Sans FB" panose="020E0602020502020306" pitchFamily="34" charset="0"/>
              <a:cs typeface="Times New Roman" pitchFamily="18" charset="0"/>
            </a:endParaRPr>
          </a:p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Ten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mentalidad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de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principiante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30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El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asumir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que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sabes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no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te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ayuda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Haz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por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qué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palabra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favorita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	“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Por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qué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”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llega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a la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razón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, la meta y el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propósito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30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4724400" y="493892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y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vuelva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a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preguntar</a:t>
            </a:r>
            <a:endParaRPr lang="en-US" sz="24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05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r="733"/>
          <a:stretch/>
        </p:blipFill>
        <p:spPr>
          <a:xfrm>
            <a:off x="1526898" y="0"/>
            <a:ext cx="9141102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133600"/>
            <a:ext cx="861060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600"/>
              </a:spcAft>
            </a:pP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Asóciate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otra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gente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curiosa:</a:t>
            </a:r>
          </a:p>
          <a:p>
            <a:pPr defTabSz="228600">
              <a:spcAft>
                <a:spcPts val="3000"/>
              </a:spcAft>
            </a:pP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</a:t>
            </a:r>
            <a:r>
              <a:rPr lang="en-US" sz="24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Ellas</a:t>
            </a: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tienen</a:t>
            </a: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preguntas</a:t>
            </a: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excelentes</a:t>
            </a: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también</a:t>
            </a: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Aprende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algo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nuevo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todos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los 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días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3000"/>
              </a:spcAft>
            </a:pP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El </a:t>
            </a:r>
            <a:r>
              <a:rPr lang="en-US" sz="24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aprender</a:t>
            </a: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estimula</a:t>
            </a: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el </a:t>
            </a:r>
            <a:r>
              <a:rPr lang="en-US" sz="24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aprender</a:t>
            </a:r>
            <a:endParaRPr lang="en-US" sz="2400" dirty="0">
              <a:solidFill>
                <a:prstClr val="black"/>
              </a:solidFill>
              <a:latin typeface="Berlin Sans FB" panose="020E0602020502020306" pitchFamily="34" charset="0"/>
              <a:cs typeface="Times New Roman" pitchFamily="18" charset="0"/>
            </a:endParaRPr>
          </a:p>
          <a:p>
            <a:pPr defTabSz="228600">
              <a:spcAft>
                <a:spcPts val="600"/>
              </a:spcAft>
            </a:pP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Comparte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los 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frutos</a:t>
            </a:r>
            <a:r>
              <a:rPr lang="en-US" sz="32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del </a:t>
            </a:r>
            <a:r>
              <a:rPr lang="en-US" sz="32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fracaso</a:t>
            </a:r>
            <a:endParaRPr lang="en-US" sz="3200" dirty="0">
              <a:solidFill>
                <a:prstClr val="black"/>
              </a:solidFill>
              <a:latin typeface="Berlin Sans FB" panose="020E0602020502020306" pitchFamily="34" charset="0"/>
              <a:cs typeface="Times New Roman" pitchFamily="18" charset="0"/>
            </a:endParaRPr>
          </a:p>
          <a:p>
            <a:pPr defTabSz="228600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	</a:t>
            </a:r>
          </a:p>
          <a:p>
            <a:pPr defTabSz="228600">
              <a:spcAft>
                <a:spcPts val="600"/>
              </a:spcAft>
            </a:pPr>
            <a:endParaRPr lang="en-US" sz="2400" dirty="0">
              <a:solidFill>
                <a:prstClr val="black"/>
              </a:solidFill>
              <a:latin typeface="Berlin Sans FB" panose="020E0602020502020306" pitchFamily="34" charset="0"/>
              <a:cs typeface="Times New Roman" pitchFamily="18" charset="0"/>
            </a:endParaRPr>
          </a:p>
          <a:p>
            <a:pPr defTabSz="228600">
              <a:spcAft>
                <a:spcPts val="3000"/>
              </a:spcAft>
            </a:pPr>
            <a:r>
              <a:rPr lang="en-US" sz="24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1905000" y="990601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Cultivando</a:t>
            </a:r>
            <a:r>
              <a:rPr lang="en-US" sz="4400" dirty="0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 la </a:t>
            </a:r>
            <a:r>
              <a:rPr lang="en-US" sz="4400" dirty="0" err="1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curiosidad</a:t>
            </a:r>
            <a:endParaRPr lang="en-US" sz="4400" dirty="0">
              <a:solidFill>
                <a:srgbClr val="C00000"/>
              </a:solidFill>
              <a:latin typeface="Berlin Sans FB" panose="020E0602020502020306" pitchFamily="34" charset="0"/>
              <a:cs typeface="Times New Roman" pitchFamily="18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4724400" y="493892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y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vuelva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a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preguntar</a:t>
            </a:r>
            <a:endParaRPr lang="en-US" sz="24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159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r="733"/>
          <a:stretch/>
        </p:blipFill>
        <p:spPr>
          <a:xfrm>
            <a:off x="1526898" y="0"/>
            <a:ext cx="9141102" cy="6858000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1905000" y="990601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Cultivando</a:t>
            </a:r>
            <a:r>
              <a:rPr lang="en-US" sz="4400" dirty="0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 la </a:t>
            </a:r>
            <a:r>
              <a:rPr lang="en-US" sz="4400" dirty="0" err="1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curiosidad</a:t>
            </a:r>
            <a:endParaRPr lang="en-US" sz="4400" dirty="0">
              <a:solidFill>
                <a:srgbClr val="C00000"/>
              </a:solidFill>
              <a:latin typeface="Berlin Sans FB" panose="020E0602020502020306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0" y="2133601"/>
            <a:ext cx="8001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Deja de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buscar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la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respuesta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correcta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”:</a:t>
            </a:r>
          </a:p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Si no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está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roto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, ¿se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puede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hacer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mejor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Si no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está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roto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, ¿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qué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se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puede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romper en el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futuro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Si no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está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roto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, ¿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cuánto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durará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a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medida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que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cambie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el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mundo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No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te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tomes tan en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serio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:</a:t>
            </a:r>
          </a:p>
          <a:p>
            <a:pPr lvl="1" defTabSz="228600">
              <a:spcAft>
                <a:spcPts val="3000"/>
              </a:spcAft>
            </a:pP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Aprender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estimula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el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aprender</a:t>
            </a:r>
            <a:endParaRPr lang="en-US" sz="2000" dirty="0">
              <a:solidFill>
                <a:prstClr val="black"/>
              </a:solidFill>
              <a:latin typeface="Berlin Sans FB" panose="020E0602020502020306" pitchFamily="34" charset="0"/>
              <a:cs typeface="Times New Roman" pitchFamily="18" charset="0"/>
            </a:endParaRPr>
          </a:p>
          <a:p>
            <a:pPr defTabSz="228600">
              <a:spcAft>
                <a:spcPts val="3000"/>
              </a:spcAft>
            </a:pP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Piensa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fuera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de lo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tradicional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4724400" y="493892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y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vuelva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a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preguntar</a:t>
            </a:r>
            <a:endParaRPr lang="en-US" sz="24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184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r="733"/>
          <a:stretch/>
        </p:blipFill>
        <p:spPr>
          <a:xfrm>
            <a:off x="1526898" y="0"/>
            <a:ext cx="914110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9258" y="1225759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La </a:t>
            </a:r>
            <a:r>
              <a:rPr lang="en-US" sz="4000" dirty="0" err="1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curiosidad</a:t>
            </a:r>
            <a:r>
              <a:rPr lang="en-US" sz="4000" dirty="0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 es la CLAVE del </a:t>
            </a:r>
            <a:r>
              <a:rPr lang="en-US" sz="4000" dirty="0" err="1">
                <a:solidFill>
                  <a:srgbClr val="C00000"/>
                </a:solidFill>
                <a:latin typeface="Berlin Sans FB" panose="020E0602020502020306" pitchFamily="34" charset="0"/>
                <a:cs typeface="Times New Roman" pitchFamily="18" charset="0"/>
              </a:rPr>
              <a:t>desarrollo</a:t>
            </a:r>
            <a:endParaRPr lang="en-US" sz="4000" dirty="0">
              <a:solidFill>
                <a:srgbClr val="C00000"/>
              </a:solidFill>
              <a:latin typeface="Berlin Sans FB" panose="020E0602020502020306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5000" y="2819400"/>
            <a:ext cx="82296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Los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logros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nos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hacen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sonreír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pero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nunca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pares de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preguntar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.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</a:t>
            </a:r>
          </a:p>
          <a:p>
            <a:pPr defTabSz="228600">
              <a:spcAft>
                <a:spcPts val="600"/>
              </a:spcAft>
            </a:pPr>
            <a:endParaRPr lang="en-US" sz="2000" dirty="0">
              <a:solidFill>
                <a:prstClr val="black"/>
              </a:solidFill>
              <a:latin typeface="Berlin Sans FB" panose="020E0602020502020306" pitchFamily="34" charset="0"/>
              <a:cs typeface="Times New Roman" pitchFamily="18" charset="0"/>
            </a:endParaRPr>
          </a:p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No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fijes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límites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curiosidad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El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aprendizaje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estimula</a:t>
            </a: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el </a:t>
            </a:r>
            <a:r>
              <a:rPr lang="en-US" sz="20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aprendizaje</a:t>
            </a:r>
            <a:endParaRPr lang="en-US" sz="2000" dirty="0">
              <a:solidFill>
                <a:prstClr val="black"/>
              </a:solidFill>
              <a:latin typeface="Berlin Sans FB" panose="020E0602020502020306" pitchFamily="34" charset="0"/>
              <a:cs typeface="Times New Roman" pitchFamily="18" charset="0"/>
            </a:endParaRPr>
          </a:p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</a:t>
            </a:r>
          </a:p>
          <a:p>
            <a:pPr defTabSz="228600"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La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cura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del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aburrimiento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 es la </a:t>
            </a:r>
            <a:r>
              <a:rPr lang="en-US" sz="2800" dirty="0" err="1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curiosidad</a:t>
            </a:r>
            <a:r>
              <a:rPr lang="en-US" sz="28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</a:t>
            </a:r>
          </a:p>
          <a:p>
            <a:pPr defTabSz="228600">
              <a:spcAft>
                <a:spcPts val="3000"/>
              </a:spcAft>
            </a:pPr>
            <a:r>
              <a:rPr lang="en-US" sz="2000" dirty="0">
                <a:solidFill>
                  <a:prstClr val="black"/>
                </a:solidFill>
                <a:latin typeface="Berlin Sans FB" panose="020E0602020502020306" pitchFamily="34" charset="0"/>
                <a:cs typeface="Times New Roman" pitchFamily="18" charset="0"/>
              </a:rPr>
              <a:t>		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4724400" y="493892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y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vuelva</a:t>
            </a:r>
            <a:r>
              <a:rPr 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a </a:t>
            </a:r>
            <a:r>
              <a:rPr lang="en-US" sz="2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preguntar</a:t>
            </a:r>
            <a:endParaRPr lang="en-US" sz="24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465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43" y="0"/>
            <a:ext cx="9144000" cy="6905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6400" y="2148870"/>
            <a:ext cx="5061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“No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existen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reglas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aquí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estamos</a:t>
            </a:r>
            <a:endParaRPr lang="en-US" sz="3200" b="1" i="1" spc="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tratando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lograr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algo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9600" y="3962401"/>
            <a:ext cx="2230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Thomas Edison</a:t>
            </a: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edi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0" y="1371600"/>
            <a:ext cx="2933760" cy="366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94819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2216"/>
          <a:stretch/>
        </p:blipFill>
        <p:spPr>
          <a:xfrm>
            <a:off x="1549022" y="0"/>
            <a:ext cx="9118979" cy="69647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4724401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maximizar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el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desarrollo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elabora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estrategias</a:t>
            </a:r>
            <a:endParaRPr lang="en-US" sz="3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639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751" r="1"/>
          <a:stretch/>
        </p:blipFill>
        <p:spPr>
          <a:xfrm>
            <a:off x="1524000" y="0"/>
            <a:ext cx="9184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524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610"/>
          <a:stretch/>
        </p:blipFill>
        <p:spPr>
          <a:xfrm>
            <a:off x="1524000" y="1"/>
            <a:ext cx="9144000" cy="7030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304801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Lecciones</a:t>
            </a:r>
            <a:r>
              <a:rPr lang="en-US" sz="32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 de la Vida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2600" y="1499329"/>
            <a:ext cx="52578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La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vida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es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muy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sencilla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pero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mantenerla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así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es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muy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difícil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  <a:p>
            <a:pPr marL="342900" indent="-342900" algn="just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Haz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tus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planes de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acuerdo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tus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valores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  <a:p>
            <a:pPr marL="342900" indent="-342900" algn="just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Hazte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estas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preguntas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para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mantener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la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simplicidad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:</a:t>
            </a:r>
          </a:p>
          <a:p>
            <a:pPr marL="800100" lvl="1" indent="-342900" algn="just" defTabSz="228600">
              <a:spcAft>
                <a:spcPts val="24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¿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Puede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ser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recibido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fácilmente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  <a:p>
            <a:pPr marL="800100" lvl="1" indent="-342900" algn="just" defTabSz="228600">
              <a:spcAft>
                <a:spcPts val="24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¿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Puede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ser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repetido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fácilmente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  <a:p>
            <a:pPr marL="800100" lvl="1" indent="-342900" algn="just" defTabSz="228600">
              <a:spcAft>
                <a:spcPts val="24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¿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Puede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ser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transferido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estratégicamente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12831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1610"/>
          <a:stretch/>
        </p:blipFill>
        <p:spPr>
          <a:xfrm>
            <a:off x="1524000" y="1"/>
            <a:ext cx="9144000" cy="7030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5000" y="304801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Lecciones</a:t>
            </a:r>
            <a:r>
              <a:rPr lang="en-US" sz="32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 de la Vida</a:t>
            </a:r>
          </a:p>
        </p:txBody>
      </p:sp>
      <p:sp>
        <p:nvSpPr>
          <p:cNvPr id="5" name="Rectangle 9"/>
          <p:cNvSpPr/>
          <p:nvPr/>
        </p:nvSpPr>
        <p:spPr>
          <a:xfrm>
            <a:off x="2057400" y="1447800"/>
            <a:ext cx="5181600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Diseñar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tu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vida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es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más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importante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diseñar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tu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carrera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 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La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vida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no es un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ensayo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  <a:p>
            <a:pPr marL="342900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Al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planear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tu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vida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multiplica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todo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por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dos:</a:t>
            </a:r>
          </a:p>
          <a:p>
            <a:pPr marL="800100" lvl="1" indent="-342900" defTabSz="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Dinero</a:t>
            </a:r>
            <a:endParaRPr lang="en-US" sz="24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marL="800100" lvl="1" indent="-342900" defTabSz="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Tiempo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	</a:t>
            </a:r>
          </a:p>
          <a:p>
            <a:pPr marL="800100" lvl="1" indent="-342900" defTabSz="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Energía</a:t>
            </a:r>
            <a:endParaRPr lang="en-US" sz="24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defTabSz="228600">
              <a:spcAft>
                <a:spcPts val="2400"/>
              </a:spcAft>
            </a:pPr>
            <a:endParaRPr lang="en-US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358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A6CDD73-2DED-41B4-86EB-9EB9D4CD4F80}"/>
              </a:ext>
            </a:extLst>
          </p:cNvPr>
          <p:cNvSpPr/>
          <p:nvPr/>
        </p:nvSpPr>
        <p:spPr>
          <a:xfrm>
            <a:off x="2594113" y="5780157"/>
            <a:ext cx="6546573" cy="9333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prstClr val="black"/>
                </a:solidFill>
              </a:rPr>
              <a:t>Nivel 1: Posición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-DERECHOS-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Las personas lo siguen porque tienen que hacerlo</a:t>
            </a:r>
          </a:p>
        </p:txBody>
      </p:sp>
      <p:sp>
        <p:nvSpPr>
          <p:cNvPr id="7" name="Trapecio 6">
            <a:extLst>
              <a:ext uri="{FF2B5EF4-FFF2-40B4-BE49-F238E27FC236}">
                <a16:creationId xmlns="" xmlns:a16="http://schemas.microsoft.com/office/drawing/2014/main" id="{78146743-A545-4B3F-9BB9-5CDC5EFF5552}"/>
              </a:ext>
            </a:extLst>
          </p:cNvPr>
          <p:cNvSpPr/>
          <p:nvPr/>
        </p:nvSpPr>
        <p:spPr>
          <a:xfrm>
            <a:off x="2594113" y="5303078"/>
            <a:ext cx="6546573" cy="477078"/>
          </a:xfrm>
          <a:prstGeom prst="trapezoid">
            <a:avLst>
              <a:gd name="adj" fmla="val 25277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prstClr val="white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9E168A8-28DC-4164-B52A-36902C6BBDE2}"/>
              </a:ext>
            </a:extLst>
          </p:cNvPr>
          <p:cNvSpPr/>
          <p:nvPr/>
        </p:nvSpPr>
        <p:spPr>
          <a:xfrm>
            <a:off x="3283226" y="4772025"/>
            <a:ext cx="4982818" cy="822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prstClr val="black"/>
                </a:solidFill>
              </a:rPr>
              <a:t>Nivel 2:  Permiso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-RELACIONES-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Las personas lo siguen porque quieren hacerlo</a:t>
            </a:r>
          </a:p>
        </p:txBody>
      </p:sp>
      <p:sp>
        <p:nvSpPr>
          <p:cNvPr id="9" name="Trapecio 8">
            <a:extLst>
              <a:ext uri="{FF2B5EF4-FFF2-40B4-BE49-F238E27FC236}">
                <a16:creationId xmlns="" xmlns:a16="http://schemas.microsoft.com/office/drawing/2014/main" id="{B4C9F1FD-F5F0-46B6-9F2E-FB9C955499AE}"/>
              </a:ext>
            </a:extLst>
          </p:cNvPr>
          <p:cNvSpPr/>
          <p:nvPr/>
        </p:nvSpPr>
        <p:spPr>
          <a:xfrm>
            <a:off x="3283226" y="4270307"/>
            <a:ext cx="4982818" cy="501717"/>
          </a:xfrm>
          <a:prstGeom prst="trapezoid">
            <a:avLst>
              <a:gd name="adj" fmla="val 6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prstClr val="white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9F6457E5-8636-4971-A69D-58F9C306AFE9}"/>
              </a:ext>
            </a:extLst>
          </p:cNvPr>
          <p:cNvSpPr/>
          <p:nvPr/>
        </p:nvSpPr>
        <p:spPr>
          <a:xfrm>
            <a:off x="3554895" y="3358702"/>
            <a:ext cx="4439478" cy="11565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prstClr val="black"/>
                </a:solidFill>
              </a:rPr>
              <a:t>Nivel 3:  Producción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-RESULTADOS-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Las personas lo siguen debido a lo que usted ha hecho por la organización</a:t>
            </a:r>
          </a:p>
        </p:txBody>
      </p:sp>
      <p:sp>
        <p:nvSpPr>
          <p:cNvPr id="11" name="Trapecio 10">
            <a:extLst>
              <a:ext uri="{FF2B5EF4-FFF2-40B4-BE49-F238E27FC236}">
                <a16:creationId xmlns="" xmlns:a16="http://schemas.microsoft.com/office/drawing/2014/main" id="{BEA13EE3-4B53-4C65-BA69-2972BF038056}"/>
              </a:ext>
            </a:extLst>
          </p:cNvPr>
          <p:cNvSpPr/>
          <p:nvPr/>
        </p:nvSpPr>
        <p:spPr>
          <a:xfrm>
            <a:off x="3554895" y="2807632"/>
            <a:ext cx="4439478" cy="549980"/>
          </a:xfrm>
          <a:prstGeom prst="trapezoid">
            <a:avLst>
              <a:gd name="adj" fmla="val 10833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prstClr val="white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6EE68E8F-A2C8-432A-B723-551D7A184FDF}"/>
              </a:ext>
            </a:extLst>
          </p:cNvPr>
          <p:cNvSpPr/>
          <p:nvPr/>
        </p:nvSpPr>
        <p:spPr>
          <a:xfrm>
            <a:off x="4025348" y="1996076"/>
            <a:ext cx="3498574" cy="11770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prstClr val="black"/>
                </a:solidFill>
              </a:rPr>
              <a:t>Nivel 4:  Desarrollo Humano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-REPRODUCCION-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Las personas lo siguen a causa de lo que usted ha hecho por ellas</a:t>
            </a:r>
          </a:p>
        </p:txBody>
      </p:sp>
      <p:sp>
        <p:nvSpPr>
          <p:cNvPr id="13" name="Trapecio 12">
            <a:extLst>
              <a:ext uri="{FF2B5EF4-FFF2-40B4-BE49-F238E27FC236}">
                <a16:creationId xmlns="" xmlns:a16="http://schemas.microsoft.com/office/drawing/2014/main" id="{FBA45519-DEFA-4946-B514-FB09AFE9E233}"/>
              </a:ext>
            </a:extLst>
          </p:cNvPr>
          <p:cNvSpPr/>
          <p:nvPr/>
        </p:nvSpPr>
        <p:spPr>
          <a:xfrm>
            <a:off x="4025347" y="1543450"/>
            <a:ext cx="3498574" cy="451536"/>
          </a:xfrm>
          <a:prstGeom prst="trapezoid">
            <a:avLst>
              <a:gd name="adj" fmla="val 6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sysClr val="windowText" lastClr="000000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6EE68E8F-A2C8-432A-B723-551D7A184FDF}"/>
              </a:ext>
            </a:extLst>
          </p:cNvPr>
          <p:cNvSpPr/>
          <p:nvPr/>
        </p:nvSpPr>
        <p:spPr>
          <a:xfrm>
            <a:off x="4357790" y="781854"/>
            <a:ext cx="2833688" cy="102869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400" dirty="0">
                <a:solidFill>
                  <a:prstClr val="white"/>
                </a:solidFill>
              </a:rPr>
              <a:t>Nivel 5:  Pináculo</a:t>
            </a:r>
          </a:p>
          <a:p>
            <a:pPr algn="ctr"/>
            <a:r>
              <a:rPr lang="es-CR" sz="1400" dirty="0">
                <a:solidFill>
                  <a:prstClr val="white"/>
                </a:solidFill>
              </a:rPr>
              <a:t>-RESPETO-</a:t>
            </a:r>
          </a:p>
          <a:p>
            <a:pPr algn="ctr"/>
            <a:r>
              <a:rPr lang="es-CR" sz="1400" dirty="0">
                <a:solidFill>
                  <a:prstClr val="white"/>
                </a:solidFill>
              </a:rPr>
              <a:t>Las personas lo siguen a causa de quien es usted es y lo que representa</a:t>
            </a:r>
          </a:p>
        </p:txBody>
      </p:sp>
      <p:sp>
        <p:nvSpPr>
          <p:cNvPr id="19" name="Trapecio 18">
            <a:extLst>
              <a:ext uri="{FF2B5EF4-FFF2-40B4-BE49-F238E27FC236}">
                <a16:creationId xmlns="" xmlns:a16="http://schemas.microsoft.com/office/drawing/2014/main" id="{FBA45519-DEFA-4946-B514-FB09AFE9E233}"/>
              </a:ext>
            </a:extLst>
          </p:cNvPr>
          <p:cNvSpPr/>
          <p:nvPr/>
        </p:nvSpPr>
        <p:spPr>
          <a:xfrm>
            <a:off x="4357789" y="525128"/>
            <a:ext cx="2833689" cy="255636"/>
          </a:xfrm>
          <a:prstGeom prst="trapezoid">
            <a:avLst>
              <a:gd name="adj" fmla="val 66667"/>
            </a:avLst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1463" y="285750"/>
            <a:ext cx="301176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3200" dirty="0">
                <a:solidFill>
                  <a:prstClr val="white"/>
                </a:solidFill>
                <a:latin typeface="Berlin Sans FB" panose="020E0602020502020306" pitchFamily="34" charset="0"/>
              </a:rPr>
              <a:t>Los</a:t>
            </a:r>
          </a:p>
          <a:p>
            <a:pPr algn="ctr"/>
            <a:r>
              <a:rPr lang="es-CR" sz="7200" dirty="0">
                <a:solidFill>
                  <a:srgbClr val="FFC000">
                    <a:lumMod val="60000"/>
                    <a:lumOff val="40000"/>
                  </a:srgbClr>
                </a:solidFill>
                <a:latin typeface="Berlin Sans FB" panose="020E0602020502020306" pitchFamily="34" charset="0"/>
              </a:rPr>
              <a:t>5</a:t>
            </a:r>
            <a:r>
              <a:rPr lang="es-CR" sz="3200" dirty="0">
                <a:solidFill>
                  <a:prstClr val="white"/>
                </a:solidFill>
                <a:latin typeface="Berlin Sans FB" panose="020E0602020502020306" pitchFamily="34" charset="0"/>
              </a:rPr>
              <a:t> niveles </a:t>
            </a:r>
          </a:p>
          <a:p>
            <a:pPr algn="ctr"/>
            <a:r>
              <a:rPr lang="es-CR" sz="3200" dirty="0">
                <a:solidFill>
                  <a:srgbClr val="70AD47">
                    <a:lumMod val="60000"/>
                    <a:lumOff val="40000"/>
                  </a:srgbClr>
                </a:solidFill>
                <a:latin typeface="Berlin Sans FB" panose="020E0602020502020306" pitchFamily="34" charset="0"/>
              </a:rPr>
              <a:t>del liderazgo</a:t>
            </a:r>
          </a:p>
        </p:txBody>
      </p:sp>
    </p:spTree>
    <p:extLst>
      <p:ext uri="{BB962C8B-B14F-4D97-AF65-F5344CB8AC3E}">
        <p14:creationId xmlns:p14="http://schemas.microsoft.com/office/powerpoint/2010/main" val="24269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5791201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Develop Systems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5791200"/>
            <a:ext cx="62484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823"/>
          <a:stretch/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846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17" r="817"/>
          <a:stretch/>
        </p:blipFill>
        <p:spPr>
          <a:xfrm>
            <a:off x="1518378" y="0"/>
            <a:ext cx="914962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1715" y="1066800"/>
            <a:ext cx="563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Para </a:t>
            </a:r>
            <a:r>
              <a:rPr lang="en-US" sz="32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elaborar</a:t>
            </a:r>
            <a:r>
              <a:rPr lang="en-US" sz="32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estrategias</a:t>
            </a:r>
            <a:r>
              <a:rPr lang="en-US" sz="32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depende</a:t>
            </a:r>
            <a:r>
              <a:rPr lang="en-US" sz="32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 en </a:t>
            </a:r>
            <a:r>
              <a:rPr lang="en-US" sz="32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sistemas</a:t>
            </a:r>
            <a:endParaRPr lang="en-US" sz="3200" b="1" dirty="0">
              <a:solidFill>
                <a:srgbClr val="FFC0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2886" y="3069848"/>
            <a:ext cx="533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El </a:t>
            </a:r>
            <a:r>
              <a:rPr lang="en-US" sz="28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desarrollo</a:t>
            </a:r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personal </a:t>
            </a:r>
            <a:r>
              <a:rPr lang="en-US" sz="28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ocurre</a:t>
            </a:r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sistemáticamente</a:t>
            </a:r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  <a:p>
            <a:pPr marL="457200" indent="-457200" algn="just">
              <a:spcAft>
                <a:spcPts val="2400"/>
              </a:spcAft>
              <a:buFont typeface="Wingdings" panose="05000000000000000000" pitchFamily="2" charset="2"/>
              <a:buChar char="§"/>
            </a:pPr>
            <a:endParaRPr lang="en-US" sz="2800" b="1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marL="457200" indent="-457200" algn="just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Los </a:t>
            </a:r>
            <a:r>
              <a:rPr lang="en-US" sz="28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sistemas</a:t>
            </a:r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son la </a:t>
            </a:r>
            <a:r>
              <a:rPr lang="en-US" sz="28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solución</a:t>
            </a:r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514600" y="95507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Diseña</a:t>
            </a:r>
            <a:r>
              <a:rPr lang="en-US" sz="2400" dirty="0">
                <a:solidFill>
                  <a:prstClr val="white"/>
                </a:solidFill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cs typeface="Times New Roman" pitchFamily="18" charset="0"/>
              </a:rPr>
              <a:t>sistemas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20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17" r="817"/>
          <a:stretch/>
        </p:blipFill>
        <p:spPr>
          <a:xfrm>
            <a:off x="1518378" y="0"/>
            <a:ext cx="914962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5086" y="1101539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Los </a:t>
            </a:r>
            <a:r>
              <a:rPr lang="en-US" sz="36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sistemas</a:t>
            </a:r>
            <a:r>
              <a:rPr lang="en-US" sz="3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efectivos</a:t>
            </a:r>
            <a:r>
              <a:rPr lang="en-US" sz="3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incluyen</a:t>
            </a:r>
            <a:r>
              <a:rPr lang="en-US" sz="3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itchFamily="18" charset="0"/>
              </a:rPr>
              <a:t>:</a:t>
            </a:r>
          </a:p>
          <a:p>
            <a:pPr algn="ctr"/>
            <a:endParaRPr lang="en-US" sz="3600" b="1" dirty="0">
              <a:solidFill>
                <a:srgbClr val="FFC000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7486" y="2648636"/>
            <a:ext cx="533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Consideración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de la </a:t>
            </a: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visión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global.</a:t>
            </a:r>
          </a:p>
          <a:p>
            <a:pPr marL="457200" indent="-4572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Prioridades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  <a:p>
            <a:pPr marL="457200" indent="-4572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Resultados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medibles</a:t>
            </a:r>
            <a:endParaRPr lang="en-US" sz="2400" b="1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marL="457200" indent="-4572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Aplicación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 Y </a:t>
            </a: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ahora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, ¿</a:t>
            </a: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qué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  <a:p>
            <a:pPr marL="457200" indent="-4572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Consistencia</a:t>
            </a:r>
            <a:r>
              <a:rPr lang="en-US" sz="2400" b="1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514600" y="95507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err="1">
                <a:solidFill>
                  <a:prstClr val="white"/>
                </a:solidFill>
                <a:cs typeface="Times New Roman" pitchFamily="18" charset="0"/>
              </a:rPr>
              <a:t>Diseña</a:t>
            </a:r>
            <a:r>
              <a:rPr lang="en-US" sz="2400" i="1" dirty="0">
                <a:solidFill>
                  <a:prstClr val="white"/>
                </a:solidFill>
                <a:cs typeface="Times New Roman" pitchFamily="18" charset="0"/>
              </a:rPr>
              <a:t> con </a:t>
            </a:r>
            <a:r>
              <a:rPr lang="en-US" sz="2400" i="1" dirty="0" err="1">
                <a:solidFill>
                  <a:prstClr val="white"/>
                </a:solidFill>
                <a:cs typeface="Times New Roman" pitchFamily="18" charset="0"/>
              </a:rPr>
              <a:t>sistemas</a:t>
            </a:r>
            <a:endParaRPr lang="en-US" sz="24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829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79037B-5975-43C3-B81E-0D002A46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Nivel 1: </a:t>
            </a:r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Posición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362E7F-C01E-4B89-8558-4BC162080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s-CR" dirty="0">
                <a:latin typeface="Century Schoolbook" panose="02040604050505020304" pitchFamily="18" charset="0"/>
              </a:rPr>
              <a:t>Los líderes posicionales: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s-CR" dirty="0">
              <a:latin typeface="Century Schoolbook" panose="02040604050505020304" pitchFamily="18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Buscan </a:t>
            </a:r>
            <a:r>
              <a:rPr lang="es-CR" sz="2800" dirty="0">
                <a:latin typeface="Century Schoolbook" panose="02040604050505020304" pitchFamily="18" charset="0"/>
              </a:rPr>
              <a:t>seguridad basándose en los títulos más que en el talento.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CR" sz="2800" dirty="0">
              <a:latin typeface="Century Schoolbook" panose="02040604050505020304" pitchFamily="18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800" dirty="0">
                <a:latin typeface="Century Schoolbook" panose="02040604050505020304" pitchFamily="18" charset="0"/>
              </a:rPr>
              <a:t>Se apoyan en la influencia de su líder en lugar de apoyarse en la propia.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CR" sz="2800" dirty="0">
              <a:latin typeface="Century Schoolbook" panose="02040604050505020304" pitchFamily="18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800" dirty="0">
                <a:latin typeface="Century Schoolbook" panose="02040604050505020304" pitchFamily="18" charset="0"/>
              </a:rPr>
              <a:t>No pueden conseguir que la gente los siga más allá de su autoridad definida.</a:t>
            </a:r>
          </a:p>
        </p:txBody>
      </p:sp>
    </p:spTree>
    <p:extLst>
      <p:ext uri="{BB962C8B-B14F-4D97-AF65-F5344CB8AC3E}">
        <p14:creationId xmlns:p14="http://schemas.microsoft.com/office/powerpoint/2010/main" val="39080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E7D3E67-B374-4D59-92FA-70405F9D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latin typeface="Century Schoolbook" panose="02040604050505020304" pitchFamily="18" charset="0"/>
              </a:rPr>
              <a:t>Nivel 2: </a:t>
            </a:r>
            <a:r>
              <a:rPr lang="es-CR" dirty="0">
                <a:solidFill>
                  <a:schemeClr val="accent2">
                    <a:lumMod val="75000"/>
                  </a:schemeClr>
                </a:solidFill>
                <a:latin typeface="Century Schoolbook" panose="02040604050505020304" pitchFamily="18" charset="0"/>
              </a:rPr>
              <a:t>Permiso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C1EB316-9D7F-40A8-949B-99B09E21B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El permiso se caracteriza por las buenas relaciones. 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El lema en este nivel podría escribirse como: “A las personas no les importa cuánto sabemos hasta que saben lo mucho que nos importan”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Los líderes que tiene éxito en este nivel enfocan su tiempo y energía en las necesidades y los deseos de los individuos de su equipo y conectan con ellos.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6ED0FE5-6D74-4037-846D-A03129829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511841" y="5777024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11057F5-C304-433E-9801-3492F3D0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79388"/>
            <a:ext cx="10515600" cy="1325563"/>
          </a:xfrm>
        </p:spPr>
        <p:txBody>
          <a:bodyPr/>
          <a:lstStyle/>
          <a:p>
            <a:r>
              <a:rPr lang="es-CR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Nivel 3: </a:t>
            </a: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Producción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7355334-38A4-4F5C-8865-32B00F540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280" y="1319213"/>
            <a:ext cx="7607845" cy="4335581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En el nivel 3, las personas logran cosas. Y también ayudan a los miembros de su equipo a lograr cosas. Juntos producen resultados.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s-CR" sz="2400" dirty="0">
              <a:latin typeface="Century Schoolbook" panose="02040604050505020304" pitchFamily="18" charset="0"/>
            </a:endParaRP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Si como líder puede añadir resultados a las relaciones y desarrollar un equipo de personas que se caen bien mutuamente y logran hacer las cosas, habrá creado una potente combinación.</a:t>
            </a:r>
          </a:p>
        </p:txBody>
      </p:sp>
    </p:spTree>
    <p:extLst>
      <p:ext uri="{BB962C8B-B14F-4D97-AF65-F5344CB8AC3E}">
        <p14:creationId xmlns:p14="http://schemas.microsoft.com/office/powerpoint/2010/main" val="11958198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04D5DA-F01F-4F68-93FF-2D6059AC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50" y="682388"/>
            <a:ext cx="10139149" cy="1008300"/>
          </a:xfrm>
        </p:spPr>
        <p:txBody>
          <a:bodyPr/>
          <a:lstStyle/>
          <a:p>
            <a:r>
              <a:rPr lang="es-CR" dirty="0">
                <a:solidFill>
                  <a:srgbClr val="0070C0"/>
                </a:solidFill>
                <a:latin typeface="Century Schoolbook" panose="02040604050505020304" pitchFamily="18" charset="0"/>
              </a:rPr>
              <a:t>Nivel 4: </a:t>
            </a:r>
            <a:r>
              <a:rPr lang="es-CR" dirty="0">
                <a:latin typeface="Century Schoolbook" panose="02040604050505020304" pitchFamily="18" charset="0"/>
              </a:rPr>
              <a:t>Desarrollo Humano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1F304E5-A537-41E8-AC68-A6622E13E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650" y="1825625"/>
            <a:ext cx="10031104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Los líderes llegan a ser sobresalientes no por su poder, sino por su habilidad para empoderar a otros.</a:t>
            </a:r>
          </a:p>
          <a:p>
            <a:pPr marL="0" indent="0" algn="just">
              <a:buClr>
                <a:schemeClr val="accent1">
                  <a:lumMod val="75000"/>
                </a:schemeClr>
              </a:buClr>
              <a:buNone/>
            </a:pPr>
            <a:endParaRPr lang="es-CR" sz="2400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La principal responsabilidad de un líder es desarrollar a otras personas a ayudar a hacer sus trabajos con mayor eficacia, y ayudarlas a aprender a llegar a ser mejores líderes ellas mismas.</a:t>
            </a:r>
          </a:p>
          <a:p>
            <a:pPr marL="0" indent="0" algn="just">
              <a:buClr>
                <a:schemeClr val="accent1">
                  <a:lumMod val="75000"/>
                </a:schemeClr>
              </a:buClr>
              <a:buNone/>
            </a:pPr>
            <a:endParaRPr lang="es-CR" sz="2400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El desarrollo humano, tiene un efecto multiplicador y tiene otro efecto secundario positivo, la lealtad al líder.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FBC0539-A608-4C06-878E-5D95AA6064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452848" y="5758720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813D02-F924-460A-892B-EC3BDF7A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7150"/>
            <a:ext cx="10515600" cy="1325563"/>
          </a:xfrm>
        </p:spPr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Nivel 5: </a:t>
            </a:r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Pináculo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785E3F2-7879-424F-8FFB-9B86074D6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413"/>
            <a:ext cx="10920413" cy="1586315"/>
          </a:xfrm>
        </p:spPr>
        <p:txBody>
          <a:bodyPr>
            <a:normAutofit fontScale="92500"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Son aquellos líderes que han liderando bien y demostrado su liderazgo durante toda la vida, han invertido en otros líderes y los han levantado hasta el nivel 4 y han desarrollado su influencia no sólo en sus propias organizaciones, sino también mas allá de ellos.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93F2364-95F5-4FCE-A7AB-FD8241529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8091284" y="338193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9644" y="248231"/>
            <a:ext cx="11537244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sz="1200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r>
              <a:rPr lang="es-CO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LIDERAZGO ESTRATÉGICO</a:t>
            </a:r>
            <a:r>
              <a:rPr lang="es-CO" sz="2000" dirty="0">
                <a:solidFill>
                  <a:srgbClr val="C00000"/>
                </a:solidFill>
                <a:latin typeface="Gill Sans MT" panose="020B0502020104020203" pitchFamily="34" charset="0"/>
              </a:rPr>
              <a:t>(2) </a:t>
            </a:r>
          </a:p>
          <a:p>
            <a:r>
              <a:rPr lang="es-CO" sz="2400" b="1" i="1" dirty="0">
                <a:solidFill>
                  <a:prstClr val="black"/>
                </a:solidFill>
                <a:latin typeface="Gill Sans MT" panose="020B0502020104020203" pitchFamily="34" charset="0"/>
              </a:rPr>
              <a:t>1.Liderazgo Estratégico (definición): </a:t>
            </a:r>
            <a:endParaRPr lang="es-CO" sz="24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endParaRPr lang="es-CO" sz="24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CO" sz="3400" i="1" dirty="0">
                <a:solidFill>
                  <a:prstClr val="black"/>
                </a:solidFill>
                <a:latin typeface="Gill Sans MT" panose="020B0502020104020203" pitchFamily="34" charset="0"/>
              </a:rPr>
              <a:t>El Liderazgo Estratégico </a:t>
            </a:r>
            <a:r>
              <a:rPr lang="es-CO" sz="3400" dirty="0">
                <a:solidFill>
                  <a:prstClr val="black"/>
                </a:solidFill>
                <a:latin typeface="Gill Sans MT" panose="020B0502020104020203" pitchFamily="34" charset="0"/>
              </a:rPr>
              <a:t>consiste en tres </a:t>
            </a:r>
            <a:r>
              <a:rPr lang="es-CO" sz="3400" dirty="0" err="1">
                <a:solidFill>
                  <a:prstClr val="black"/>
                </a:solidFill>
                <a:latin typeface="Gill Sans MT" panose="020B0502020104020203" pitchFamily="34" charset="0"/>
              </a:rPr>
              <a:t>areas</a:t>
            </a:r>
            <a:r>
              <a:rPr lang="es-CO" sz="3400" dirty="0">
                <a:solidFill>
                  <a:prstClr val="black"/>
                </a:solidFill>
                <a:latin typeface="Gill Sans MT" panose="020B0502020104020203" pitchFamily="34" charset="0"/>
              </a:rPr>
              <a:t> principales: </a:t>
            </a:r>
          </a:p>
          <a:p>
            <a:r>
              <a:rPr lang="es-CO" sz="3400" dirty="0" err="1">
                <a:solidFill>
                  <a:prstClr val="black"/>
                </a:solidFill>
                <a:latin typeface="Gill Sans MT" panose="020B0502020104020203" pitchFamily="34" charset="0"/>
              </a:rPr>
              <a:t>a.Pensamiento</a:t>
            </a:r>
            <a:r>
              <a:rPr lang="es-CO" sz="3400" dirty="0">
                <a:solidFill>
                  <a:prstClr val="black"/>
                </a:solidFill>
                <a:latin typeface="Gill Sans MT" panose="020B0502020104020203" pitchFamily="34" charset="0"/>
              </a:rPr>
              <a:t> Estratégico </a:t>
            </a:r>
          </a:p>
          <a:p>
            <a:r>
              <a:rPr lang="es-CO" sz="3400" dirty="0" err="1">
                <a:solidFill>
                  <a:prstClr val="black"/>
                </a:solidFill>
                <a:latin typeface="Gill Sans MT" panose="020B0502020104020203" pitchFamily="34" charset="0"/>
              </a:rPr>
              <a:t>b.Planificación</a:t>
            </a:r>
            <a:r>
              <a:rPr lang="es-CO" sz="3400" dirty="0">
                <a:solidFill>
                  <a:prstClr val="black"/>
                </a:solidFill>
                <a:latin typeface="Gill Sans MT" panose="020B0502020104020203" pitchFamily="34" charset="0"/>
              </a:rPr>
              <a:t> Estratégica </a:t>
            </a:r>
          </a:p>
          <a:p>
            <a:r>
              <a:rPr lang="es-CO" sz="3400" dirty="0" err="1">
                <a:solidFill>
                  <a:prstClr val="black"/>
                </a:solidFill>
                <a:latin typeface="Gill Sans MT" panose="020B0502020104020203" pitchFamily="34" charset="0"/>
              </a:rPr>
              <a:t>c.Ejecución</a:t>
            </a:r>
            <a:r>
              <a:rPr lang="es-CO" sz="3400" dirty="0">
                <a:solidFill>
                  <a:prstClr val="black"/>
                </a:solidFill>
                <a:latin typeface="Gill Sans MT" panose="020B0502020104020203" pitchFamily="34" charset="0"/>
              </a:rPr>
              <a:t> Efectiva </a:t>
            </a:r>
          </a:p>
          <a:p>
            <a:r>
              <a:rPr lang="es-CO" sz="3400" dirty="0">
                <a:solidFill>
                  <a:prstClr val="black"/>
                </a:solidFill>
                <a:latin typeface="Arial" panose="020B0604020202020204" pitchFamily="34" charset="0"/>
              </a:rPr>
              <a:t>•</a:t>
            </a:r>
            <a:r>
              <a:rPr lang="es-CO" sz="3400" dirty="0">
                <a:solidFill>
                  <a:prstClr val="black"/>
                </a:solidFill>
                <a:latin typeface="Gill Sans MT" panose="020B0502020104020203" pitchFamily="34" charset="0"/>
              </a:rPr>
              <a:t>El marco para Liderar Estratégicamente cubre estas áreas para asegurar la eficacia global del liderazgo en relación a la misión. </a:t>
            </a:r>
          </a:p>
          <a:p>
            <a:r>
              <a:rPr lang="es-CO" sz="3400" dirty="0">
                <a:solidFill>
                  <a:prstClr val="black"/>
                </a:solidFill>
                <a:latin typeface="Arial" panose="020B0604020202020204" pitchFamily="34" charset="0"/>
              </a:rPr>
              <a:t>•</a:t>
            </a:r>
            <a:r>
              <a:rPr lang="es-CO" sz="3400" dirty="0">
                <a:solidFill>
                  <a:prstClr val="black"/>
                </a:solidFill>
                <a:latin typeface="Gill Sans MT" panose="020B0502020104020203" pitchFamily="34" charset="0"/>
              </a:rPr>
              <a:t>El Liderazgo Estratégico se define como el pensamiento creativo, la planificación y ejecución para llevar a cabo con mayor eficacia una visión. </a:t>
            </a:r>
          </a:p>
          <a:p>
            <a:endParaRPr lang="es-CO" sz="36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r>
              <a:rPr lang="es-CO" sz="3600" dirty="0">
                <a:solidFill>
                  <a:prstClr val="black"/>
                </a:solidFill>
              </a:rPr>
              <a:t>40 </a:t>
            </a:r>
          </a:p>
        </p:txBody>
      </p:sp>
    </p:spTree>
    <p:extLst>
      <p:ext uri="{BB962C8B-B14F-4D97-AF65-F5344CB8AC3E}">
        <p14:creationId xmlns:p14="http://schemas.microsoft.com/office/powerpoint/2010/main" val="37253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1168</Words>
  <Application>Microsoft Office PowerPoint</Application>
  <PresentationFormat>Panorámica</PresentationFormat>
  <Paragraphs>185</Paragraphs>
  <Slides>32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32</vt:i4>
      </vt:variant>
    </vt:vector>
  </HeadingPairs>
  <TitlesOfParts>
    <vt:vector size="50" baseType="lpstr">
      <vt:lpstr>Arial</vt:lpstr>
      <vt:lpstr>Berlin Sans FB</vt:lpstr>
      <vt:lpstr>Calibri</vt:lpstr>
      <vt:lpstr>Calibri Light</vt:lpstr>
      <vt:lpstr>Century Gothic</vt:lpstr>
      <vt:lpstr>Century Schoolbook</vt:lpstr>
      <vt:lpstr>Comic Sans MS</vt:lpstr>
      <vt:lpstr>Corbel</vt:lpstr>
      <vt:lpstr>Gill Sans MT</vt:lpstr>
      <vt:lpstr>Times New Roman</vt:lpstr>
      <vt:lpstr>Wingdings</vt:lpstr>
      <vt:lpstr>Wingdings 2</vt:lpstr>
      <vt:lpstr>1_Tema de Office</vt:lpstr>
      <vt:lpstr>2_HDOfficeLightV0</vt:lpstr>
      <vt:lpstr>Office Theme</vt:lpstr>
      <vt:lpstr>1_Office Theme</vt:lpstr>
      <vt:lpstr>Profundidad</vt:lpstr>
      <vt:lpstr>Tema de Office</vt:lpstr>
      <vt:lpstr>Presentación de PowerPoint</vt:lpstr>
      <vt:lpstr>Presentación de PowerPoint</vt:lpstr>
      <vt:lpstr>Presentación de PowerPoint</vt:lpstr>
      <vt:lpstr>Nivel 1: Posición</vt:lpstr>
      <vt:lpstr>Nivel 2: Permiso</vt:lpstr>
      <vt:lpstr>Nivel 3: Producción</vt:lpstr>
      <vt:lpstr>Nivel 4: Desarrollo Humano</vt:lpstr>
      <vt:lpstr>Nivel 5: Pináculo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18</cp:revision>
  <dcterms:created xsi:type="dcterms:W3CDTF">2020-06-07T16:41:30Z</dcterms:created>
  <dcterms:modified xsi:type="dcterms:W3CDTF">2020-06-09T16:09:53Z</dcterms:modified>
</cp:coreProperties>
</file>